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6"/>
  </p:handoutMasterIdLst>
  <p:sldIdLst>
    <p:sldId id="337" r:id="rId3"/>
    <p:sldId id="258" r:id="rId5"/>
    <p:sldId id="397" r:id="rId6"/>
    <p:sldId id="393" r:id="rId7"/>
    <p:sldId id="392" r:id="rId8"/>
    <p:sldId id="440" r:id="rId9"/>
    <p:sldId id="398" r:id="rId10"/>
    <p:sldId id="416" r:id="rId11"/>
    <p:sldId id="419" r:id="rId12"/>
    <p:sldId id="303" r:id="rId13"/>
    <p:sldId id="371" r:id="rId14"/>
    <p:sldId id="372" r:id="rId15"/>
    <p:sldId id="399" r:id="rId16"/>
    <p:sldId id="455" r:id="rId17"/>
    <p:sldId id="385" r:id="rId18"/>
    <p:sldId id="456" r:id="rId19"/>
    <p:sldId id="457" r:id="rId20"/>
    <p:sldId id="458" r:id="rId21"/>
    <p:sldId id="388" r:id="rId22"/>
    <p:sldId id="444" r:id="rId23"/>
    <p:sldId id="441" r:id="rId24"/>
    <p:sldId id="386" r:id="rId25"/>
    <p:sldId id="359" r:id="rId26"/>
    <p:sldId id="389" r:id="rId27"/>
    <p:sldId id="459" r:id="rId28"/>
    <p:sldId id="445" r:id="rId29"/>
    <p:sldId id="446" r:id="rId30"/>
    <p:sldId id="447" r:id="rId31"/>
    <p:sldId id="448" r:id="rId32"/>
    <p:sldId id="449" r:id="rId33"/>
    <p:sldId id="450" r:id="rId34"/>
    <p:sldId id="464" r:id="rId35"/>
    <p:sldId id="465" r:id="rId36"/>
    <p:sldId id="390" r:id="rId37"/>
    <p:sldId id="395" r:id="rId38"/>
    <p:sldId id="451" r:id="rId39"/>
    <p:sldId id="436" r:id="rId40"/>
    <p:sldId id="437" r:id="rId41"/>
    <p:sldId id="438" r:id="rId42"/>
    <p:sldId id="394" r:id="rId43"/>
    <p:sldId id="461" r:id="rId44"/>
    <p:sldId id="273" r:id="rId45"/>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B8"/>
    <a:srgbClr val="FFFFFF"/>
    <a:srgbClr val="5B9BD5"/>
    <a:srgbClr val="0000FF"/>
    <a:srgbClr val="ED7D31"/>
    <a:srgbClr val="FE7683"/>
    <a:srgbClr val="FE3D50"/>
    <a:srgbClr val="CC7E63"/>
    <a:srgbClr val="787464"/>
    <a:srgbClr val="D7AB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9" autoAdjust="0"/>
    <p:restoredTop sz="91539" autoAdjust="0"/>
  </p:normalViewPr>
  <p:slideViewPr>
    <p:cSldViewPr snapToGrid="0">
      <p:cViewPr varScale="1">
        <p:scale>
          <a:sx n="93" d="100"/>
          <a:sy n="93" d="100"/>
        </p:scale>
        <p:origin x="846" y="90"/>
      </p:cViewPr>
      <p:guideLst>
        <p:guide orient="horz" pos="241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190"/>
            </a:lvl1pPr>
          </a:lstStyle>
          <a:p>
            <a:endParaRPr lang="zh-CN" altLang="en-US"/>
          </a:p>
        </p:txBody>
      </p:sp>
      <p:sp>
        <p:nvSpPr>
          <p:cNvPr id="3" name="日期占位符 2"/>
          <p:cNvSpPr>
            <a:spLocks noGrp="1"/>
          </p:cNvSpPr>
          <p:nvPr>
            <p:ph type="dt" sz="quarter" idx="1"/>
          </p:nvPr>
        </p:nvSpPr>
        <p:spPr>
          <a:xfrm>
            <a:off x="3848644" y="0"/>
            <a:ext cx="2944283" cy="497020"/>
          </a:xfrm>
          <a:prstGeom prst="rect">
            <a:avLst/>
          </a:prstGeom>
        </p:spPr>
        <p:txBody>
          <a:bodyPr vert="horz" lIns="91440" tIns="45720" rIns="91440" bIns="45720" rtlCol="0"/>
          <a:lstStyle>
            <a:lvl1pPr algn="r">
              <a:defRPr sz="11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190"/>
            </a:lvl1pPr>
          </a:lstStyle>
          <a:p>
            <a:endParaRPr lang="zh-CN" altLang="en-US"/>
          </a:p>
        </p:txBody>
      </p:sp>
      <p:sp>
        <p:nvSpPr>
          <p:cNvPr id="5" name="灯片编号占位符 4"/>
          <p:cNvSpPr>
            <a:spLocks noGrp="1"/>
          </p:cNvSpPr>
          <p:nvPr>
            <p:ph type="sldNum" sz="quarter" idx="3"/>
          </p:nvPr>
        </p:nvSpPr>
        <p:spPr>
          <a:xfrm>
            <a:off x="3848644" y="9408981"/>
            <a:ext cx="2944283" cy="497019"/>
          </a:xfrm>
          <a:prstGeom prst="rect">
            <a:avLst/>
          </a:prstGeom>
        </p:spPr>
        <p:txBody>
          <a:bodyPr vert="horz" lIns="91440" tIns="45720" rIns="91440" bIns="45720" rtlCol="0" anchor="b"/>
          <a:lstStyle>
            <a:lvl1pPr algn="r">
              <a:defRPr sz="11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2" y="1"/>
            <a:ext cx="2944283" cy="497020"/>
          </a:xfrm>
          <a:prstGeom prst="rect">
            <a:avLst/>
          </a:prstGeom>
        </p:spPr>
        <p:txBody>
          <a:bodyPr vert="horz" lIns="91432" tIns="45716" rIns="91432" bIns="45716" rtlCol="0"/>
          <a:lstStyle>
            <a:lvl1pPr algn="l">
              <a:defRPr sz="1200"/>
            </a:lvl1pPr>
          </a:lstStyle>
          <a:p>
            <a:endParaRPr lang="zh-CN" altLang="en-US"/>
          </a:p>
        </p:txBody>
      </p:sp>
      <p:sp>
        <p:nvSpPr>
          <p:cNvPr id="3" name="日期占位符 2"/>
          <p:cNvSpPr>
            <a:spLocks noGrp="1"/>
          </p:cNvSpPr>
          <p:nvPr>
            <p:ph type="dt" idx="1"/>
          </p:nvPr>
        </p:nvSpPr>
        <p:spPr>
          <a:xfrm>
            <a:off x="3848645" y="1"/>
            <a:ext cx="2944283" cy="497020"/>
          </a:xfrm>
          <a:prstGeom prst="rect">
            <a:avLst/>
          </a:prstGeom>
        </p:spPr>
        <p:txBody>
          <a:bodyPr vert="horz" lIns="91432" tIns="45716" rIns="91432" bIns="45716" rtlCol="0"/>
          <a:lstStyle>
            <a:lvl1pPr algn="r">
              <a:defRPr sz="1200"/>
            </a:lvl1pPr>
          </a:lstStyle>
          <a:p>
            <a:fld id="{E007C451-60E4-4599-BC35-0053FC9CE8F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168400" y="1238250"/>
            <a:ext cx="4457700" cy="3344863"/>
          </a:xfrm>
          <a:prstGeom prst="rect">
            <a:avLst/>
          </a:prstGeom>
          <a:noFill/>
          <a:ln w="12700">
            <a:solidFill>
              <a:prstClr val="black"/>
            </a:solidFill>
          </a:ln>
        </p:spPr>
        <p:txBody>
          <a:bodyPr vert="horz" lIns="91432" tIns="45716" rIns="91432" bIns="45716" rtlCol="0" anchor="ctr"/>
          <a:lstStyle/>
          <a:p>
            <a:endParaRPr lang="zh-CN" altLang="en-US"/>
          </a:p>
        </p:txBody>
      </p:sp>
      <p:sp>
        <p:nvSpPr>
          <p:cNvPr id="5" name="备注占位符 4"/>
          <p:cNvSpPr>
            <a:spLocks noGrp="1"/>
          </p:cNvSpPr>
          <p:nvPr>
            <p:ph type="body" sz="quarter" idx="3"/>
          </p:nvPr>
        </p:nvSpPr>
        <p:spPr>
          <a:xfrm>
            <a:off x="679450" y="4767263"/>
            <a:ext cx="5435600" cy="3900488"/>
          </a:xfrm>
          <a:prstGeom prst="rect">
            <a:avLst/>
          </a:prstGeom>
        </p:spPr>
        <p:txBody>
          <a:bodyPr vert="horz" lIns="91432" tIns="45716" rIns="91432" bIns="45716"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2" y="9408984"/>
            <a:ext cx="2944283" cy="497019"/>
          </a:xfrm>
          <a:prstGeom prst="rect">
            <a:avLst/>
          </a:prstGeom>
        </p:spPr>
        <p:txBody>
          <a:bodyPr vert="horz" lIns="91432" tIns="45716" rIns="91432" bIns="45716"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48645" y="9408984"/>
            <a:ext cx="2944283" cy="497019"/>
          </a:xfrm>
          <a:prstGeom prst="rect">
            <a:avLst/>
          </a:prstGeom>
        </p:spPr>
        <p:txBody>
          <a:bodyPr vert="horz" lIns="91432" tIns="45716" rIns="91432" bIns="45716" rtlCol="0" anchor="b"/>
          <a:lstStyle>
            <a:lvl1pPr algn="r">
              <a:defRPr sz="1200"/>
            </a:lvl1pPr>
          </a:lstStyle>
          <a:p>
            <a:fld id="{7EFE2119-A7ED-48A4-BF93-E52EC192113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52500" y="1343025"/>
            <a:ext cx="4827588" cy="3621088"/>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331E38-F8C0-48DE-8A8E-A9EA6AB6FEAB}"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900" dirty="0">
                <a:latin typeface="微软雅黑" panose="020B0503020204020204" pitchFamily="34" charset="-122"/>
                <a:ea typeface="微软雅黑" panose="020B0503020204020204" pitchFamily="34" charset="-122"/>
              </a:rPr>
              <a:t>有句话叫把专业的事交给专业的人，</a:t>
            </a:r>
            <a:r>
              <a:rPr lang="en-US" altLang="zh-CN" sz="900" dirty="0">
                <a:latin typeface="微软雅黑" panose="020B0503020204020204" pitchFamily="34" charset="-122"/>
                <a:ea typeface="微软雅黑" panose="020B0503020204020204" pitchFamily="34" charset="-122"/>
              </a:rPr>
              <a:t>binlog</a:t>
            </a:r>
            <a:r>
              <a:rPr lang="zh-CN" altLang="en-US" sz="900" dirty="0">
                <a:latin typeface="微软雅黑" panose="020B0503020204020204" pitchFamily="34" charset="-122"/>
                <a:ea typeface="微软雅黑" panose="020B0503020204020204" pitchFamily="34" charset="-122"/>
              </a:rPr>
              <a:t>本身是二进制的，转换成</a:t>
            </a:r>
            <a:r>
              <a:rPr lang="en-US" altLang="zh-CN" sz="900" dirty="0">
                <a:latin typeface="微软雅黑" panose="020B0503020204020204" pitchFamily="34" charset="-122"/>
                <a:ea typeface="微软雅黑" panose="020B0503020204020204" pitchFamily="34" charset="-122"/>
              </a:rPr>
              <a:t>sql</a:t>
            </a:r>
            <a:r>
              <a:rPr lang="zh-CN" altLang="en-US" sz="900" dirty="0">
                <a:latin typeface="微软雅黑" panose="020B0503020204020204" pitchFamily="34" charset="-122"/>
                <a:ea typeface="微软雅黑" panose="020B0503020204020204" pitchFamily="34" charset="-122"/>
              </a:rPr>
              <a:t>灌入</a:t>
            </a:r>
            <a:r>
              <a:rPr lang="en-US" altLang="zh-CN" sz="900" dirty="0">
                <a:latin typeface="微软雅黑" panose="020B0503020204020204" pitchFamily="34" charset="-122"/>
                <a:ea typeface="微软雅黑" panose="020B0503020204020204" pitchFamily="34" charset="-122"/>
              </a:rPr>
              <a:t>mysql</a:t>
            </a:r>
            <a:r>
              <a:rPr lang="zh-CN" altLang="en-US" sz="900" dirty="0">
                <a:latin typeface="微软雅黑" panose="020B0503020204020204" pitchFamily="34" charset="-122"/>
                <a:ea typeface="微软雅黑" panose="020B0503020204020204" pitchFamily="34" charset="-122"/>
              </a:rPr>
              <a:t>中，额外增加了一层，效率降低，转换过程中容易出错</a:t>
            </a:r>
            <a:endParaRPr lang="zh-CN" altLang="en-US"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4213" y="804863"/>
            <a:ext cx="5365750" cy="4025900"/>
          </a:xfrm>
        </p:spPr>
      </p:sp>
      <p:sp>
        <p:nvSpPr>
          <p:cNvPr id="3" name="备注占位符 2"/>
          <p:cNvSpPr>
            <a:spLocks noGrp="1"/>
          </p:cNvSpPr>
          <p:nvPr>
            <p:ph type="body" idx="1"/>
          </p:nvPr>
        </p:nvSpPr>
        <p:spPr/>
        <p:txBody>
          <a:bodyPr/>
          <a:lstStyle/>
          <a:p>
            <a:endParaRPr lang="en-US" altLang="zh-CN" sz="105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D9E0F5F-B468-4DAE-A73D-1A0BB44014A4}" type="slidenum">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900" dirty="0">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FE2119-A7ED-48A4-BF93-E52EC192113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4" Type="http://schemas.openxmlformats.org/officeDocument/2006/relationships/image" Target="../media/image2.png"/><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2505075"/>
            <a:ext cx="3868340"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2505075"/>
            <a:ext cx="3887391"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38B1E12-C8E6-42FB-9455-173AC38E736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p:cNvSpPr/>
          <p:nvPr userDrawn="1"/>
        </p:nvSpPr>
        <p:spPr>
          <a:xfrm>
            <a:off x="0" y="1"/>
            <a:ext cx="9144000" cy="4182725"/>
          </a:xfrm>
          <a:prstGeom prst="rect">
            <a:avLst/>
          </a:prstGeom>
          <a:solidFill>
            <a:srgbClr val="0070C0"/>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dirty="0">
              <a:ea typeface="微软雅黑" panose="020B0503020204020204" pitchFamily="34" charset="-122"/>
            </a:endParaRPr>
          </a:p>
        </p:txBody>
      </p:sp>
      <p:sp>
        <p:nvSpPr>
          <p:cNvPr id="4" name="矩形 3"/>
          <p:cNvSpPr/>
          <p:nvPr userDrawn="1"/>
        </p:nvSpPr>
        <p:spPr>
          <a:xfrm>
            <a:off x="2664296" y="4135594"/>
            <a:ext cx="6516216" cy="60959"/>
          </a:xfrm>
          <a:prstGeom prst="rect">
            <a:avLst/>
          </a:prstGeom>
          <a:solidFill>
            <a:srgbClr val="F79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9" name="矩形 8"/>
          <p:cNvSpPr/>
          <p:nvPr userDrawn="1"/>
        </p:nvSpPr>
        <p:spPr>
          <a:xfrm>
            <a:off x="0" y="6797046"/>
            <a:ext cx="9144000" cy="883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08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 name="平行四边形 4"/>
          <p:cNvSpPr/>
          <p:nvPr userDrawn="1"/>
        </p:nvSpPr>
        <p:spPr>
          <a:xfrm>
            <a:off x="1938036" y="371833"/>
            <a:ext cx="4830029" cy="567505"/>
          </a:xfrm>
          <a:prstGeom prst="parallelogram">
            <a:avLst>
              <a:gd name="adj" fmla="val 0"/>
            </a:avLst>
          </a:prstGeom>
          <a:solidFill>
            <a:srgbClr val="006CB8"/>
          </a:solidFill>
          <a:ln>
            <a:noFill/>
          </a:ln>
        </p:spPr>
        <p:txBody>
          <a:bodyPr vert="eaVert" wrap="square" lIns="91440" tIns="45720" rIns="91440" bIns="45720" numCol="1" anchor="ctr" anchorCtr="0" compatLnSpc="1"/>
          <a:lstStyle/>
          <a:p>
            <a:pPr lvl="0" algn="ctr"/>
            <a:endParaRPr lang="zh-CN" altLang="en-US" sz="1620" dirty="0">
              <a:solidFill>
                <a:schemeClr val="bg1"/>
              </a:solidFill>
              <a:latin typeface="微软雅黑" panose="020B0503020204020204" pitchFamily="34" charset="-122"/>
              <a:ea typeface="微软雅黑" panose="020B0503020204020204" pitchFamily="34" charset="-122"/>
            </a:endParaRPr>
          </a:p>
        </p:txBody>
      </p:sp>
      <p:pic>
        <p:nvPicPr>
          <p:cNvPr id="11" name="Picture 2" descr="E:\MIDAS-米大师\Midas LOGO\米大师Midas LOGO最终定稿-01.png"/>
          <p:cNvPicPr>
            <a:picLocks noChangeAspect="1" noChangeArrowheads="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artisticGlowEdges trans="15000"/>
                    </a14:imgEffect>
                    <a14:imgEffect>
                      <a14:brightnessContrast bright="85000" contrast="40000"/>
                    </a14:imgEffect>
                    <a14:imgEffect>
                      <a14:saturation sat="0"/>
                    </a14:imgEffect>
                  </a14:imgLayer>
                </a14:imgProps>
              </a:ext>
              <a:ext uri="{28A0092B-C50C-407E-A947-70E740481C1C}">
                <a14:useLocalDpi xmlns:a14="http://schemas.microsoft.com/office/drawing/2010/main" val="0"/>
              </a:ext>
            </a:extLst>
          </a:blip>
          <a:srcRect r="12860" b="25742"/>
          <a:stretch>
            <a:fillRect/>
          </a:stretch>
        </p:blipFill>
        <p:spPr bwMode="auto">
          <a:xfrm>
            <a:off x="3143794" y="1980809"/>
            <a:ext cx="6000206" cy="4816238"/>
          </a:xfrm>
          <a:prstGeom prst="rect">
            <a:avLst/>
          </a:prstGeom>
          <a:extLst>
            <a:ext uri="{909E8E84-426E-40DD-AFC4-6F175D3DCCD1}">
              <a14:hiddenFill xmlns:a14="http://schemas.microsoft.com/office/drawing/2010/main">
                <a:solidFill>
                  <a:srgbClr val="FFFFFF"/>
                </a:solidFill>
              </a14:hiddenFill>
            </a:ext>
          </a:extLst>
        </p:spPr>
      </p:pic>
      <p:sp>
        <p:nvSpPr>
          <p:cNvPr id="7" name="标题 6"/>
          <p:cNvSpPr>
            <a:spLocks noGrp="1"/>
          </p:cNvSpPr>
          <p:nvPr userDrawn="1">
            <p:ph type="title"/>
          </p:nvPr>
        </p:nvSpPr>
        <p:spPr>
          <a:xfrm>
            <a:off x="2158314" y="332744"/>
            <a:ext cx="4522472" cy="671169"/>
          </a:xfrm>
          <a:prstGeom prst="rect">
            <a:avLst/>
          </a:prstGeom>
        </p:spPr>
        <p:txBody>
          <a:bodyPr>
            <a:noAutofit/>
          </a:bodyPr>
          <a:lstStyle>
            <a:lvl1pPr algn="ctr">
              <a:defRPr sz="18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2" name="文本框 1"/>
          <p:cNvSpPr txBox="1"/>
          <p:nvPr userDrawn="1"/>
        </p:nvSpPr>
        <p:spPr>
          <a:xfrm>
            <a:off x="720000" y="1600200"/>
            <a:ext cx="7560128" cy="4710793"/>
          </a:xfrm>
          <a:prstGeom prst="rect">
            <a:avLst/>
          </a:prstGeom>
        </p:spPr>
        <p:txBody>
          <a:bodyPr vert="horz" wrap="square" lIns="91440" tIns="45720" rIns="91440" bIns="45720" rtlCol="0" anchor="ctr">
            <a:normAutofit/>
          </a:bodyPr>
          <a:lstStyle/>
          <a:p>
            <a:pPr algn="ctr"/>
            <a:endParaRPr lang="zh-CN" altLang="en-US" sz="2600" dirty="0">
              <a:effectLst>
                <a:outerShdw blurRad="38100" dist="38100" dir="2700000" algn="tl">
                  <a:srgbClr val="000000">
                    <a:alpha val="43137"/>
                  </a:srgbClr>
                </a:outerShdw>
              </a:effectLs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矩形 8"/>
          <p:cNvSpPr/>
          <p:nvPr userDrawn="1"/>
        </p:nvSpPr>
        <p:spPr>
          <a:xfrm>
            <a:off x="0" y="6797046"/>
            <a:ext cx="9144000" cy="883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08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11" name="Picture 2" descr="E:\MIDAS-米大师\Midas LOGO\米大师Midas LOGO最终定稿-01.png"/>
          <p:cNvPicPr>
            <a:picLocks noChangeAspect="1" noChangeArrowheads="1"/>
          </p:cNvPicPr>
          <p:nvPr userDrawn="1"/>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artisticGlowEdges trans="15000"/>
                    </a14:imgEffect>
                    <a14:imgEffect>
                      <a14:brightnessContrast bright="85000" contrast="40000"/>
                    </a14:imgEffect>
                    <a14:imgEffect>
                      <a14:saturation sat="0"/>
                    </a14:imgEffect>
                  </a14:imgLayer>
                </a14:imgProps>
              </a:ext>
              <a:ext uri="{28A0092B-C50C-407E-A947-70E740481C1C}">
                <a14:useLocalDpi xmlns:a14="http://schemas.microsoft.com/office/drawing/2010/main" val="0"/>
              </a:ext>
            </a:extLst>
          </a:blip>
          <a:srcRect r="12860" b="25742"/>
          <a:stretch>
            <a:fillRect/>
          </a:stretch>
        </p:blipFill>
        <p:spPr bwMode="auto">
          <a:xfrm>
            <a:off x="3143794" y="1980809"/>
            <a:ext cx="6000206" cy="4816238"/>
          </a:xfrm>
          <a:prstGeom prst="rect">
            <a:avLst/>
          </a:prstGeom>
          <a:extLst>
            <a:ext uri="{909E8E84-426E-40DD-AFC4-6F175D3DCCD1}">
              <a14:hiddenFill xmlns:a14="http://schemas.microsoft.com/office/drawing/2010/main">
                <a:solidFill>
                  <a:srgbClr val="FFFFFF"/>
                </a:solidFill>
              </a14:hiddenFill>
            </a:ext>
          </a:extLst>
        </p:spPr>
      </p:pic>
      <p:sp>
        <p:nvSpPr>
          <p:cNvPr id="2" name="文本框 1"/>
          <p:cNvSpPr txBox="1"/>
          <p:nvPr userDrawn="1"/>
        </p:nvSpPr>
        <p:spPr>
          <a:xfrm>
            <a:off x="720000" y="1600200"/>
            <a:ext cx="7560128" cy="4710793"/>
          </a:xfrm>
          <a:prstGeom prst="rect">
            <a:avLst/>
          </a:prstGeom>
        </p:spPr>
        <p:txBody>
          <a:bodyPr vert="horz" wrap="square" lIns="91440" tIns="45720" rIns="91440" bIns="45720" rtlCol="0" anchor="ctr">
            <a:normAutofit/>
          </a:bodyPr>
          <a:lstStyle/>
          <a:p>
            <a:pPr algn="ctr"/>
            <a:endParaRPr lang="zh-CN" altLang="en-US" sz="2600" dirty="0">
              <a:effectLst>
                <a:outerShdw blurRad="38100" dist="38100" dir="2700000" algn="tl">
                  <a:srgbClr val="000000">
                    <a:alpha val="43137"/>
                  </a:srgbClr>
                </a:outerShdw>
              </a:effectLst>
            </a:endParaRPr>
          </a:p>
        </p:txBody>
      </p:sp>
      <p:grpSp>
        <p:nvGrpSpPr>
          <p:cNvPr id="8" name="组合 7"/>
          <p:cNvGrpSpPr/>
          <p:nvPr userDrawn="1"/>
        </p:nvGrpSpPr>
        <p:grpSpPr>
          <a:xfrm>
            <a:off x="1985490" y="1208793"/>
            <a:ext cx="5173019" cy="2890950"/>
            <a:chOff x="2320325" y="711798"/>
            <a:chExt cx="3837823" cy="1402603"/>
          </a:xfrm>
        </p:grpSpPr>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20000">
              <a:off x="2330918" y="711798"/>
              <a:ext cx="3827230" cy="440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平行四边形 4"/>
            <p:cNvSpPr/>
            <p:nvPr userDrawn="1"/>
          </p:nvSpPr>
          <p:spPr>
            <a:xfrm>
              <a:off x="2320325" y="1567821"/>
              <a:ext cx="3583361" cy="546580"/>
            </a:xfrm>
            <a:prstGeom prst="parallelogram">
              <a:avLst>
                <a:gd name="adj" fmla="val 40058"/>
              </a:avLst>
            </a:prstGeom>
            <a:solidFill>
              <a:srgbClr val="006CB8"/>
            </a:solidFill>
            <a:ln>
              <a:noFill/>
            </a:ln>
          </p:spPr>
          <p:txBody>
            <a:bodyPr vert="eaVert" wrap="square" lIns="91440" tIns="45720" rIns="91440" bIns="45720" numCol="1" anchor="ctr" anchorCtr="0" compatLnSpc="1"/>
            <a:lstStyle/>
            <a:p>
              <a:pPr lvl="0" algn="ctr"/>
              <a:endParaRPr lang="zh-CN" altLang="en-US" sz="1620" dirty="0">
                <a:solidFill>
                  <a:schemeClr val="bg1"/>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a:xfrm>
            <a:off x="2132128" y="3218828"/>
            <a:ext cx="4522472" cy="671169"/>
          </a:xfrm>
          <a:prstGeom prst="rect">
            <a:avLst/>
          </a:prstGeom>
        </p:spPr>
        <p:txBody>
          <a:bodyPr>
            <a:noAutofit/>
          </a:bodyPr>
          <a:lstStyle>
            <a:lvl1pPr algn="ctr">
              <a:defRPr sz="26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5818C-5C56-42E9-9042-D2E914657A6B}" type="datetimeFigureOut">
              <a:rPr lang="zh-CN" altLang="en-US" smtClean="0"/>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8B1E12-C8E6-42FB-9455-173AC38E736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image" Target="../media/image5.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3.xml"/><Relationship Id="rId2" Type="http://schemas.openxmlformats.org/officeDocument/2006/relationships/image" Target="../media/image7.emf"/><Relationship Id="rId1" Type="http://schemas.openxmlformats.org/officeDocument/2006/relationships/image" Target="../media/image6.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3.xml"/><Relationship Id="rId2" Type="http://schemas.openxmlformats.org/officeDocument/2006/relationships/image" Target="../media/image10.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image" Target="../media/image11.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image" Target="../media/image17.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p:nvPr/>
        </p:nvSpPr>
        <p:spPr bwMode="auto">
          <a:xfrm>
            <a:off x="3502126" y="3234700"/>
            <a:ext cx="5450823" cy="815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296" tIns="41148" rIns="82296" bIns="41148" numCol="1" anchor="ctr" anchorCtr="0" compatLnSpc="1"/>
          <a:lstStyle>
            <a:lvl1pPr algn="ctr" rtl="0" fontAlgn="base">
              <a:spcBef>
                <a:spcPct val="0"/>
              </a:spcBef>
              <a:spcAft>
                <a:spcPct val="0"/>
              </a:spcAft>
              <a:defRPr sz="60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r">
              <a:lnSpc>
                <a:spcPct val="150000"/>
              </a:lnSpc>
            </a:pPr>
            <a:r>
              <a:rPr lang="en-US"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TDSQL</a:t>
            </a:r>
            <a:r>
              <a:rPr lang="zh-CN"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架构及原理</a:t>
            </a:r>
            <a:endParaRPr lang="zh-CN" sz="3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标题 1"/>
          <p:cNvSpPr txBox="1"/>
          <p:nvPr/>
        </p:nvSpPr>
        <p:spPr bwMode="auto">
          <a:xfrm>
            <a:off x="6950710" y="4820920"/>
            <a:ext cx="1899285" cy="815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2296" tIns="41148" rIns="82296" bIns="41148" numCol="1" anchor="ctr" anchorCtr="0" compatLnSpc="1"/>
          <a:lstStyle>
            <a:lvl1pPr algn="ctr" rtl="0" fontAlgn="base">
              <a:spcBef>
                <a:spcPct val="0"/>
              </a:spcBef>
              <a:spcAft>
                <a:spcPct val="0"/>
              </a:spcAft>
              <a:defRPr sz="60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a:lnSpc>
                <a:spcPct val="150000"/>
              </a:lnSpc>
            </a:pPr>
            <a:r>
              <a:rPr lang="en-US" altLang="zh-CN" sz="1400" dirty="0">
                <a:solidFill>
                  <a:schemeClr val="bg2">
                    <a:lumMod val="25000"/>
                  </a:schemeClr>
                </a:solidFill>
                <a:latin typeface="微软雅黑" panose="020B0503020204020204" pitchFamily="34" charset="-122"/>
                <a:ea typeface="微软雅黑" panose="020B0503020204020204" pitchFamily="34" charset="-122"/>
              </a:rPr>
              <a:t>sevenwzhang(</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张文</a:t>
            </a:r>
            <a:r>
              <a:rPr lang="en-US" altLang="zh-CN" sz="1400" dirty="0">
                <a:solidFill>
                  <a:schemeClr val="bg2">
                    <a:lumMod val="25000"/>
                  </a:schemeClr>
                </a:solidFill>
                <a:latin typeface="微软雅黑" panose="020B0503020204020204" pitchFamily="34" charset="-122"/>
                <a:ea typeface="微软雅黑" panose="020B0503020204020204" pitchFamily="34" charset="-122"/>
              </a:rPr>
              <a:t>)</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algn="l">
              <a:lnSpc>
                <a:spcPct val="150000"/>
              </a:lnSpc>
            </a:pPr>
            <a:r>
              <a:rPr lang="en-US" altLang="zh-CN" sz="1400" dirty="0">
                <a:solidFill>
                  <a:schemeClr val="bg2">
                    <a:lumMod val="25000"/>
                  </a:schemeClr>
                </a:solidFill>
                <a:latin typeface="微软雅黑" panose="020B0503020204020204" pitchFamily="34" charset="-122"/>
                <a:ea typeface="微软雅黑" panose="020B0503020204020204" pitchFamily="34" charset="-122"/>
              </a:rPr>
              <a:t>	2018-12-12</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886" y="0"/>
            <a:ext cx="4464857" cy="420188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8958"/>
    </mc:Choice>
    <mc:Fallback>
      <p:transition advTm="89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dirty="0">
                <a:effectLst>
                  <a:outerShdw blurRad="38100" dist="38100" dir="2700000" algn="tl">
                    <a:srgbClr val="000000">
                      <a:alpha val="43137"/>
                    </a:srgbClr>
                  </a:outerShdw>
                </a:effectLst>
              </a:rPr>
              <a:t>目录</a:t>
            </a:r>
            <a:endParaRPr lang="zh-CN" altLang="en-US" dirty="0">
              <a:effectLst>
                <a:outerShdw blurRad="38100" dist="38100" dir="2700000" algn="tl">
                  <a:srgbClr val="000000">
                    <a:alpha val="43137"/>
                  </a:srgbClr>
                </a:outerShdw>
              </a:effectLst>
            </a:endParaRPr>
          </a:p>
        </p:txBody>
      </p:sp>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12" name="内容占位符 2"/>
          <p:cNvSpPr txBox="1"/>
          <p:nvPr/>
        </p:nvSpPr>
        <p:spPr>
          <a:xfrm>
            <a:off x="2052320" y="1794510"/>
            <a:ext cx="5518785" cy="30054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50000"/>
              </a:lnSpc>
            </a:pPr>
            <a:r>
              <a:rPr lang="zh-CN" altLang="en-US" sz="2000" dirty="0">
                <a:latin typeface="微软雅黑" panose="020B0503020204020204" pitchFamily="34" charset="-122"/>
                <a:sym typeface="+mn-ea"/>
              </a:rPr>
              <a:t>产品简介以及使用场景</a:t>
            </a:r>
            <a:endParaRPr lang="zh-CN" altLang="en-US" sz="2000" dirty="0">
              <a:latin typeface="微软雅黑" panose="020B0503020204020204" pitchFamily="34" charset="-122"/>
            </a:endParaRPr>
          </a:p>
          <a:p>
            <a:pPr fontAlgn="auto">
              <a:lnSpc>
                <a:spcPct val="150000"/>
              </a:lnSpc>
            </a:pPr>
            <a:r>
              <a:rPr lang="en-US" altLang="zh-CN" sz="2000" dirty="0">
                <a:latin typeface="微软雅黑" panose="020B0503020204020204" pitchFamily="34" charset="-122"/>
                <a:sym typeface="+mn-ea"/>
              </a:rPr>
              <a:t>TDSQL架构分析及模块介绍</a:t>
            </a:r>
            <a:endParaRPr lang="zh-CN" altLang="en-US" sz="2000" dirty="0">
              <a:latin typeface="微软雅黑" panose="020B0503020204020204" pitchFamily="34" charset="-122"/>
            </a:endParaRPr>
          </a:p>
          <a:p>
            <a:pPr fontAlgn="auto">
              <a:lnSpc>
                <a:spcPct val="150000"/>
              </a:lnSpc>
            </a:pPr>
            <a:r>
              <a:rPr lang="zh-CN" altLang="en-US" sz="2000" dirty="0">
                <a:latin typeface="微软雅黑" panose="020B0503020204020204" pitchFamily="34" charset="-122"/>
                <a:sym typeface="+mn-ea"/>
              </a:rPr>
              <a:t>数据一致性保障</a:t>
            </a:r>
            <a:endParaRPr lang="zh-CN" altLang="en-US" sz="2000" dirty="0">
              <a:latin typeface="微软雅黑" panose="020B0503020204020204" pitchFamily="34" charset="-122"/>
              <a:sym typeface="+mn-ea"/>
            </a:endParaRPr>
          </a:p>
          <a:p>
            <a:pPr fontAlgn="auto">
              <a:lnSpc>
                <a:spcPct val="150000"/>
              </a:lnSpc>
            </a:pPr>
            <a:r>
              <a:rPr lang="zh-CN" altLang="en-US" sz="2000" dirty="0">
                <a:latin typeface="微软雅黑" panose="020B0503020204020204" pitchFamily="34" charset="-122"/>
                <a:sym typeface="+mn-ea"/>
              </a:rPr>
              <a:t>分布式</a:t>
            </a:r>
            <a:r>
              <a:rPr lang="en-US" altLang="zh-CN" sz="2000" dirty="0">
                <a:latin typeface="微软雅黑" panose="020B0503020204020204" pitchFamily="34" charset="-122"/>
                <a:sym typeface="+mn-ea"/>
              </a:rPr>
              <a:t>TDSQL</a:t>
            </a:r>
            <a:r>
              <a:rPr lang="zh-CN" altLang="en-US" sz="2000" dirty="0">
                <a:latin typeface="微软雅黑" panose="020B0503020204020204" pitchFamily="34" charset="-122"/>
                <a:sym typeface="+mn-ea"/>
              </a:rPr>
              <a:t>实践</a:t>
            </a:r>
            <a:endParaRPr lang="zh-CN" altLang="en-US" sz="2000" dirty="0">
              <a:latin typeface="微软雅黑" panose="020B0503020204020204" pitchFamily="34" charset="-122"/>
              <a:sym typeface="+mn-ea"/>
            </a:endParaRPr>
          </a:p>
          <a:p>
            <a:pPr fontAlgn="auto">
              <a:lnSpc>
                <a:spcPct val="150000"/>
              </a:lnSpc>
            </a:pPr>
            <a:r>
              <a:rPr lang="zh-CN" altLang="en-US" sz="2000" dirty="0">
                <a:latin typeface="微软雅黑" panose="020B0503020204020204" pitchFamily="34" charset="-122"/>
              </a:rPr>
              <a:t>部署实践</a:t>
            </a:r>
            <a:endParaRPr lang="zh-CN" altLang="en-US" sz="2000" dirty="0">
              <a:latin typeface="微软雅黑" panose="020B0503020204020204" pitchFamily="34" charset="-122"/>
            </a:endParaRPr>
          </a:p>
          <a:p>
            <a:endParaRPr lang="zh-CN" altLang="en-US" sz="2000" dirty="0">
              <a:latin typeface="微软雅黑" panose="020B0503020204020204" pitchFamily="34" charset="-122"/>
              <a:sym typeface="+mn-ea"/>
            </a:endParaRPr>
          </a:p>
          <a:p>
            <a:endParaRPr lang="zh-CN" altLang="en-US" sz="2000" dirty="0">
              <a:latin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29698" name="矩形 9"/>
          <p:cNvSpPr/>
          <p:nvPr/>
        </p:nvSpPr>
        <p:spPr>
          <a:xfrm>
            <a:off x="2838450" y="3077845"/>
            <a:ext cx="4626610" cy="678815"/>
          </a:xfrm>
          <a:prstGeom prst="rect">
            <a:avLst/>
          </a:prstGeom>
          <a:noFill/>
          <a:ln w="9525">
            <a:noFill/>
          </a:ln>
        </p:spPr>
        <p:txBody>
          <a:bodyPr wrap="square">
            <a:spAutoFit/>
          </a:bodyPr>
          <a:p>
            <a:pPr lvl="0" eaLnBrk="1" hangingPunct="1">
              <a:buNone/>
            </a:pP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产品介绍及使用场景</a:t>
            </a:r>
            <a:endParaRPr lang="zh-CN" altLang="en-US" sz="2000" dirty="0">
              <a:latin typeface="Calibri" panose="020F0502020204030204" charset="0"/>
              <a:ea typeface="宋体" panose="02010600030101010101" pitchFamily="2" charset="-122"/>
            </a:endParaRPr>
          </a:p>
        </p:txBody>
      </p:sp>
      <p:grpSp>
        <p:nvGrpSpPr>
          <p:cNvPr id="29699" name="组合 1"/>
          <p:cNvGrpSpPr/>
          <p:nvPr/>
        </p:nvGrpSpPr>
        <p:grpSpPr>
          <a:xfrm>
            <a:off x="1259523" y="2805113"/>
            <a:ext cx="1241425" cy="1223962"/>
            <a:chOff x="4907336" y="4651643"/>
            <a:chExt cx="1572990" cy="1550182"/>
          </a:xfrm>
        </p:grpSpPr>
        <p:sp>
          <p:nvSpPr>
            <p:cNvPr id="3" name="圆角矩形 2"/>
            <p:cNvSpPr/>
            <p:nvPr/>
          </p:nvSpPr>
          <p:spPr>
            <a:xfrm flipV="1">
              <a:off x="4907336" y="4651643"/>
              <a:ext cx="720116" cy="155018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18" name="圆角矩形 17"/>
            <p:cNvSpPr/>
            <p:nvPr/>
          </p:nvSpPr>
          <p:spPr>
            <a:xfrm flipV="1">
              <a:off x="5760210" y="4651643"/>
              <a:ext cx="720116" cy="1550182"/>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grpSp>
        <p:nvGrpSpPr>
          <p:cNvPr id="29700" name="组合 12"/>
          <p:cNvGrpSpPr/>
          <p:nvPr/>
        </p:nvGrpSpPr>
        <p:grpSpPr>
          <a:xfrm>
            <a:off x="1402398" y="3260725"/>
            <a:ext cx="955675" cy="314325"/>
            <a:chOff x="7869811" y="1634211"/>
            <a:chExt cx="2099348" cy="691035"/>
          </a:xfrm>
        </p:grpSpPr>
        <p:sp>
          <p:nvSpPr>
            <p:cNvPr id="21" name="圆角矩形 20"/>
            <p:cNvSpPr/>
            <p:nvPr/>
          </p:nvSpPr>
          <p:spPr>
            <a:xfrm>
              <a:off x="7869811" y="163421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22" name="圆角矩形 21"/>
            <p:cNvSpPr/>
            <p:nvPr/>
          </p:nvSpPr>
          <p:spPr>
            <a:xfrm flipH="1" flipV="1">
              <a:off x="7869811" y="208792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适用场景</a:t>
            </a:r>
            <a:endParaRPr lang="zh-CN" altLang="en-US" dirty="0"/>
          </a:p>
        </p:txBody>
      </p:sp>
      <p:sp>
        <p:nvSpPr>
          <p:cNvPr id="5" name="矩形 4"/>
          <p:cNvSpPr/>
          <p:nvPr/>
        </p:nvSpPr>
        <p:spPr>
          <a:xfrm>
            <a:off x="701675" y="2286000"/>
            <a:ext cx="8131810" cy="2286000"/>
          </a:xfrm>
          <a:prstGeom prst="rect">
            <a:avLst/>
          </a:prstGeom>
        </p:spPr>
        <p:txBody>
          <a:bodyPr wrap="square">
            <a:spAutoFit/>
          </a:bodyPr>
          <a:lstStyle/>
          <a:p>
            <a:pPr>
              <a:lnSpc>
                <a:spcPct val="150000"/>
              </a:lnSpc>
            </a:pPr>
            <a:r>
              <a:rPr lang="en-US" altLang="zh-CN" sz="3200" dirty="0">
                <a:latin typeface="微软雅黑" panose="020B0503020204020204" pitchFamily="34" charset="-122"/>
                <a:ea typeface="微软雅黑" panose="020B0503020204020204" pitchFamily="34" charset="-122"/>
              </a:rPr>
              <a:t>TDSQL</a:t>
            </a:r>
            <a:r>
              <a:rPr lang="zh-CN" altLang="en-US" sz="3200" dirty="0">
                <a:latin typeface="微软雅黑" panose="020B0503020204020204" pitchFamily="34" charset="-122"/>
                <a:ea typeface="微软雅黑" panose="020B0503020204020204" pitchFamily="34" charset="-122"/>
              </a:rPr>
              <a:t>（</a:t>
            </a:r>
            <a:r>
              <a:rPr lang="en-US" altLang="zh-CN" sz="3200" dirty="0" err="1">
                <a:latin typeface="微软雅黑" panose="020B0503020204020204" pitchFamily="34" charset="-122"/>
                <a:ea typeface="微软雅黑" panose="020B0503020204020204" pitchFamily="34" charset="-122"/>
              </a:rPr>
              <a:t>Tencent</a:t>
            </a:r>
            <a:r>
              <a:rPr lang="en-US" altLang="zh-CN" sz="3200" dirty="0">
                <a:latin typeface="微软雅黑" panose="020B0503020204020204" pitchFamily="34" charset="-122"/>
                <a:ea typeface="微软雅黑" panose="020B0503020204020204" pitchFamily="34" charset="-122"/>
              </a:rPr>
              <a:t> Distributed </a:t>
            </a:r>
            <a:r>
              <a:rPr lang="en-US" altLang="zh-CN" sz="3200" dirty="0" smtClean="0">
                <a:latin typeface="微软雅黑" panose="020B0503020204020204" pitchFamily="34" charset="-122"/>
                <a:ea typeface="微软雅黑" panose="020B0503020204020204" pitchFamily="34" charset="-122"/>
              </a:rPr>
              <a:t> </a:t>
            </a:r>
            <a:r>
              <a:rPr lang="en-US" altLang="zh-CN" sz="3200" dirty="0" err="1" smtClean="0">
                <a:latin typeface="微软雅黑" panose="020B0503020204020204" pitchFamily="34" charset="-122"/>
                <a:ea typeface="微软雅黑" panose="020B0503020204020204" pitchFamily="34" charset="-122"/>
              </a:rPr>
              <a:t>MySQL</a:t>
            </a:r>
            <a:r>
              <a:rPr lang="zh-CN" altLang="en-US" sz="3200" dirty="0">
                <a:latin typeface="微软雅黑" panose="020B0503020204020204" pitchFamily="34" charset="-122"/>
                <a:ea typeface="微软雅黑" panose="020B0503020204020204" pitchFamily="34" charset="-122"/>
              </a:rPr>
              <a:t>）是腾讯针对</a:t>
            </a:r>
            <a:r>
              <a:rPr lang="zh-CN" altLang="en-US" sz="3200" dirty="0" smtClean="0">
                <a:solidFill>
                  <a:srgbClr val="FF0000"/>
                </a:solidFill>
                <a:latin typeface="微软雅黑" panose="020B0503020204020204" pitchFamily="34" charset="-122"/>
                <a:ea typeface="微软雅黑" panose="020B0503020204020204" pitchFamily="34" charset="-122"/>
              </a:rPr>
              <a:t>联机交易</a:t>
            </a:r>
            <a:r>
              <a:rPr lang="zh-CN" altLang="en-US" sz="3200" dirty="0">
                <a:solidFill>
                  <a:srgbClr val="FF0000"/>
                </a:solidFill>
                <a:latin typeface="微软雅黑" panose="020B0503020204020204" pitchFamily="34" charset="-122"/>
                <a:ea typeface="微软雅黑" panose="020B0503020204020204" pitchFamily="34" charset="-122"/>
              </a:rPr>
              <a:t>场景</a:t>
            </a:r>
            <a:r>
              <a:rPr lang="zh-CN" altLang="en-US" sz="3200" dirty="0">
                <a:latin typeface="微软雅黑" panose="020B0503020204020204" pitchFamily="34" charset="-122"/>
                <a:ea typeface="微软雅黑" panose="020B0503020204020204" pitchFamily="34" charset="-122"/>
              </a:rPr>
              <a:t>推出的高</a:t>
            </a:r>
            <a:r>
              <a:rPr lang="zh-CN" altLang="en-US" sz="3200" dirty="0" smtClean="0">
                <a:latin typeface="微软雅黑" panose="020B0503020204020204" pitchFamily="34" charset="-122"/>
                <a:ea typeface="微软雅黑" panose="020B0503020204020204" pitchFamily="34" charset="-122"/>
              </a:rPr>
              <a:t>一致性，分布式数据库集群解决方案。</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定位</a:t>
            </a:r>
            <a:endParaRPr lang="zh-CN" altLang="en-US" dirty="0"/>
          </a:p>
        </p:txBody>
      </p:sp>
      <p:sp>
        <p:nvSpPr>
          <p:cNvPr id="22" name="文本框 21"/>
          <p:cNvSpPr txBox="1"/>
          <p:nvPr/>
        </p:nvSpPr>
        <p:spPr>
          <a:xfrm>
            <a:off x="501015" y="1273810"/>
            <a:ext cx="7696200" cy="107950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在技术栈中的位置</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400" dirty="0">
                <a:latin typeface="微软雅黑" panose="020B0503020204020204" pitchFamily="34" charset="-122"/>
                <a:ea typeface="微软雅黑" panose="020B0503020204020204" pitchFamily="34" charset="-122"/>
              </a:rPr>
              <a:t>位于数据层位于数据层</a:t>
            </a:r>
            <a:endParaRPr lang="zh-CN" altLang="en-US"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400" dirty="0">
                <a:latin typeface="微软雅黑" panose="020B0503020204020204" pitchFamily="34" charset="-122"/>
                <a:ea typeface="微软雅黑" panose="020B0503020204020204" pitchFamily="34" charset="-122"/>
              </a:rPr>
              <a:t>标准</a:t>
            </a:r>
            <a:r>
              <a:rPr lang="en-US" altLang="zh-CN" sz="1400" dirty="0">
                <a:latin typeface="微软雅黑" panose="020B0503020204020204" pitchFamily="34" charset="-122"/>
                <a:ea typeface="微软雅黑" panose="020B0503020204020204" pitchFamily="34" charset="-122"/>
              </a:rPr>
              <a:t>TDSQL</a:t>
            </a:r>
            <a:r>
              <a:rPr lang="zh-CN" altLang="en-US" sz="1400" dirty="0">
                <a:latin typeface="微软雅黑" panose="020B0503020204020204" pitchFamily="34" charset="-122"/>
                <a:ea typeface="微软雅黑" panose="020B0503020204020204" pitchFamily="34" charset="-122"/>
              </a:rPr>
              <a:t>适用于</a:t>
            </a:r>
            <a:r>
              <a:rPr lang="en-US" altLang="zh-CN" sz="1400" dirty="0">
                <a:latin typeface="微软雅黑" panose="020B0503020204020204" pitchFamily="34" charset="-122"/>
                <a:ea typeface="微软雅黑" panose="020B0503020204020204" pitchFamily="34" charset="-122"/>
              </a:rPr>
              <a:t>OLTP</a:t>
            </a:r>
            <a:r>
              <a:rPr lang="zh-CN" altLang="en-US" sz="1400" dirty="0">
                <a:latin typeface="微软雅黑" panose="020B0503020204020204" pitchFamily="34" charset="-122"/>
                <a:ea typeface="微软雅黑" panose="020B0503020204020204" pitchFamily="34" charset="-122"/>
              </a:rPr>
              <a:t>联机交易场景，不适用于</a:t>
            </a:r>
            <a:r>
              <a:rPr lang="en-US" altLang="zh-CN" sz="1400" dirty="0">
                <a:latin typeface="微软雅黑" panose="020B0503020204020204" pitchFamily="34" charset="-122"/>
                <a:ea typeface="微软雅黑" panose="020B0503020204020204" pitchFamily="34" charset="-122"/>
              </a:rPr>
              <a:t>OLAP</a:t>
            </a:r>
            <a:r>
              <a:rPr lang="zh-CN" altLang="en-US" sz="1400" dirty="0">
                <a:latin typeface="微软雅黑" panose="020B0503020204020204" pitchFamily="34" charset="-122"/>
                <a:ea typeface="微软雅黑" panose="020B0503020204020204" pitchFamily="34" charset="-122"/>
              </a:rPr>
              <a:t>复杂分析类</a:t>
            </a:r>
            <a:r>
              <a:rPr lang="en-US" altLang="zh-CN" sz="1400" dirty="0">
                <a:latin typeface="微软雅黑" panose="020B0503020204020204" pitchFamily="34" charset="-122"/>
                <a:ea typeface="微软雅黑" panose="020B0503020204020204" pitchFamily="34" charset="-122"/>
              </a:rPr>
              <a:t>SQL</a:t>
            </a:r>
            <a:endParaRPr lang="en-US" altLang="zh-CN" sz="1400" dirty="0">
              <a:latin typeface="微软雅黑" panose="020B0503020204020204" pitchFamily="34" charset="-122"/>
              <a:ea typeface="微软雅黑" panose="020B0503020204020204" pitchFamily="34" charset="-122"/>
            </a:endParaRPr>
          </a:p>
        </p:txBody>
      </p:sp>
      <p:sp>
        <p:nvSpPr>
          <p:cNvPr id="4" name="圆角矩形 3"/>
          <p:cNvSpPr/>
          <p:nvPr/>
        </p:nvSpPr>
        <p:spPr>
          <a:xfrm>
            <a:off x="5277485" y="2613660"/>
            <a:ext cx="3223895" cy="523875"/>
          </a:xfrm>
          <a:prstGeom prst="roundRect">
            <a:avLst>
              <a:gd name="adj" fmla="val 5173"/>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客户端</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圆角矩形 4"/>
          <p:cNvSpPr/>
          <p:nvPr/>
        </p:nvSpPr>
        <p:spPr>
          <a:xfrm>
            <a:off x="5277485" y="3321050"/>
            <a:ext cx="3223895" cy="523875"/>
          </a:xfrm>
          <a:prstGeom prst="roundRect">
            <a:avLst>
              <a:gd name="adj" fmla="val 5173"/>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接入层</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圆角矩形 5"/>
          <p:cNvSpPr/>
          <p:nvPr/>
        </p:nvSpPr>
        <p:spPr>
          <a:xfrm>
            <a:off x="5277485" y="4002405"/>
            <a:ext cx="3223895" cy="523875"/>
          </a:xfrm>
          <a:prstGeom prst="roundRect">
            <a:avLst>
              <a:gd name="adj" fmla="val 5173"/>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逻辑层</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圆角矩形 6"/>
          <p:cNvSpPr/>
          <p:nvPr/>
        </p:nvSpPr>
        <p:spPr>
          <a:xfrm>
            <a:off x="5277485" y="4683125"/>
            <a:ext cx="3223895" cy="523875"/>
          </a:xfrm>
          <a:prstGeom prst="roundRect">
            <a:avLst>
              <a:gd name="adj" fmla="val 517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000" dirty="0">
                <a:solidFill>
                  <a:schemeClr val="bg1"/>
                </a:solidFill>
                <a:latin typeface="微软雅黑" panose="020B0503020204020204" pitchFamily="34" charset="-122"/>
                <a:ea typeface="微软雅黑" panose="020B0503020204020204" pitchFamily="34" charset="-122"/>
              </a:rPr>
              <a:t>数据层</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5277485" y="5375910"/>
            <a:ext cx="3223895" cy="522605"/>
          </a:xfrm>
          <a:prstGeom prst="roundRect">
            <a:avLst>
              <a:gd name="adj" fmla="val 5173"/>
            </a:avLst>
          </a:pr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大数据</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Oval 50"/>
          <p:cNvSpPr>
            <a:spLocks noChangeArrowheads="1"/>
          </p:cNvSpPr>
          <p:nvPr/>
        </p:nvSpPr>
        <p:spPr bwMode="auto">
          <a:xfrm>
            <a:off x="8030845" y="2700020"/>
            <a:ext cx="151130" cy="120650"/>
          </a:xfrm>
          <a:prstGeom prst="ellipse">
            <a:avLst/>
          </a:pr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16" name="Freeform 51"/>
          <p:cNvSpPr/>
          <p:nvPr/>
        </p:nvSpPr>
        <p:spPr bwMode="auto">
          <a:xfrm>
            <a:off x="7971790" y="2889885"/>
            <a:ext cx="265430" cy="182880"/>
          </a:xfrm>
          <a:custGeom>
            <a:avLst/>
            <a:gdLst>
              <a:gd name="T0" fmla="*/ 65 w 95"/>
              <a:gd name="T1" fmla="*/ 0 h 82"/>
              <a:gd name="T2" fmla="*/ 48 w 95"/>
              <a:gd name="T3" fmla="*/ 20 h 82"/>
              <a:gd name="T4" fmla="*/ 31 w 95"/>
              <a:gd name="T5" fmla="*/ 0 h 82"/>
              <a:gd name="T6" fmla="*/ 0 w 95"/>
              <a:gd name="T7" fmla="*/ 51 h 82"/>
              <a:gd name="T8" fmla="*/ 1 w 95"/>
              <a:gd name="T9" fmla="*/ 61 h 82"/>
              <a:gd name="T10" fmla="*/ 48 w 95"/>
              <a:gd name="T11" fmla="*/ 82 h 82"/>
              <a:gd name="T12" fmla="*/ 94 w 95"/>
              <a:gd name="T13" fmla="*/ 61 h 82"/>
              <a:gd name="T14" fmla="*/ 95 w 95"/>
              <a:gd name="T15" fmla="*/ 51 h 82"/>
              <a:gd name="T16" fmla="*/ 65 w 95"/>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65" y="0"/>
                </a:moveTo>
                <a:cubicBezTo>
                  <a:pt x="48" y="20"/>
                  <a:pt x="48" y="20"/>
                  <a:pt x="48" y="20"/>
                </a:cubicBezTo>
                <a:cubicBezTo>
                  <a:pt x="31" y="0"/>
                  <a:pt x="31" y="0"/>
                  <a:pt x="31" y="0"/>
                </a:cubicBezTo>
                <a:cubicBezTo>
                  <a:pt x="13" y="8"/>
                  <a:pt x="0" y="28"/>
                  <a:pt x="0" y="51"/>
                </a:cubicBezTo>
                <a:cubicBezTo>
                  <a:pt x="0" y="54"/>
                  <a:pt x="1" y="57"/>
                  <a:pt x="1" y="61"/>
                </a:cubicBezTo>
                <a:cubicBezTo>
                  <a:pt x="11" y="73"/>
                  <a:pt x="28" y="82"/>
                  <a:pt x="48" y="82"/>
                </a:cubicBezTo>
                <a:cubicBezTo>
                  <a:pt x="67" y="82"/>
                  <a:pt x="84" y="73"/>
                  <a:pt x="94" y="61"/>
                </a:cubicBezTo>
                <a:cubicBezTo>
                  <a:pt x="95" y="57"/>
                  <a:pt x="95" y="54"/>
                  <a:pt x="95" y="51"/>
                </a:cubicBezTo>
                <a:cubicBezTo>
                  <a:pt x="95" y="28"/>
                  <a:pt x="82" y="7"/>
                  <a:pt x="65" y="0"/>
                </a:cubicBez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17" name="Freeform 52"/>
          <p:cNvSpPr/>
          <p:nvPr/>
        </p:nvSpPr>
        <p:spPr bwMode="auto">
          <a:xfrm>
            <a:off x="8183245" y="2645410"/>
            <a:ext cx="137160" cy="111125"/>
          </a:xfrm>
          <a:custGeom>
            <a:avLst/>
            <a:gdLst>
              <a:gd name="T0" fmla="*/ 24 w 49"/>
              <a:gd name="T1" fmla="*/ 0 h 50"/>
              <a:gd name="T2" fmla="*/ 0 w 49"/>
              <a:gd name="T3" fmla="*/ 18 h 50"/>
              <a:gd name="T4" fmla="*/ 11 w 49"/>
              <a:gd name="T5" fmla="*/ 45 h 50"/>
              <a:gd name="T6" fmla="*/ 11 w 49"/>
              <a:gd name="T7" fmla="*/ 46 h 50"/>
              <a:gd name="T8" fmla="*/ 24 w 49"/>
              <a:gd name="T9" fmla="*/ 50 h 50"/>
              <a:gd name="T10" fmla="*/ 49 w 49"/>
              <a:gd name="T11" fmla="*/ 25 h 50"/>
              <a:gd name="T12" fmla="*/ 24 w 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49" h="50">
                <a:moveTo>
                  <a:pt x="24" y="0"/>
                </a:moveTo>
                <a:cubicBezTo>
                  <a:pt x="12" y="0"/>
                  <a:pt x="2" y="8"/>
                  <a:pt x="0" y="18"/>
                </a:cubicBezTo>
                <a:cubicBezTo>
                  <a:pt x="6" y="25"/>
                  <a:pt x="11" y="34"/>
                  <a:pt x="11" y="45"/>
                </a:cubicBezTo>
                <a:cubicBezTo>
                  <a:pt x="11" y="45"/>
                  <a:pt x="11" y="46"/>
                  <a:pt x="11" y="46"/>
                </a:cubicBezTo>
                <a:cubicBezTo>
                  <a:pt x="14" y="49"/>
                  <a:pt x="19" y="50"/>
                  <a:pt x="24" y="50"/>
                </a:cubicBezTo>
                <a:cubicBezTo>
                  <a:pt x="37" y="50"/>
                  <a:pt x="49" y="39"/>
                  <a:pt x="49" y="25"/>
                </a:cubicBezTo>
                <a:cubicBezTo>
                  <a:pt x="49" y="11"/>
                  <a:pt x="37" y="0"/>
                  <a:pt x="24" y="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18" name="Freeform 53"/>
          <p:cNvSpPr/>
          <p:nvPr/>
        </p:nvSpPr>
        <p:spPr bwMode="auto">
          <a:xfrm>
            <a:off x="7888605" y="2645410"/>
            <a:ext cx="139065" cy="111125"/>
          </a:xfrm>
          <a:custGeom>
            <a:avLst/>
            <a:gdLst>
              <a:gd name="T0" fmla="*/ 40 w 50"/>
              <a:gd name="T1" fmla="*/ 45 h 50"/>
              <a:gd name="T2" fmla="*/ 50 w 50"/>
              <a:gd name="T3" fmla="*/ 20 h 50"/>
              <a:gd name="T4" fmla="*/ 25 w 50"/>
              <a:gd name="T5" fmla="*/ 0 h 50"/>
              <a:gd name="T6" fmla="*/ 0 w 50"/>
              <a:gd name="T7" fmla="*/ 25 h 50"/>
              <a:gd name="T8" fmla="*/ 25 w 50"/>
              <a:gd name="T9" fmla="*/ 50 h 50"/>
              <a:gd name="T10" fmla="*/ 40 w 50"/>
              <a:gd name="T11" fmla="*/ 45 h 50"/>
              <a:gd name="T12" fmla="*/ 40 w 50"/>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40" y="45"/>
                </a:moveTo>
                <a:cubicBezTo>
                  <a:pt x="40" y="35"/>
                  <a:pt x="44" y="26"/>
                  <a:pt x="50" y="20"/>
                </a:cubicBezTo>
                <a:cubicBezTo>
                  <a:pt x="48" y="8"/>
                  <a:pt x="37" y="0"/>
                  <a:pt x="25" y="0"/>
                </a:cubicBezTo>
                <a:cubicBezTo>
                  <a:pt x="12" y="0"/>
                  <a:pt x="0" y="11"/>
                  <a:pt x="0" y="25"/>
                </a:cubicBezTo>
                <a:cubicBezTo>
                  <a:pt x="0" y="39"/>
                  <a:pt x="12" y="50"/>
                  <a:pt x="25" y="50"/>
                </a:cubicBezTo>
                <a:cubicBezTo>
                  <a:pt x="31" y="50"/>
                  <a:pt x="36" y="48"/>
                  <a:pt x="40" y="45"/>
                </a:cubicBezTo>
                <a:cubicBezTo>
                  <a:pt x="40" y="45"/>
                  <a:pt x="40" y="45"/>
                  <a:pt x="40" y="45"/>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19" name="Freeform 54"/>
          <p:cNvSpPr/>
          <p:nvPr/>
        </p:nvSpPr>
        <p:spPr bwMode="auto">
          <a:xfrm>
            <a:off x="8183245" y="2820035"/>
            <a:ext cx="189865" cy="169545"/>
          </a:xfrm>
          <a:custGeom>
            <a:avLst/>
            <a:gdLst>
              <a:gd name="T0" fmla="*/ 40 w 68"/>
              <a:gd name="T1" fmla="*/ 0 h 76"/>
              <a:gd name="T2" fmla="*/ 24 w 68"/>
              <a:gd name="T3" fmla="*/ 19 h 76"/>
              <a:gd name="T4" fmla="*/ 9 w 68"/>
              <a:gd name="T5" fmla="*/ 2 h 76"/>
              <a:gd name="T6" fmla="*/ 0 w 68"/>
              <a:gd name="T7" fmla="*/ 16 h 76"/>
              <a:gd name="T8" fmla="*/ 32 w 68"/>
              <a:gd name="T9" fmla="*/ 74 h 76"/>
              <a:gd name="T10" fmla="*/ 31 w 68"/>
              <a:gd name="T11" fmla="*/ 76 h 76"/>
              <a:gd name="T12" fmla="*/ 67 w 68"/>
              <a:gd name="T13" fmla="*/ 57 h 76"/>
              <a:gd name="T14" fmla="*/ 68 w 68"/>
              <a:gd name="T15" fmla="*/ 48 h 76"/>
              <a:gd name="T16" fmla="*/ 40 w 68"/>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40" y="0"/>
                </a:moveTo>
                <a:cubicBezTo>
                  <a:pt x="24" y="19"/>
                  <a:pt x="24" y="19"/>
                  <a:pt x="24" y="19"/>
                </a:cubicBezTo>
                <a:cubicBezTo>
                  <a:pt x="9" y="2"/>
                  <a:pt x="9" y="2"/>
                  <a:pt x="9" y="2"/>
                </a:cubicBezTo>
                <a:cubicBezTo>
                  <a:pt x="7" y="7"/>
                  <a:pt x="4" y="12"/>
                  <a:pt x="0" y="16"/>
                </a:cubicBezTo>
                <a:cubicBezTo>
                  <a:pt x="19" y="27"/>
                  <a:pt x="32" y="49"/>
                  <a:pt x="32" y="74"/>
                </a:cubicBezTo>
                <a:cubicBezTo>
                  <a:pt x="32" y="75"/>
                  <a:pt x="31" y="75"/>
                  <a:pt x="31" y="76"/>
                </a:cubicBezTo>
                <a:cubicBezTo>
                  <a:pt x="46" y="74"/>
                  <a:pt x="59" y="67"/>
                  <a:pt x="67" y="57"/>
                </a:cubicBezTo>
                <a:cubicBezTo>
                  <a:pt x="68" y="54"/>
                  <a:pt x="68" y="51"/>
                  <a:pt x="68" y="48"/>
                </a:cubicBezTo>
                <a:cubicBezTo>
                  <a:pt x="68" y="26"/>
                  <a:pt x="56" y="8"/>
                  <a:pt x="40" y="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0" name="Freeform 55"/>
          <p:cNvSpPr/>
          <p:nvPr/>
        </p:nvSpPr>
        <p:spPr bwMode="auto">
          <a:xfrm>
            <a:off x="7835900" y="2820035"/>
            <a:ext cx="192405" cy="169545"/>
          </a:xfrm>
          <a:custGeom>
            <a:avLst/>
            <a:gdLst>
              <a:gd name="T0" fmla="*/ 38 w 69"/>
              <a:gd name="T1" fmla="*/ 74 h 76"/>
              <a:gd name="T2" fmla="*/ 69 w 69"/>
              <a:gd name="T3" fmla="*/ 17 h 76"/>
              <a:gd name="T4" fmla="*/ 59 w 69"/>
              <a:gd name="T5" fmla="*/ 0 h 76"/>
              <a:gd name="T6" fmla="*/ 59 w 69"/>
              <a:gd name="T7" fmla="*/ 0 h 76"/>
              <a:gd name="T8" fmla="*/ 44 w 69"/>
              <a:gd name="T9" fmla="*/ 19 h 76"/>
              <a:gd name="T10" fmla="*/ 28 w 69"/>
              <a:gd name="T11" fmla="*/ 1 h 76"/>
              <a:gd name="T12" fmla="*/ 0 w 69"/>
              <a:gd name="T13" fmla="*/ 48 h 76"/>
              <a:gd name="T14" fmla="*/ 0 w 69"/>
              <a:gd name="T15" fmla="*/ 57 h 76"/>
              <a:gd name="T16" fmla="*/ 38 w 69"/>
              <a:gd name="T17" fmla="*/ 76 h 76"/>
              <a:gd name="T18" fmla="*/ 38 w 69"/>
              <a:gd name="T19" fmla="*/ 7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6">
                <a:moveTo>
                  <a:pt x="38" y="74"/>
                </a:moveTo>
                <a:cubicBezTo>
                  <a:pt x="38" y="49"/>
                  <a:pt x="50" y="28"/>
                  <a:pt x="69" y="17"/>
                </a:cubicBezTo>
                <a:cubicBezTo>
                  <a:pt x="65" y="12"/>
                  <a:pt x="61" y="7"/>
                  <a:pt x="59" y="0"/>
                </a:cubicBezTo>
                <a:cubicBezTo>
                  <a:pt x="59" y="0"/>
                  <a:pt x="59" y="0"/>
                  <a:pt x="59" y="0"/>
                </a:cubicBezTo>
                <a:cubicBezTo>
                  <a:pt x="44" y="19"/>
                  <a:pt x="44" y="19"/>
                  <a:pt x="44" y="19"/>
                </a:cubicBezTo>
                <a:cubicBezTo>
                  <a:pt x="28" y="1"/>
                  <a:pt x="28" y="1"/>
                  <a:pt x="28" y="1"/>
                </a:cubicBezTo>
                <a:cubicBezTo>
                  <a:pt x="12" y="8"/>
                  <a:pt x="0" y="26"/>
                  <a:pt x="0" y="48"/>
                </a:cubicBezTo>
                <a:cubicBezTo>
                  <a:pt x="0" y="51"/>
                  <a:pt x="0" y="54"/>
                  <a:pt x="0" y="57"/>
                </a:cubicBezTo>
                <a:cubicBezTo>
                  <a:pt x="9" y="67"/>
                  <a:pt x="22" y="75"/>
                  <a:pt x="38" y="76"/>
                </a:cubicBezTo>
                <a:cubicBezTo>
                  <a:pt x="38" y="75"/>
                  <a:pt x="38" y="75"/>
                  <a:pt x="38" y="74"/>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 name="Freeform 31"/>
          <p:cNvSpPr>
            <a:spLocks noEditPoints="1"/>
          </p:cNvSpPr>
          <p:nvPr/>
        </p:nvSpPr>
        <p:spPr bwMode="auto">
          <a:xfrm>
            <a:off x="7851775" y="5464810"/>
            <a:ext cx="487045" cy="334645"/>
          </a:xfrm>
          <a:custGeom>
            <a:avLst/>
            <a:gdLst>
              <a:gd name="T0" fmla="*/ 142 w 173"/>
              <a:gd name="T1" fmla="*/ 0 h 149"/>
              <a:gd name="T2" fmla="*/ 31 w 173"/>
              <a:gd name="T3" fmla="*/ 0 h 149"/>
              <a:gd name="T4" fmla="*/ 0 w 173"/>
              <a:gd name="T5" fmla="*/ 31 h 149"/>
              <a:gd name="T6" fmla="*/ 0 w 173"/>
              <a:gd name="T7" fmla="*/ 118 h 149"/>
              <a:gd name="T8" fmla="*/ 31 w 173"/>
              <a:gd name="T9" fmla="*/ 149 h 149"/>
              <a:gd name="T10" fmla="*/ 142 w 173"/>
              <a:gd name="T11" fmla="*/ 149 h 149"/>
              <a:gd name="T12" fmla="*/ 173 w 173"/>
              <a:gd name="T13" fmla="*/ 118 h 149"/>
              <a:gd name="T14" fmla="*/ 173 w 173"/>
              <a:gd name="T15" fmla="*/ 31 h 149"/>
              <a:gd name="T16" fmla="*/ 142 w 173"/>
              <a:gd name="T17" fmla="*/ 0 h 149"/>
              <a:gd name="T18" fmla="*/ 166 w 173"/>
              <a:gd name="T19" fmla="*/ 118 h 149"/>
              <a:gd name="T20" fmla="*/ 142 w 173"/>
              <a:gd name="T21" fmla="*/ 142 h 149"/>
              <a:gd name="T22" fmla="*/ 31 w 173"/>
              <a:gd name="T23" fmla="*/ 142 h 149"/>
              <a:gd name="T24" fmla="*/ 7 w 173"/>
              <a:gd name="T25" fmla="*/ 118 h 149"/>
              <a:gd name="T26" fmla="*/ 7 w 173"/>
              <a:gd name="T27" fmla="*/ 31 h 149"/>
              <a:gd name="T28" fmla="*/ 31 w 173"/>
              <a:gd name="T29" fmla="*/ 7 h 149"/>
              <a:gd name="T30" fmla="*/ 142 w 173"/>
              <a:gd name="T31" fmla="*/ 7 h 149"/>
              <a:gd name="T32" fmla="*/ 166 w 173"/>
              <a:gd name="T33" fmla="*/ 31 h 149"/>
              <a:gd name="T34" fmla="*/ 166 w 173"/>
              <a:gd name="T35" fmla="*/ 11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3" h="149">
                <a:moveTo>
                  <a:pt x="142" y="0"/>
                </a:moveTo>
                <a:cubicBezTo>
                  <a:pt x="31" y="0"/>
                  <a:pt x="31" y="0"/>
                  <a:pt x="31" y="0"/>
                </a:cubicBezTo>
                <a:cubicBezTo>
                  <a:pt x="14" y="0"/>
                  <a:pt x="0" y="14"/>
                  <a:pt x="0" y="31"/>
                </a:cubicBezTo>
                <a:cubicBezTo>
                  <a:pt x="0" y="118"/>
                  <a:pt x="0" y="118"/>
                  <a:pt x="0" y="118"/>
                </a:cubicBezTo>
                <a:cubicBezTo>
                  <a:pt x="0" y="136"/>
                  <a:pt x="14" y="149"/>
                  <a:pt x="31" y="149"/>
                </a:cubicBezTo>
                <a:cubicBezTo>
                  <a:pt x="142" y="149"/>
                  <a:pt x="142" y="149"/>
                  <a:pt x="142" y="149"/>
                </a:cubicBezTo>
                <a:cubicBezTo>
                  <a:pt x="159" y="149"/>
                  <a:pt x="173" y="136"/>
                  <a:pt x="173" y="118"/>
                </a:cubicBezTo>
                <a:cubicBezTo>
                  <a:pt x="173" y="31"/>
                  <a:pt x="173" y="31"/>
                  <a:pt x="173" y="31"/>
                </a:cubicBezTo>
                <a:cubicBezTo>
                  <a:pt x="173" y="14"/>
                  <a:pt x="159" y="0"/>
                  <a:pt x="142" y="0"/>
                </a:cubicBezTo>
                <a:close/>
                <a:moveTo>
                  <a:pt x="166" y="118"/>
                </a:moveTo>
                <a:cubicBezTo>
                  <a:pt x="166" y="132"/>
                  <a:pt x="155" y="142"/>
                  <a:pt x="142" y="142"/>
                </a:cubicBezTo>
                <a:cubicBezTo>
                  <a:pt x="31" y="142"/>
                  <a:pt x="31" y="142"/>
                  <a:pt x="31" y="142"/>
                </a:cubicBezTo>
                <a:cubicBezTo>
                  <a:pt x="18" y="142"/>
                  <a:pt x="7" y="132"/>
                  <a:pt x="7" y="118"/>
                </a:cubicBezTo>
                <a:cubicBezTo>
                  <a:pt x="7" y="31"/>
                  <a:pt x="7" y="31"/>
                  <a:pt x="7" y="31"/>
                </a:cubicBezTo>
                <a:cubicBezTo>
                  <a:pt x="7" y="18"/>
                  <a:pt x="18" y="7"/>
                  <a:pt x="31" y="7"/>
                </a:cubicBezTo>
                <a:cubicBezTo>
                  <a:pt x="142" y="7"/>
                  <a:pt x="142" y="7"/>
                  <a:pt x="142" y="7"/>
                </a:cubicBezTo>
                <a:cubicBezTo>
                  <a:pt x="155" y="7"/>
                  <a:pt x="166" y="18"/>
                  <a:pt x="166" y="31"/>
                </a:cubicBezTo>
                <a:lnTo>
                  <a:pt x="166" y="118"/>
                </a:ln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3" name="Freeform 32"/>
          <p:cNvSpPr>
            <a:spLocks noEditPoints="1"/>
          </p:cNvSpPr>
          <p:nvPr/>
        </p:nvSpPr>
        <p:spPr bwMode="auto">
          <a:xfrm>
            <a:off x="7894320" y="5486400"/>
            <a:ext cx="407670" cy="271780"/>
          </a:xfrm>
          <a:custGeom>
            <a:avLst/>
            <a:gdLst>
              <a:gd name="T0" fmla="*/ 128 w 145"/>
              <a:gd name="T1" fmla="*/ 0 h 121"/>
              <a:gd name="T2" fmla="*/ 17 w 145"/>
              <a:gd name="T3" fmla="*/ 0 h 121"/>
              <a:gd name="T4" fmla="*/ 0 w 145"/>
              <a:gd name="T5" fmla="*/ 17 h 121"/>
              <a:gd name="T6" fmla="*/ 0 w 145"/>
              <a:gd name="T7" fmla="*/ 61 h 121"/>
              <a:gd name="T8" fmla="*/ 24 w 145"/>
              <a:gd name="T9" fmla="*/ 61 h 121"/>
              <a:gd name="T10" fmla="*/ 28 w 145"/>
              <a:gd name="T11" fmla="*/ 58 h 121"/>
              <a:gd name="T12" fmla="*/ 28 w 145"/>
              <a:gd name="T13" fmla="*/ 57 h 121"/>
              <a:gd name="T14" fmla="*/ 29 w 145"/>
              <a:gd name="T15" fmla="*/ 57 h 121"/>
              <a:gd name="T16" fmla="*/ 47 w 145"/>
              <a:gd name="T17" fmla="*/ 26 h 121"/>
              <a:gd name="T18" fmla="*/ 50 w 145"/>
              <a:gd name="T19" fmla="*/ 21 h 121"/>
              <a:gd name="T20" fmla="*/ 50 w 145"/>
              <a:gd name="T21" fmla="*/ 21 h 121"/>
              <a:gd name="T22" fmla="*/ 50 w 145"/>
              <a:gd name="T23" fmla="*/ 21 h 121"/>
              <a:gd name="T24" fmla="*/ 59 w 145"/>
              <a:gd name="T25" fmla="*/ 17 h 121"/>
              <a:gd name="T26" fmla="*/ 59 w 145"/>
              <a:gd name="T27" fmla="*/ 17 h 121"/>
              <a:gd name="T28" fmla="*/ 59 w 145"/>
              <a:gd name="T29" fmla="*/ 17 h 121"/>
              <a:gd name="T30" fmla="*/ 70 w 145"/>
              <a:gd name="T31" fmla="*/ 25 h 121"/>
              <a:gd name="T32" fmla="*/ 71 w 145"/>
              <a:gd name="T33" fmla="*/ 31 h 121"/>
              <a:gd name="T34" fmla="*/ 80 w 145"/>
              <a:gd name="T35" fmla="*/ 75 h 121"/>
              <a:gd name="T36" fmla="*/ 88 w 145"/>
              <a:gd name="T37" fmla="*/ 66 h 121"/>
              <a:gd name="T38" fmla="*/ 112 w 145"/>
              <a:gd name="T39" fmla="*/ 56 h 121"/>
              <a:gd name="T40" fmla="*/ 145 w 145"/>
              <a:gd name="T41" fmla="*/ 56 h 121"/>
              <a:gd name="T42" fmla="*/ 145 w 145"/>
              <a:gd name="T43" fmla="*/ 17 h 121"/>
              <a:gd name="T44" fmla="*/ 128 w 145"/>
              <a:gd name="T45" fmla="*/ 0 h 121"/>
              <a:gd name="T46" fmla="*/ 104 w 145"/>
              <a:gd name="T47" fmla="*/ 80 h 121"/>
              <a:gd name="T48" fmla="*/ 86 w 145"/>
              <a:gd name="T49" fmla="*/ 99 h 121"/>
              <a:gd name="T50" fmla="*/ 75 w 145"/>
              <a:gd name="T51" fmla="*/ 105 h 121"/>
              <a:gd name="T52" fmla="*/ 74 w 145"/>
              <a:gd name="T53" fmla="*/ 105 h 121"/>
              <a:gd name="T54" fmla="*/ 63 w 145"/>
              <a:gd name="T55" fmla="*/ 98 h 121"/>
              <a:gd name="T56" fmla="*/ 61 w 145"/>
              <a:gd name="T57" fmla="*/ 90 h 121"/>
              <a:gd name="T58" fmla="*/ 54 w 145"/>
              <a:gd name="T59" fmla="*/ 56 h 121"/>
              <a:gd name="T60" fmla="*/ 47 w 145"/>
              <a:gd name="T61" fmla="*/ 67 h 121"/>
              <a:gd name="T62" fmla="*/ 24 w 145"/>
              <a:gd name="T63" fmla="*/ 81 h 121"/>
              <a:gd name="T64" fmla="*/ 0 w 145"/>
              <a:gd name="T65" fmla="*/ 81 h 121"/>
              <a:gd name="T66" fmla="*/ 0 w 145"/>
              <a:gd name="T67" fmla="*/ 104 h 121"/>
              <a:gd name="T68" fmla="*/ 17 w 145"/>
              <a:gd name="T69" fmla="*/ 121 h 121"/>
              <a:gd name="T70" fmla="*/ 128 w 145"/>
              <a:gd name="T71" fmla="*/ 121 h 121"/>
              <a:gd name="T72" fmla="*/ 145 w 145"/>
              <a:gd name="T73" fmla="*/ 104 h 121"/>
              <a:gd name="T74" fmla="*/ 145 w 145"/>
              <a:gd name="T75" fmla="*/ 76 h 121"/>
              <a:gd name="T76" fmla="*/ 112 w 145"/>
              <a:gd name="T77" fmla="*/ 76 h 121"/>
              <a:gd name="T78" fmla="*/ 104 w 145"/>
              <a:gd name="T79"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5" h="121">
                <a:moveTo>
                  <a:pt x="128" y="0"/>
                </a:moveTo>
                <a:cubicBezTo>
                  <a:pt x="17" y="0"/>
                  <a:pt x="17" y="0"/>
                  <a:pt x="17" y="0"/>
                </a:cubicBezTo>
                <a:cubicBezTo>
                  <a:pt x="7" y="0"/>
                  <a:pt x="0" y="8"/>
                  <a:pt x="0" y="17"/>
                </a:cubicBezTo>
                <a:cubicBezTo>
                  <a:pt x="0" y="61"/>
                  <a:pt x="0" y="61"/>
                  <a:pt x="0" y="61"/>
                </a:cubicBezTo>
                <a:cubicBezTo>
                  <a:pt x="24" y="61"/>
                  <a:pt x="24" y="61"/>
                  <a:pt x="24" y="61"/>
                </a:cubicBezTo>
                <a:cubicBezTo>
                  <a:pt x="25" y="61"/>
                  <a:pt x="28" y="59"/>
                  <a:pt x="28" y="58"/>
                </a:cubicBezTo>
                <a:cubicBezTo>
                  <a:pt x="28" y="57"/>
                  <a:pt x="28" y="57"/>
                  <a:pt x="28" y="57"/>
                </a:cubicBezTo>
                <a:cubicBezTo>
                  <a:pt x="29" y="57"/>
                  <a:pt x="29" y="57"/>
                  <a:pt x="29" y="57"/>
                </a:cubicBezTo>
                <a:cubicBezTo>
                  <a:pt x="47" y="26"/>
                  <a:pt x="47" y="26"/>
                  <a:pt x="47" y="26"/>
                </a:cubicBezTo>
                <a:cubicBezTo>
                  <a:pt x="47" y="24"/>
                  <a:pt x="48" y="23"/>
                  <a:pt x="50" y="21"/>
                </a:cubicBezTo>
                <a:cubicBezTo>
                  <a:pt x="50" y="21"/>
                  <a:pt x="50" y="21"/>
                  <a:pt x="50" y="21"/>
                </a:cubicBezTo>
                <a:cubicBezTo>
                  <a:pt x="50" y="21"/>
                  <a:pt x="50" y="21"/>
                  <a:pt x="50" y="21"/>
                </a:cubicBezTo>
                <a:cubicBezTo>
                  <a:pt x="51" y="20"/>
                  <a:pt x="54" y="17"/>
                  <a:pt x="59" y="17"/>
                </a:cubicBezTo>
                <a:cubicBezTo>
                  <a:pt x="59" y="17"/>
                  <a:pt x="59" y="17"/>
                  <a:pt x="59" y="17"/>
                </a:cubicBezTo>
                <a:cubicBezTo>
                  <a:pt x="59" y="17"/>
                  <a:pt x="59" y="17"/>
                  <a:pt x="59" y="17"/>
                </a:cubicBezTo>
                <a:cubicBezTo>
                  <a:pt x="65" y="17"/>
                  <a:pt x="69" y="20"/>
                  <a:pt x="70" y="25"/>
                </a:cubicBezTo>
                <a:cubicBezTo>
                  <a:pt x="71" y="27"/>
                  <a:pt x="71" y="29"/>
                  <a:pt x="71" y="31"/>
                </a:cubicBezTo>
                <a:cubicBezTo>
                  <a:pt x="80" y="75"/>
                  <a:pt x="80" y="75"/>
                  <a:pt x="80" y="75"/>
                </a:cubicBezTo>
                <a:cubicBezTo>
                  <a:pt x="88" y="66"/>
                  <a:pt x="88" y="66"/>
                  <a:pt x="88" y="66"/>
                </a:cubicBezTo>
                <a:cubicBezTo>
                  <a:pt x="94" y="60"/>
                  <a:pt x="103" y="56"/>
                  <a:pt x="112" y="56"/>
                </a:cubicBezTo>
                <a:cubicBezTo>
                  <a:pt x="145" y="56"/>
                  <a:pt x="145" y="56"/>
                  <a:pt x="145" y="56"/>
                </a:cubicBezTo>
                <a:cubicBezTo>
                  <a:pt x="145" y="17"/>
                  <a:pt x="145" y="17"/>
                  <a:pt x="145" y="17"/>
                </a:cubicBezTo>
                <a:cubicBezTo>
                  <a:pt x="145" y="8"/>
                  <a:pt x="137" y="0"/>
                  <a:pt x="128" y="0"/>
                </a:cubicBezTo>
                <a:close/>
                <a:moveTo>
                  <a:pt x="104" y="80"/>
                </a:moveTo>
                <a:cubicBezTo>
                  <a:pt x="86" y="99"/>
                  <a:pt x="86" y="99"/>
                  <a:pt x="86" y="99"/>
                </a:cubicBezTo>
                <a:cubicBezTo>
                  <a:pt x="84" y="102"/>
                  <a:pt x="80" y="105"/>
                  <a:pt x="75" y="105"/>
                </a:cubicBezTo>
                <a:cubicBezTo>
                  <a:pt x="74" y="105"/>
                  <a:pt x="74" y="105"/>
                  <a:pt x="74" y="105"/>
                </a:cubicBezTo>
                <a:cubicBezTo>
                  <a:pt x="70" y="105"/>
                  <a:pt x="65" y="102"/>
                  <a:pt x="63" y="98"/>
                </a:cubicBezTo>
                <a:cubicBezTo>
                  <a:pt x="62" y="95"/>
                  <a:pt x="61" y="92"/>
                  <a:pt x="61" y="90"/>
                </a:cubicBezTo>
                <a:cubicBezTo>
                  <a:pt x="54" y="56"/>
                  <a:pt x="54" y="56"/>
                  <a:pt x="54" y="56"/>
                </a:cubicBezTo>
                <a:cubicBezTo>
                  <a:pt x="47" y="67"/>
                  <a:pt x="47" y="67"/>
                  <a:pt x="47" y="67"/>
                </a:cubicBezTo>
                <a:cubicBezTo>
                  <a:pt x="43" y="75"/>
                  <a:pt x="34" y="81"/>
                  <a:pt x="24" y="81"/>
                </a:cubicBezTo>
                <a:cubicBezTo>
                  <a:pt x="0" y="81"/>
                  <a:pt x="0" y="81"/>
                  <a:pt x="0" y="81"/>
                </a:cubicBezTo>
                <a:cubicBezTo>
                  <a:pt x="0" y="104"/>
                  <a:pt x="0" y="104"/>
                  <a:pt x="0" y="104"/>
                </a:cubicBezTo>
                <a:cubicBezTo>
                  <a:pt x="0" y="114"/>
                  <a:pt x="7" y="121"/>
                  <a:pt x="17" y="121"/>
                </a:cubicBezTo>
                <a:cubicBezTo>
                  <a:pt x="128" y="121"/>
                  <a:pt x="128" y="121"/>
                  <a:pt x="128" y="121"/>
                </a:cubicBezTo>
                <a:cubicBezTo>
                  <a:pt x="137" y="121"/>
                  <a:pt x="145" y="114"/>
                  <a:pt x="145" y="104"/>
                </a:cubicBezTo>
                <a:cubicBezTo>
                  <a:pt x="145" y="76"/>
                  <a:pt x="145" y="76"/>
                  <a:pt x="145" y="76"/>
                </a:cubicBezTo>
                <a:cubicBezTo>
                  <a:pt x="112" y="76"/>
                  <a:pt x="112" y="76"/>
                  <a:pt x="112" y="76"/>
                </a:cubicBezTo>
                <a:cubicBezTo>
                  <a:pt x="110" y="76"/>
                  <a:pt x="105" y="79"/>
                  <a:pt x="104" y="8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4" name="Freeform 33"/>
          <p:cNvSpPr/>
          <p:nvPr/>
        </p:nvSpPr>
        <p:spPr bwMode="auto">
          <a:xfrm>
            <a:off x="7894320" y="5522595"/>
            <a:ext cx="407670" cy="168275"/>
          </a:xfrm>
          <a:custGeom>
            <a:avLst/>
            <a:gdLst>
              <a:gd name="T0" fmla="*/ 69 w 145"/>
              <a:gd name="T1" fmla="*/ 72 h 75"/>
              <a:gd name="T2" fmla="*/ 68 w 145"/>
              <a:gd name="T3" fmla="*/ 66 h 75"/>
              <a:gd name="T4" fmla="*/ 68 w 145"/>
              <a:gd name="T5" fmla="*/ 66 h 75"/>
              <a:gd name="T6" fmla="*/ 57 w 145"/>
              <a:gd name="T7" fmla="*/ 14 h 75"/>
              <a:gd name="T8" fmla="*/ 41 w 145"/>
              <a:gd name="T9" fmla="*/ 40 h 75"/>
              <a:gd name="T10" fmla="*/ 24 w 145"/>
              <a:gd name="T11" fmla="*/ 51 h 75"/>
              <a:gd name="T12" fmla="*/ 24 w 145"/>
              <a:gd name="T13" fmla="*/ 51 h 75"/>
              <a:gd name="T14" fmla="*/ 0 w 145"/>
              <a:gd name="T15" fmla="*/ 51 h 75"/>
              <a:gd name="T16" fmla="*/ 0 w 145"/>
              <a:gd name="T17" fmla="*/ 44 h 75"/>
              <a:gd name="T18" fmla="*/ 24 w 145"/>
              <a:gd name="T19" fmla="*/ 44 h 75"/>
              <a:gd name="T20" fmla="*/ 35 w 145"/>
              <a:gd name="T21" fmla="*/ 38 h 75"/>
              <a:gd name="T22" fmla="*/ 35 w 145"/>
              <a:gd name="T23" fmla="*/ 38 h 75"/>
              <a:gd name="T24" fmla="*/ 53 w 145"/>
              <a:gd name="T25" fmla="*/ 6 h 75"/>
              <a:gd name="T26" fmla="*/ 55 w 145"/>
              <a:gd name="T27" fmla="*/ 3 h 75"/>
              <a:gd name="T28" fmla="*/ 55 w 145"/>
              <a:gd name="T29" fmla="*/ 3 h 75"/>
              <a:gd name="T30" fmla="*/ 59 w 145"/>
              <a:gd name="T31" fmla="*/ 0 h 75"/>
              <a:gd name="T32" fmla="*/ 59 w 145"/>
              <a:gd name="T33" fmla="*/ 0 h 75"/>
              <a:gd name="T34" fmla="*/ 63 w 145"/>
              <a:gd name="T35" fmla="*/ 4 h 75"/>
              <a:gd name="T36" fmla="*/ 63 w 145"/>
              <a:gd name="T37" fmla="*/ 4 h 75"/>
              <a:gd name="T38" fmla="*/ 64 w 145"/>
              <a:gd name="T39" fmla="*/ 8 h 75"/>
              <a:gd name="T40" fmla="*/ 64 w 145"/>
              <a:gd name="T41" fmla="*/ 8 h 75"/>
              <a:gd name="T42" fmla="*/ 75 w 145"/>
              <a:gd name="T43" fmla="*/ 66 h 75"/>
              <a:gd name="T44" fmla="*/ 75 w 145"/>
              <a:gd name="T45" fmla="*/ 67 h 75"/>
              <a:gd name="T46" fmla="*/ 75 w 145"/>
              <a:gd name="T47" fmla="*/ 67 h 75"/>
              <a:gd name="T48" fmla="*/ 76 w 145"/>
              <a:gd name="T49" fmla="*/ 67 h 75"/>
              <a:gd name="T50" fmla="*/ 76 w 145"/>
              <a:gd name="T51" fmla="*/ 67 h 75"/>
              <a:gd name="T52" fmla="*/ 93 w 145"/>
              <a:gd name="T53" fmla="*/ 48 h 75"/>
              <a:gd name="T54" fmla="*/ 112 w 145"/>
              <a:gd name="T55" fmla="*/ 40 h 75"/>
              <a:gd name="T56" fmla="*/ 112 w 145"/>
              <a:gd name="T57" fmla="*/ 40 h 75"/>
              <a:gd name="T58" fmla="*/ 145 w 145"/>
              <a:gd name="T59" fmla="*/ 40 h 75"/>
              <a:gd name="T60" fmla="*/ 145 w 145"/>
              <a:gd name="T61" fmla="*/ 46 h 75"/>
              <a:gd name="T62" fmla="*/ 112 w 145"/>
              <a:gd name="T63" fmla="*/ 46 h 75"/>
              <a:gd name="T64" fmla="*/ 98 w 145"/>
              <a:gd name="T65" fmla="*/ 53 h 75"/>
              <a:gd name="T66" fmla="*/ 98 w 145"/>
              <a:gd name="T67" fmla="*/ 53 h 75"/>
              <a:gd name="T68" fmla="*/ 81 w 145"/>
              <a:gd name="T69" fmla="*/ 71 h 75"/>
              <a:gd name="T70" fmla="*/ 74 w 145"/>
              <a:gd name="T71" fmla="*/ 75 h 75"/>
              <a:gd name="T72" fmla="*/ 74 w 145"/>
              <a:gd name="T73" fmla="*/ 75 h 75"/>
              <a:gd name="T74" fmla="*/ 74 w 145"/>
              <a:gd name="T75" fmla="*/ 75 h 75"/>
              <a:gd name="T76" fmla="*/ 74 w 145"/>
              <a:gd name="T77" fmla="*/ 75 h 75"/>
              <a:gd name="T78" fmla="*/ 69 w 145"/>
              <a:gd name="T79" fmla="*/ 7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5" h="75">
                <a:moveTo>
                  <a:pt x="69" y="72"/>
                </a:moveTo>
                <a:cubicBezTo>
                  <a:pt x="69" y="70"/>
                  <a:pt x="68" y="68"/>
                  <a:pt x="68" y="66"/>
                </a:cubicBezTo>
                <a:cubicBezTo>
                  <a:pt x="68" y="66"/>
                  <a:pt x="68" y="66"/>
                  <a:pt x="68" y="66"/>
                </a:cubicBezTo>
                <a:cubicBezTo>
                  <a:pt x="57" y="14"/>
                  <a:pt x="57" y="14"/>
                  <a:pt x="57" y="14"/>
                </a:cubicBezTo>
                <a:cubicBezTo>
                  <a:pt x="41" y="40"/>
                  <a:pt x="41" y="40"/>
                  <a:pt x="41" y="40"/>
                </a:cubicBezTo>
                <a:cubicBezTo>
                  <a:pt x="38" y="47"/>
                  <a:pt x="31" y="51"/>
                  <a:pt x="24" y="51"/>
                </a:cubicBezTo>
                <a:cubicBezTo>
                  <a:pt x="24" y="51"/>
                  <a:pt x="24" y="51"/>
                  <a:pt x="24" y="51"/>
                </a:cubicBezTo>
                <a:cubicBezTo>
                  <a:pt x="0" y="51"/>
                  <a:pt x="0" y="51"/>
                  <a:pt x="0" y="51"/>
                </a:cubicBezTo>
                <a:cubicBezTo>
                  <a:pt x="0" y="44"/>
                  <a:pt x="0" y="44"/>
                  <a:pt x="0" y="44"/>
                </a:cubicBezTo>
                <a:cubicBezTo>
                  <a:pt x="24" y="44"/>
                  <a:pt x="24" y="44"/>
                  <a:pt x="24" y="44"/>
                </a:cubicBezTo>
                <a:cubicBezTo>
                  <a:pt x="28" y="45"/>
                  <a:pt x="33" y="41"/>
                  <a:pt x="35" y="38"/>
                </a:cubicBezTo>
                <a:cubicBezTo>
                  <a:pt x="35" y="38"/>
                  <a:pt x="35" y="38"/>
                  <a:pt x="35" y="38"/>
                </a:cubicBezTo>
                <a:cubicBezTo>
                  <a:pt x="53" y="6"/>
                  <a:pt x="53" y="6"/>
                  <a:pt x="53" y="6"/>
                </a:cubicBezTo>
                <a:cubicBezTo>
                  <a:pt x="54" y="5"/>
                  <a:pt x="54" y="4"/>
                  <a:pt x="55" y="3"/>
                </a:cubicBezTo>
                <a:cubicBezTo>
                  <a:pt x="55" y="3"/>
                  <a:pt x="55" y="3"/>
                  <a:pt x="55" y="3"/>
                </a:cubicBezTo>
                <a:cubicBezTo>
                  <a:pt x="56" y="2"/>
                  <a:pt x="57" y="1"/>
                  <a:pt x="59" y="0"/>
                </a:cubicBezTo>
                <a:cubicBezTo>
                  <a:pt x="59" y="0"/>
                  <a:pt x="59" y="0"/>
                  <a:pt x="59" y="0"/>
                </a:cubicBezTo>
                <a:cubicBezTo>
                  <a:pt x="62" y="1"/>
                  <a:pt x="63" y="3"/>
                  <a:pt x="63" y="4"/>
                </a:cubicBezTo>
                <a:cubicBezTo>
                  <a:pt x="63" y="4"/>
                  <a:pt x="63" y="4"/>
                  <a:pt x="63" y="4"/>
                </a:cubicBezTo>
                <a:cubicBezTo>
                  <a:pt x="64" y="5"/>
                  <a:pt x="64" y="7"/>
                  <a:pt x="64" y="8"/>
                </a:cubicBezTo>
                <a:cubicBezTo>
                  <a:pt x="64" y="8"/>
                  <a:pt x="64" y="8"/>
                  <a:pt x="64" y="8"/>
                </a:cubicBezTo>
                <a:cubicBezTo>
                  <a:pt x="75" y="66"/>
                  <a:pt x="75" y="66"/>
                  <a:pt x="75" y="66"/>
                </a:cubicBezTo>
                <a:cubicBezTo>
                  <a:pt x="75" y="67"/>
                  <a:pt x="75" y="67"/>
                  <a:pt x="75" y="67"/>
                </a:cubicBezTo>
                <a:cubicBezTo>
                  <a:pt x="75" y="67"/>
                  <a:pt x="75" y="67"/>
                  <a:pt x="75" y="67"/>
                </a:cubicBezTo>
                <a:cubicBezTo>
                  <a:pt x="75" y="67"/>
                  <a:pt x="76" y="67"/>
                  <a:pt x="76" y="67"/>
                </a:cubicBezTo>
                <a:cubicBezTo>
                  <a:pt x="76" y="67"/>
                  <a:pt x="76" y="67"/>
                  <a:pt x="76" y="67"/>
                </a:cubicBezTo>
                <a:cubicBezTo>
                  <a:pt x="93" y="48"/>
                  <a:pt x="93" y="48"/>
                  <a:pt x="93" y="48"/>
                </a:cubicBezTo>
                <a:cubicBezTo>
                  <a:pt x="98" y="43"/>
                  <a:pt x="105" y="40"/>
                  <a:pt x="112" y="40"/>
                </a:cubicBezTo>
                <a:cubicBezTo>
                  <a:pt x="112" y="40"/>
                  <a:pt x="112" y="40"/>
                  <a:pt x="112" y="40"/>
                </a:cubicBezTo>
                <a:cubicBezTo>
                  <a:pt x="145" y="40"/>
                  <a:pt x="145" y="40"/>
                  <a:pt x="145" y="40"/>
                </a:cubicBezTo>
                <a:cubicBezTo>
                  <a:pt x="145" y="46"/>
                  <a:pt x="145" y="46"/>
                  <a:pt x="145" y="46"/>
                </a:cubicBezTo>
                <a:cubicBezTo>
                  <a:pt x="112" y="46"/>
                  <a:pt x="112" y="46"/>
                  <a:pt x="112" y="46"/>
                </a:cubicBezTo>
                <a:cubicBezTo>
                  <a:pt x="108" y="46"/>
                  <a:pt x="101" y="49"/>
                  <a:pt x="98" y="53"/>
                </a:cubicBezTo>
                <a:cubicBezTo>
                  <a:pt x="98" y="53"/>
                  <a:pt x="98" y="53"/>
                  <a:pt x="98" y="53"/>
                </a:cubicBezTo>
                <a:cubicBezTo>
                  <a:pt x="81" y="71"/>
                  <a:pt x="81" y="71"/>
                  <a:pt x="81" y="71"/>
                </a:cubicBezTo>
                <a:cubicBezTo>
                  <a:pt x="79" y="73"/>
                  <a:pt x="77" y="75"/>
                  <a:pt x="74" y="75"/>
                </a:cubicBezTo>
                <a:cubicBezTo>
                  <a:pt x="74" y="75"/>
                  <a:pt x="74" y="75"/>
                  <a:pt x="74" y="75"/>
                </a:cubicBezTo>
                <a:cubicBezTo>
                  <a:pt x="74" y="75"/>
                  <a:pt x="74" y="75"/>
                  <a:pt x="74" y="75"/>
                </a:cubicBezTo>
                <a:cubicBezTo>
                  <a:pt x="74" y="75"/>
                  <a:pt x="74" y="75"/>
                  <a:pt x="74" y="75"/>
                </a:cubicBezTo>
                <a:cubicBezTo>
                  <a:pt x="72" y="75"/>
                  <a:pt x="70" y="73"/>
                  <a:pt x="69" y="72"/>
                </a:cubicBez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grpSp>
        <p:nvGrpSpPr>
          <p:cNvPr id="8" name="组合 50"/>
          <p:cNvGrpSpPr/>
          <p:nvPr/>
        </p:nvGrpSpPr>
        <p:grpSpPr>
          <a:xfrm>
            <a:off x="7876540" y="4062095"/>
            <a:ext cx="426720" cy="342265"/>
            <a:chOff x="8918538" y="3742533"/>
            <a:chExt cx="442897" cy="445095"/>
          </a:xfrm>
        </p:grpSpPr>
        <p:sp>
          <p:nvSpPr>
            <p:cNvPr id="26" name="Freeform 68"/>
            <p:cNvSpPr/>
            <p:nvPr/>
          </p:nvSpPr>
          <p:spPr bwMode="auto">
            <a:xfrm>
              <a:off x="9066903" y="3890898"/>
              <a:ext cx="142870" cy="142870"/>
            </a:xfrm>
            <a:custGeom>
              <a:avLst/>
              <a:gdLst>
                <a:gd name="T0" fmla="*/ 55 w 55"/>
                <a:gd name="T1" fmla="*/ 2 h 55"/>
                <a:gd name="T2" fmla="*/ 53 w 55"/>
                <a:gd name="T3" fmla="*/ 0 h 55"/>
                <a:gd name="T4" fmla="*/ 1 w 55"/>
                <a:gd name="T5" fmla="*/ 0 h 55"/>
                <a:gd name="T6" fmla="*/ 0 w 55"/>
                <a:gd name="T7" fmla="*/ 2 h 55"/>
                <a:gd name="T8" fmla="*/ 0 w 55"/>
                <a:gd name="T9" fmla="*/ 54 h 55"/>
                <a:gd name="T10" fmla="*/ 1 w 55"/>
                <a:gd name="T11" fmla="*/ 55 h 55"/>
                <a:gd name="T12" fmla="*/ 53 w 55"/>
                <a:gd name="T13" fmla="*/ 55 h 55"/>
                <a:gd name="T14" fmla="*/ 55 w 55"/>
                <a:gd name="T15" fmla="*/ 54 h 55"/>
                <a:gd name="T16" fmla="*/ 55 w 55"/>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5">
                  <a:moveTo>
                    <a:pt x="55" y="2"/>
                  </a:moveTo>
                  <a:cubicBezTo>
                    <a:pt x="55" y="1"/>
                    <a:pt x="54" y="0"/>
                    <a:pt x="53" y="0"/>
                  </a:cubicBezTo>
                  <a:cubicBezTo>
                    <a:pt x="1" y="0"/>
                    <a:pt x="1" y="0"/>
                    <a:pt x="1" y="0"/>
                  </a:cubicBezTo>
                  <a:cubicBezTo>
                    <a:pt x="0" y="0"/>
                    <a:pt x="0" y="1"/>
                    <a:pt x="0" y="2"/>
                  </a:cubicBezTo>
                  <a:cubicBezTo>
                    <a:pt x="0" y="54"/>
                    <a:pt x="0" y="54"/>
                    <a:pt x="0" y="54"/>
                  </a:cubicBezTo>
                  <a:cubicBezTo>
                    <a:pt x="0" y="55"/>
                    <a:pt x="0" y="55"/>
                    <a:pt x="1" y="55"/>
                  </a:cubicBezTo>
                  <a:cubicBezTo>
                    <a:pt x="53" y="55"/>
                    <a:pt x="53" y="55"/>
                    <a:pt x="53" y="55"/>
                  </a:cubicBezTo>
                  <a:cubicBezTo>
                    <a:pt x="54" y="55"/>
                    <a:pt x="55" y="55"/>
                    <a:pt x="55" y="54"/>
                  </a:cubicBezTo>
                  <a:lnTo>
                    <a:pt x="55" y="2"/>
                  </a:ln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7" name="Freeform 69"/>
            <p:cNvSpPr/>
            <p:nvPr/>
          </p:nvSpPr>
          <p:spPr bwMode="auto">
            <a:xfrm>
              <a:off x="9043824" y="3742533"/>
              <a:ext cx="26376" cy="62643"/>
            </a:xfrm>
            <a:custGeom>
              <a:avLst/>
              <a:gdLst>
                <a:gd name="T0" fmla="*/ 0 w 10"/>
                <a:gd name="T1" fmla="*/ 18 h 24"/>
                <a:gd name="T2" fmla="*/ 0 w 10"/>
                <a:gd name="T3" fmla="*/ 5 h 24"/>
                <a:gd name="T4" fmla="*/ 5 w 10"/>
                <a:gd name="T5" fmla="*/ 0 h 24"/>
                <a:gd name="T6" fmla="*/ 5 w 10"/>
                <a:gd name="T7" fmla="*/ 0 h 24"/>
                <a:gd name="T8" fmla="*/ 10 w 10"/>
                <a:gd name="T9" fmla="*/ 5 h 24"/>
                <a:gd name="T10" fmla="*/ 10 w 10"/>
                <a:gd name="T11" fmla="*/ 5 h 24"/>
                <a:gd name="T12" fmla="*/ 10 w 10"/>
                <a:gd name="T13" fmla="*/ 18 h 24"/>
                <a:gd name="T14" fmla="*/ 5 w 10"/>
                <a:gd name="T15" fmla="*/ 24 h 24"/>
                <a:gd name="T16" fmla="*/ 5 w 10"/>
                <a:gd name="T17" fmla="*/ 24 h 24"/>
                <a:gd name="T18" fmla="*/ 0 w 10"/>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4">
                  <a:moveTo>
                    <a:pt x="0" y="18"/>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18"/>
                    <a:pt x="10" y="18"/>
                    <a:pt x="10" y="18"/>
                  </a:cubicBezTo>
                  <a:cubicBezTo>
                    <a:pt x="10" y="21"/>
                    <a:pt x="8" y="24"/>
                    <a:pt x="5" y="24"/>
                  </a:cubicBezTo>
                  <a:cubicBezTo>
                    <a:pt x="5" y="24"/>
                    <a:pt x="5" y="24"/>
                    <a:pt x="5" y="24"/>
                  </a:cubicBezTo>
                  <a:cubicBezTo>
                    <a:pt x="2" y="24"/>
                    <a:pt x="0" y="21"/>
                    <a:pt x="0" y="18"/>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8" name="Freeform 70"/>
            <p:cNvSpPr/>
            <p:nvPr/>
          </p:nvSpPr>
          <p:spPr bwMode="auto">
            <a:xfrm>
              <a:off x="9098774" y="3742533"/>
              <a:ext cx="25277" cy="62643"/>
            </a:xfrm>
            <a:custGeom>
              <a:avLst/>
              <a:gdLst>
                <a:gd name="T0" fmla="*/ 0 w 10"/>
                <a:gd name="T1" fmla="*/ 18 h 24"/>
                <a:gd name="T2" fmla="*/ 0 w 10"/>
                <a:gd name="T3" fmla="*/ 5 h 24"/>
                <a:gd name="T4" fmla="*/ 5 w 10"/>
                <a:gd name="T5" fmla="*/ 0 h 24"/>
                <a:gd name="T6" fmla="*/ 5 w 10"/>
                <a:gd name="T7" fmla="*/ 0 h 24"/>
                <a:gd name="T8" fmla="*/ 10 w 10"/>
                <a:gd name="T9" fmla="*/ 5 h 24"/>
                <a:gd name="T10" fmla="*/ 10 w 10"/>
                <a:gd name="T11" fmla="*/ 5 h 24"/>
                <a:gd name="T12" fmla="*/ 10 w 10"/>
                <a:gd name="T13" fmla="*/ 18 h 24"/>
                <a:gd name="T14" fmla="*/ 5 w 10"/>
                <a:gd name="T15" fmla="*/ 24 h 24"/>
                <a:gd name="T16" fmla="*/ 5 w 10"/>
                <a:gd name="T17" fmla="*/ 24 h 24"/>
                <a:gd name="T18" fmla="*/ 0 w 10"/>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4">
                  <a:moveTo>
                    <a:pt x="0" y="18"/>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18"/>
                    <a:pt x="10" y="18"/>
                    <a:pt x="10" y="18"/>
                  </a:cubicBezTo>
                  <a:cubicBezTo>
                    <a:pt x="10" y="21"/>
                    <a:pt x="8" y="24"/>
                    <a:pt x="5" y="24"/>
                  </a:cubicBezTo>
                  <a:cubicBezTo>
                    <a:pt x="5" y="24"/>
                    <a:pt x="5" y="24"/>
                    <a:pt x="5" y="24"/>
                  </a:cubicBezTo>
                  <a:cubicBezTo>
                    <a:pt x="2" y="24"/>
                    <a:pt x="0" y="21"/>
                    <a:pt x="0" y="18"/>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29" name="Freeform 71"/>
            <p:cNvSpPr/>
            <p:nvPr/>
          </p:nvSpPr>
          <p:spPr bwMode="auto">
            <a:xfrm>
              <a:off x="9150427" y="3742533"/>
              <a:ext cx="28574" cy="62643"/>
            </a:xfrm>
            <a:custGeom>
              <a:avLst/>
              <a:gdLst>
                <a:gd name="T0" fmla="*/ 0 w 11"/>
                <a:gd name="T1" fmla="*/ 18 h 24"/>
                <a:gd name="T2" fmla="*/ 0 w 11"/>
                <a:gd name="T3" fmla="*/ 5 h 24"/>
                <a:gd name="T4" fmla="*/ 6 w 11"/>
                <a:gd name="T5" fmla="*/ 0 h 24"/>
                <a:gd name="T6" fmla="*/ 6 w 11"/>
                <a:gd name="T7" fmla="*/ 0 h 24"/>
                <a:gd name="T8" fmla="*/ 11 w 11"/>
                <a:gd name="T9" fmla="*/ 5 h 24"/>
                <a:gd name="T10" fmla="*/ 11 w 11"/>
                <a:gd name="T11" fmla="*/ 5 h 24"/>
                <a:gd name="T12" fmla="*/ 11 w 11"/>
                <a:gd name="T13" fmla="*/ 18 h 24"/>
                <a:gd name="T14" fmla="*/ 6 w 11"/>
                <a:gd name="T15" fmla="*/ 24 h 24"/>
                <a:gd name="T16" fmla="*/ 6 w 11"/>
                <a:gd name="T17" fmla="*/ 24 h 24"/>
                <a:gd name="T18" fmla="*/ 0 w 11"/>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0" y="18"/>
                  </a:moveTo>
                  <a:cubicBezTo>
                    <a:pt x="0" y="5"/>
                    <a:pt x="0" y="5"/>
                    <a:pt x="0" y="5"/>
                  </a:cubicBezTo>
                  <a:cubicBezTo>
                    <a:pt x="0" y="2"/>
                    <a:pt x="3" y="0"/>
                    <a:pt x="6" y="0"/>
                  </a:cubicBezTo>
                  <a:cubicBezTo>
                    <a:pt x="6" y="0"/>
                    <a:pt x="6" y="0"/>
                    <a:pt x="6" y="0"/>
                  </a:cubicBezTo>
                  <a:cubicBezTo>
                    <a:pt x="8" y="0"/>
                    <a:pt x="11" y="2"/>
                    <a:pt x="11" y="5"/>
                  </a:cubicBezTo>
                  <a:cubicBezTo>
                    <a:pt x="11" y="5"/>
                    <a:pt x="11" y="5"/>
                    <a:pt x="11" y="5"/>
                  </a:cubicBezTo>
                  <a:cubicBezTo>
                    <a:pt x="11" y="18"/>
                    <a:pt x="11" y="18"/>
                    <a:pt x="11" y="18"/>
                  </a:cubicBezTo>
                  <a:cubicBezTo>
                    <a:pt x="11" y="21"/>
                    <a:pt x="8" y="24"/>
                    <a:pt x="6" y="24"/>
                  </a:cubicBezTo>
                  <a:cubicBezTo>
                    <a:pt x="6" y="24"/>
                    <a:pt x="6" y="24"/>
                    <a:pt x="6" y="24"/>
                  </a:cubicBezTo>
                  <a:cubicBezTo>
                    <a:pt x="3" y="24"/>
                    <a:pt x="0" y="21"/>
                    <a:pt x="0" y="18"/>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0" name="Freeform 72"/>
            <p:cNvSpPr/>
            <p:nvPr/>
          </p:nvSpPr>
          <p:spPr bwMode="auto">
            <a:xfrm>
              <a:off x="9205377" y="3742533"/>
              <a:ext cx="28574" cy="62643"/>
            </a:xfrm>
            <a:custGeom>
              <a:avLst/>
              <a:gdLst>
                <a:gd name="T0" fmla="*/ 0 w 11"/>
                <a:gd name="T1" fmla="*/ 18 h 24"/>
                <a:gd name="T2" fmla="*/ 0 w 11"/>
                <a:gd name="T3" fmla="*/ 5 h 24"/>
                <a:gd name="T4" fmla="*/ 5 w 11"/>
                <a:gd name="T5" fmla="*/ 0 h 24"/>
                <a:gd name="T6" fmla="*/ 5 w 11"/>
                <a:gd name="T7" fmla="*/ 0 h 24"/>
                <a:gd name="T8" fmla="*/ 11 w 11"/>
                <a:gd name="T9" fmla="*/ 5 h 24"/>
                <a:gd name="T10" fmla="*/ 11 w 11"/>
                <a:gd name="T11" fmla="*/ 5 h 24"/>
                <a:gd name="T12" fmla="*/ 11 w 11"/>
                <a:gd name="T13" fmla="*/ 18 h 24"/>
                <a:gd name="T14" fmla="*/ 5 w 11"/>
                <a:gd name="T15" fmla="*/ 24 h 24"/>
                <a:gd name="T16" fmla="*/ 5 w 11"/>
                <a:gd name="T17" fmla="*/ 24 h 24"/>
                <a:gd name="T18" fmla="*/ 0 w 11"/>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0" y="18"/>
                  </a:moveTo>
                  <a:cubicBezTo>
                    <a:pt x="0" y="5"/>
                    <a:pt x="0" y="5"/>
                    <a:pt x="0" y="5"/>
                  </a:cubicBezTo>
                  <a:cubicBezTo>
                    <a:pt x="0" y="2"/>
                    <a:pt x="2" y="0"/>
                    <a:pt x="5" y="0"/>
                  </a:cubicBezTo>
                  <a:cubicBezTo>
                    <a:pt x="5" y="0"/>
                    <a:pt x="5" y="0"/>
                    <a:pt x="5" y="0"/>
                  </a:cubicBezTo>
                  <a:cubicBezTo>
                    <a:pt x="8" y="0"/>
                    <a:pt x="11" y="2"/>
                    <a:pt x="11" y="5"/>
                  </a:cubicBezTo>
                  <a:cubicBezTo>
                    <a:pt x="11" y="5"/>
                    <a:pt x="11" y="5"/>
                    <a:pt x="11" y="5"/>
                  </a:cubicBezTo>
                  <a:cubicBezTo>
                    <a:pt x="11" y="18"/>
                    <a:pt x="11" y="18"/>
                    <a:pt x="11" y="18"/>
                  </a:cubicBezTo>
                  <a:cubicBezTo>
                    <a:pt x="11" y="21"/>
                    <a:pt x="8" y="24"/>
                    <a:pt x="5" y="24"/>
                  </a:cubicBezTo>
                  <a:cubicBezTo>
                    <a:pt x="5" y="24"/>
                    <a:pt x="5" y="24"/>
                    <a:pt x="5" y="24"/>
                  </a:cubicBezTo>
                  <a:cubicBezTo>
                    <a:pt x="2" y="24"/>
                    <a:pt x="0" y="21"/>
                    <a:pt x="0" y="18"/>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1" name="Freeform 73"/>
            <p:cNvSpPr/>
            <p:nvPr/>
          </p:nvSpPr>
          <p:spPr bwMode="auto">
            <a:xfrm>
              <a:off x="9043824" y="4124985"/>
              <a:ext cx="26376" cy="62643"/>
            </a:xfrm>
            <a:custGeom>
              <a:avLst/>
              <a:gdLst>
                <a:gd name="T0" fmla="*/ 0 w 10"/>
                <a:gd name="T1" fmla="*/ 19 h 24"/>
                <a:gd name="T2" fmla="*/ 0 w 10"/>
                <a:gd name="T3" fmla="*/ 5 h 24"/>
                <a:gd name="T4" fmla="*/ 5 w 10"/>
                <a:gd name="T5" fmla="*/ 0 h 24"/>
                <a:gd name="T6" fmla="*/ 5 w 10"/>
                <a:gd name="T7" fmla="*/ 0 h 24"/>
                <a:gd name="T8" fmla="*/ 10 w 10"/>
                <a:gd name="T9" fmla="*/ 5 h 24"/>
                <a:gd name="T10" fmla="*/ 10 w 10"/>
                <a:gd name="T11" fmla="*/ 5 h 24"/>
                <a:gd name="T12" fmla="*/ 10 w 10"/>
                <a:gd name="T13" fmla="*/ 19 h 24"/>
                <a:gd name="T14" fmla="*/ 5 w 10"/>
                <a:gd name="T15" fmla="*/ 24 h 24"/>
                <a:gd name="T16" fmla="*/ 5 w 10"/>
                <a:gd name="T17" fmla="*/ 24 h 24"/>
                <a:gd name="T18" fmla="*/ 0 w 10"/>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4">
                  <a:moveTo>
                    <a:pt x="0" y="19"/>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19"/>
                    <a:pt x="10" y="19"/>
                    <a:pt x="10" y="19"/>
                  </a:cubicBezTo>
                  <a:cubicBezTo>
                    <a:pt x="10" y="22"/>
                    <a:pt x="8" y="24"/>
                    <a:pt x="5" y="24"/>
                  </a:cubicBezTo>
                  <a:cubicBezTo>
                    <a:pt x="5" y="24"/>
                    <a:pt x="5" y="24"/>
                    <a:pt x="5" y="24"/>
                  </a:cubicBezTo>
                  <a:cubicBezTo>
                    <a:pt x="2" y="24"/>
                    <a:pt x="0" y="22"/>
                    <a:pt x="0" y="19"/>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2" name="Freeform 74"/>
            <p:cNvSpPr/>
            <p:nvPr/>
          </p:nvSpPr>
          <p:spPr bwMode="auto">
            <a:xfrm>
              <a:off x="9098774" y="4124985"/>
              <a:ext cx="25277" cy="62643"/>
            </a:xfrm>
            <a:custGeom>
              <a:avLst/>
              <a:gdLst>
                <a:gd name="T0" fmla="*/ 0 w 10"/>
                <a:gd name="T1" fmla="*/ 19 h 24"/>
                <a:gd name="T2" fmla="*/ 0 w 10"/>
                <a:gd name="T3" fmla="*/ 5 h 24"/>
                <a:gd name="T4" fmla="*/ 5 w 10"/>
                <a:gd name="T5" fmla="*/ 0 h 24"/>
                <a:gd name="T6" fmla="*/ 5 w 10"/>
                <a:gd name="T7" fmla="*/ 0 h 24"/>
                <a:gd name="T8" fmla="*/ 10 w 10"/>
                <a:gd name="T9" fmla="*/ 5 h 24"/>
                <a:gd name="T10" fmla="*/ 10 w 10"/>
                <a:gd name="T11" fmla="*/ 5 h 24"/>
                <a:gd name="T12" fmla="*/ 10 w 10"/>
                <a:gd name="T13" fmla="*/ 19 h 24"/>
                <a:gd name="T14" fmla="*/ 5 w 10"/>
                <a:gd name="T15" fmla="*/ 24 h 24"/>
                <a:gd name="T16" fmla="*/ 5 w 10"/>
                <a:gd name="T17" fmla="*/ 24 h 24"/>
                <a:gd name="T18" fmla="*/ 0 w 10"/>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4">
                  <a:moveTo>
                    <a:pt x="0" y="19"/>
                  </a:moveTo>
                  <a:cubicBezTo>
                    <a:pt x="0" y="5"/>
                    <a:pt x="0" y="5"/>
                    <a:pt x="0" y="5"/>
                  </a:cubicBezTo>
                  <a:cubicBezTo>
                    <a:pt x="0" y="2"/>
                    <a:pt x="2" y="0"/>
                    <a:pt x="5" y="0"/>
                  </a:cubicBezTo>
                  <a:cubicBezTo>
                    <a:pt x="5" y="0"/>
                    <a:pt x="5" y="0"/>
                    <a:pt x="5" y="0"/>
                  </a:cubicBezTo>
                  <a:cubicBezTo>
                    <a:pt x="8" y="0"/>
                    <a:pt x="10" y="2"/>
                    <a:pt x="10" y="5"/>
                  </a:cubicBezTo>
                  <a:cubicBezTo>
                    <a:pt x="10" y="5"/>
                    <a:pt x="10" y="5"/>
                    <a:pt x="10" y="5"/>
                  </a:cubicBezTo>
                  <a:cubicBezTo>
                    <a:pt x="10" y="19"/>
                    <a:pt x="10" y="19"/>
                    <a:pt x="10" y="19"/>
                  </a:cubicBezTo>
                  <a:cubicBezTo>
                    <a:pt x="10" y="22"/>
                    <a:pt x="8" y="24"/>
                    <a:pt x="5" y="24"/>
                  </a:cubicBezTo>
                  <a:cubicBezTo>
                    <a:pt x="5" y="24"/>
                    <a:pt x="5" y="24"/>
                    <a:pt x="5" y="24"/>
                  </a:cubicBezTo>
                  <a:cubicBezTo>
                    <a:pt x="2" y="24"/>
                    <a:pt x="0" y="22"/>
                    <a:pt x="0" y="19"/>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3" name="Freeform 75"/>
            <p:cNvSpPr/>
            <p:nvPr/>
          </p:nvSpPr>
          <p:spPr bwMode="auto">
            <a:xfrm>
              <a:off x="9150427" y="4124985"/>
              <a:ext cx="28574" cy="62643"/>
            </a:xfrm>
            <a:custGeom>
              <a:avLst/>
              <a:gdLst>
                <a:gd name="T0" fmla="*/ 0 w 11"/>
                <a:gd name="T1" fmla="*/ 19 h 24"/>
                <a:gd name="T2" fmla="*/ 0 w 11"/>
                <a:gd name="T3" fmla="*/ 5 h 24"/>
                <a:gd name="T4" fmla="*/ 6 w 11"/>
                <a:gd name="T5" fmla="*/ 0 h 24"/>
                <a:gd name="T6" fmla="*/ 6 w 11"/>
                <a:gd name="T7" fmla="*/ 0 h 24"/>
                <a:gd name="T8" fmla="*/ 11 w 11"/>
                <a:gd name="T9" fmla="*/ 5 h 24"/>
                <a:gd name="T10" fmla="*/ 11 w 11"/>
                <a:gd name="T11" fmla="*/ 5 h 24"/>
                <a:gd name="T12" fmla="*/ 11 w 11"/>
                <a:gd name="T13" fmla="*/ 19 h 24"/>
                <a:gd name="T14" fmla="*/ 6 w 11"/>
                <a:gd name="T15" fmla="*/ 24 h 24"/>
                <a:gd name="T16" fmla="*/ 6 w 11"/>
                <a:gd name="T17" fmla="*/ 24 h 24"/>
                <a:gd name="T18" fmla="*/ 0 w 11"/>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0" y="19"/>
                  </a:moveTo>
                  <a:cubicBezTo>
                    <a:pt x="0" y="5"/>
                    <a:pt x="0" y="5"/>
                    <a:pt x="0" y="5"/>
                  </a:cubicBezTo>
                  <a:cubicBezTo>
                    <a:pt x="0" y="2"/>
                    <a:pt x="3" y="0"/>
                    <a:pt x="6" y="0"/>
                  </a:cubicBezTo>
                  <a:cubicBezTo>
                    <a:pt x="6" y="0"/>
                    <a:pt x="6" y="0"/>
                    <a:pt x="6" y="0"/>
                  </a:cubicBezTo>
                  <a:cubicBezTo>
                    <a:pt x="8" y="0"/>
                    <a:pt x="11" y="2"/>
                    <a:pt x="11" y="5"/>
                  </a:cubicBezTo>
                  <a:cubicBezTo>
                    <a:pt x="11" y="5"/>
                    <a:pt x="11" y="5"/>
                    <a:pt x="11" y="5"/>
                  </a:cubicBezTo>
                  <a:cubicBezTo>
                    <a:pt x="11" y="19"/>
                    <a:pt x="11" y="19"/>
                    <a:pt x="11" y="19"/>
                  </a:cubicBezTo>
                  <a:cubicBezTo>
                    <a:pt x="11" y="22"/>
                    <a:pt x="8" y="24"/>
                    <a:pt x="6" y="24"/>
                  </a:cubicBezTo>
                  <a:cubicBezTo>
                    <a:pt x="6" y="24"/>
                    <a:pt x="6" y="24"/>
                    <a:pt x="6" y="24"/>
                  </a:cubicBezTo>
                  <a:cubicBezTo>
                    <a:pt x="3" y="24"/>
                    <a:pt x="0" y="22"/>
                    <a:pt x="0" y="19"/>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4" name="Freeform 76"/>
            <p:cNvSpPr/>
            <p:nvPr/>
          </p:nvSpPr>
          <p:spPr bwMode="auto">
            <a:xfrm>
              <a:off x="9205377" y="4124985"/>
              <a:ext cx="28574" cy="62643"/>
            </a:xfrm>
            <a:custGeom>
              <a:avLst/>
              <a:gdLst>
                <a:gd name="T0" fmla="*/ 0 w 11"/>
                <a:gd name="T1" fmla="*/ 19 h 24"/>
                <a:gd name="T2" fmla="*/ 0 w 11"/>
                <a:gd name="T3" fmla="*/ 5 h 24"/>
                <a:gd name="T4" fmla="*/ 5 w 11"/>
                <a:gd name="T5" fmla="*/ 0 h 24"/>
                <a:gd name="T6" fmla="*/ 5 w 11"/>
                <a:gd name="T7" fmla="*/ 0 h 24"/>
                <a:gd name="T8" fmla="*/ 11 w 11"/>
                <a:gd name="T9" fmla="*/ 5 h 24"/>
                <a:gd name="T10" fmla="*/ 11 w 11"/>
                <a:gd name="T11" fmla="*/ 5 h 24"/>
                <a:gd name="T12" fmla="*/ 11 w 11"/>
                <a:gd name="T13" fmla="*/ 19 h 24"/>
                <a:gd name="T14" fmla="*/ 5 w 11"/>
                <a:gd name="T15" fmla="*/ 24 h 24"/>
                <a:gd name="T16" fmla="*/ 5 w 11"/>
                <a:gd name="T17" fmla="*/ 24 h 24"/>
                <a:gd name="T18" fmla="*/ 0 w 11"/>
                <a:gd name="T19"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4">
                  <a:moveTo>
                    <a:pt x="0" y="19"/>
                  </a:moveTo>
                  <a:cubicBezTo>
                    <a:pt x="0" y="5"/>
                    <a:pt x="0" y="5"/>
                    <a:pt x="0" y="5"/>
                  </a:cubicBezTo>
                  <a:cubicBezTo>
                    <a:pt x="0" y="2"/>
                    <a:pt x="2" y="0"/>
                    <a:pt x="5" y="0"/>
                  </a:cubicBezTo>
                  <a:cubicBezTo>
                    <a:pt x="5" y="0"/>
                    <a:pt x="5" y="0"/>
                    <a:pt x="5" y="0"/>
                  </a:cubicBezTo>
                  <a:cubicBezTo>
                    <a:pt x="8" y="0"/>
                    <a:pt x="11" y="2"/>
                    <a:pt x="11" y="5"/>
                  </a:cubicBezTo>
                  <a:cubicBezTo>
                    <a:pt x="11" y="5"/>
                    <a:pt x="11" y="5"/>
                    <a:pt x="11" y="5"/>
                  </a:cubicBezTo>
                  <a:cubicBezTo>
                    <a:pt x="11" y="19"/>
                    <a:pt x="11" y="19"/>
                    <a:pt x="11" y="19"/>
                  </a:cubicBezTo>
                  <a:cubicBezTo>
                    <a:pt x="11" y="22"/>
                    <a:pt x="8" y="24"/>
                    <a:pt x="5" y="24"/>
                  </a:cubicBezTo>
                  <a:cubicBezTo>
                    <a:pt x="5" y="24"/>
                    <a:pt x="5" y="24"/>
                    <a:pt x="5" y="24"/>
                  </a:cubicBezTo>
                  <a:cubicBezTo>
                    <a:pt x="2" y="24"/>
                    <a:pt x="0" y="22"/>
                    <a:pt x="0" y="19"/>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5" name="Freeform 77"/>
            <p:cNvSpPr/>
            <p:nvPr/>
          </p:nvSpPr>
          <p:spPr bwMode="auto">
            <a:xfrm>
              <a:off x="8918538" y="4037065"/>
              <a:ext cx="62643" cy="25277"/>
            </a:xfrm>
            <a:custGeom>
              <a:avLst/>
              <a:gdLst>
                <a:gd name="T0" fmla="*/ 5 w 24"/>
                <a:gd name="T1" fmla="*/ 10 h 10"/>
                <a:gd name="T2" fmla="*/ 0 w 24"/>
                <a:gd name="T3" fmla="*/ 5 h 10"/>
                <a:gd name="T4" fmla="*/ 0 w 24"/>
                <a:gd name="T5" fmla="*/ 5 h 10"/>
                <a:gd name="T6" fmla="*/ 5 w 24"/>
                <a:gd name="T7" fmla="*/ 0 h 10"/>
                <a:gd name="T8" fmla="*/ 5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5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5" y="10"/>
                  </a:moveTo>
                  <a:cubicBezTo>
                    <a:pt x="2" y="10"/>
                    <a:pt x="0" y="8"/>
                    <a:pt x="0" y="5"/>
                  </a:cubicBezTo>
                  <a:cubicBezTo>
                    <a:pt x="0" y="5"/>
                    <a:pt x="0" y="5"/>
                    <a:pt x="0" y="5"/>
                  </a:cubicBezTo>
                  <a:cubicBezTo>
                    <a:pt x="0" y="2"/>
                    <a:pt x="2" y="0"/>
                    <a:pt x="5" y="0"/>
                  </a:cubicBezTo>
                  <a:cubicBezTo>
                    <a:pt x="5" y="0"/>
                    <a:pt x="5" y="0"/>
                    <a:pt x="5"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5" y="10"/>
                    <a:pt x="5" y="10"/>
                    <a:pt x="5"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6" name="Freeform 78"/>
            <p:cNvSpPr/>
            <p:nvPr/>
          </p:nvSpPr>
          <p:spPr bwMode="auto">
            <a:xfrm>
              <a:off x="8918538" y="3982115"/>
              <a:ext cx="62643" cy="26376"/>
            </a:xfrm>
            <a:custGeom>
              <a:avLst/>
              <a:gdLst>
                <a:gd name="T0" fmla="*/ 5 w 24"/>
                <a:gd name="T1" fmla="*/ 10 h 10"/>
                <a:gd name="T2" fmla="*/ 0 w 24"/>
                <a:gd name="T3" fmla="*/ 5 h 10"/>
                <a:gd name="T4" fmla="*/ 0 w 24"/>
                <a:gd name="T5" fmla="*/ 5 h 10"/>
                <a:gd name="T6" fmla="*/ 5 w 24"/>
                <a:gd name="T7" fmla="*/ 0 h 10"/>
                <a:gd name="T8" fmla="*/ 5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5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5" y="10"/>
                  </a:moveTo>
                  <a:cubicBezTo>
                    <a:pt x="2" y="10"/>
                    <a:pt x="0" y="8"/>
                    <a:pt x="0" y="5"/>
                  </a:cubicBezTo>
                  <a:cubicBezTo>
                    <a:pt x="0" y="5"/>
                    <a:pt x="0" y="5"/>
                    <a:pt x="0" y="5"/>
                  </a:cubicBezTo>
                  <a:cubicBezTo>
                    <a:pt x="0" y="2"/>
                    <a:pt x="2" y="0"/>
                    <a:pt x="5" y="0"/>
                  </a:cubicBezTo>
                  <a:cubicBezTo>
                    <a:pt x="5" y="0"/>
                    <a:pt x="5" y="0"/>
                    <a:pt x="5"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5" y="10"/>
                    <a:pt x="5" y="10"/>
                    <a:pt x="5"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7" name="Freeform 79"/>
            <p:cNvSpPr/>
            <p:nvPr/>
          </p:nvSpPr>
          <p:spPr bwMode="auto">
            <a:xfrm>
              <a:off x="8918538" y="3927165"/>
              <a:ext cx="62643" cy="28574"/>
            </a:xfrm>
            <a:custGeom>
              <a:avLst/>
              <a:gdLst>
                <a:gd name="T0" fmla="*/ 5 w 24"/>
                <a:gd name="T1" fmla="*/ 11 h 11"/>
                <a:gd name="T2" fmla="*/ 0 w 24"/>
                <a:gd name="T3" fmla="*/ 6 h 11"/>
                <a:gd name="T4" fmla="*/ 0 w 24"/>
                <a:gd name="T5" fmla="*/ 6 h 11"/>
                <a:gd name="T6" fmla="*/ 5 w 24"/>
                <a:gd name="T7" fmla="*/ 0 h 11"/>
                <a:gd name="T8" fmla="*/ 5 w 24"/>
                <a:gd name="T9" fmla="*/ 0 h 11"/>
                <a:gd name="T10" fmla="*/ 19 w 24"/>
                <a:gd name="T11" fmla="*/ 0 h 11"/>
                <a:gd name="T12" fmla="*/ 24 w 24"/>
                <a:gd name="T13" fmla="*/ 6 h 11"/>
                <a:gd name="T14" fmla="*/ 24 w 24"/>
                <a:gd name="T15" fmla="*/ 6 h 11"/>
                <a:gd name="T16" fmla="*/ 19 w 24"/>
                <a:gd name="T17" fmla="*/ 11 h 11"/>
                <a:gd name="T18" fmla="*/ 19 w 24"/>
                <a:gd name="T19" fmla="*/ 11 h 11"/>
                <a:gd name="T20" fmla="*/ 5 w 24"/>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5" y="11"/>
                  </a:moveTo>
                  <a:cubicBezTo>
                    <a:pt x="2" y="11"/>
                    <a:pt x="0" y="8"/>
                    <a:pt x="0" y="6"/>
                  </a:cubicBezTo>
                  <a:cubicBezTo>
                    <a:pt x="0" y="6"/>
                    <a:pt x="0" y="6"/>
                    <a:pt x="0" y="6"/>
                  </a:cubicBezTo>
                  <a:cubicBezTo>
                    <a:pt x="0" y="3"/>
                    <a:pt x="2" y="0"/>
                    <a:pt x="5" y="0"/>
                  </a:cubicBezTo>
                  <a:cubicBezTo>
                    <a:pt x="5" y="0"/>
                    <a:pt x="5" y="0"/>
                    <a:pt x="5" y="0"/>
                  </a:cubicBezTo>
                  <a:cubicBezTo>
                    <a:pt x="19" y="0"/>
                    <a:pt x="19" y="0"/>
                    <a:pt x="19" y="0"/>
                  </a:cubicBezTo>
                  <a:cubicBezTo>
                    <a:pt x="22" y="0"/>
                    <a:pt x="24" y="3"/>
                    <a:pt x="24" y="6"/>
                  </a:cubicBezTo>
                  <a:cubicBezTo>
                    <a:pt x="24" y="6"/>
                    <a:pt x="24" y="6"/>
                    <a:pt x="24" y="6"/>
                  </a:cubicBezTo>
                  <a:cubicBezTo>
                    <a:pt x="24" y="8"/>
                    <a:pt x="22" y="11"/>
                    <a:pt x="19" y="11"/>
                  </a:cubicBezTo>
                  <a:cubicBezTo>
                    <a:pt x="19" y="11"/>
                    <a:pt x="19" y="11"/>
                    <a:pt x="19" y="11"/>
                  </a:cubicBezTo>
                  <a:cubicBezTo>
                    <a:pt x="5" y="11"/>
                    <a:pt x="5" y="11"/>
                    <a:pt x="5" y="11"/>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8" name="Freeform 80"/>
            <p:cNvSpPr/>
            <p:nvPr/>
          </p:nvSpPr>
          <p:spPr bwMode="auto">
            <a:xfrm>
              <a:off x="8918538" y="3875512"/>
              <a:ext cx="62643" cy="25277"/>
            </a:xfrm>
            <a:custGeom>
              <a:avLst/>
              <a:gdLst>
                <a:gd name="T0" fmla="*/ 5 w 24"/>
                <a:gd name="T1" fmla="*/ 10 h 10"/>
                <a:gd name="T2" fmla="*/ 0 w 24"/>
                <a:gd name="T3" fmla="*/ 5 h 10"/>
                <a:gd name="T4" fmla="*/ 0 w 24"/>
                <a:gd name="T5" fmla="*/ 5 h 10"/>
                <a:gd name="T6" fmla="*/ 5 w 24"/>
                <a:gd name="T7" fmla="*/ 0 h 10"/>
                <a:gd name="T8" fmla="*/ 5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5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5" y="10"/>
                  </a:moveTo>
                  <a:cubicBezTo>
                    <a:pt x="2" y="10"/>
                    <a:pt x="0" y="8"/>
                    <a:pt x="0" y="5"/>
                  </a:cubicBezTo>
                  <a:cubicBezTo>
                    <a:pt x="0" y="5"/>
                    <a:pt x="0" y="5"/>
                    <a:pt x="0" y="5"/>
                  </a:cubicBezTo>
                  <a:cubicBezTo>
                    <a:pt x="0" y="2"/>
                    <a:pt x="2" y="0"/>
                    <a:pt x="5" y="0"/>
                  </a:cubicBezTo>
                  <a:cubicBezTo>
                    <a:pt x="5" y="0"/>
                    <a:pt x="5" y="0"/>
                    <a:pt x="5"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5" y="10"/>
                    <a:pt x="5" y="10"/>
                    <a:pt x="5"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39" name="Freeform 81"/>
            <p:cNvSpPr/>
            <p:nvPr/>
          </p:nvSpPr>
          <p:spPr bwMode="auto">
            <a:xfrm>
              <a:off x="9298792" y="4037065"/>
              <a:ext cx="62643" cy="25277"/>
            </a:xfrm>
            <a:custGeom>
              <a:avLst/>
              <a:gdLst>
                <a:gd name="T0" fmla="*/ 6 w 24"/>
                <a:gd name="T1" fmla="*/ 10 h 10"/>
                <a:gd name="T2" fmla="*/ 0 w 24"/>
                <a:gd name="T3" fmla="*/ 5 h 10"/>
                <a:gd name="T4" fmla="*/ 0 w 24"/>
                <a:gd name="T5" fmla="*/ 5 h 10"/>
                <a:gd name="T6" fmla="*/ 6 w 24"/>
                <a:gd name="T7" fmla="*/ 0 h 10"/>
                <a:gd name="T8" fmla="*/ 6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6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6" y="10"/>
                  </a:moveTo>
                  <a:cubicBezTo>
                    <a:pt x="3" y="10"/>
                    <a:pt x="0" y="8"/>
                    <a:pt x="0" y="5"/>
                  </a:cubicBezTo>
                  <a:cubicBezTo>
                    <a:pt x="0" y="5"/>
                    <a:pt x="0" y="5"/>
                    <a:pt x="0" y="5"/>
                  </a:cubicBezTo>
                  <a:cubicBezTo>
                    <a:pt x="0" y="2"/>
                    <a:pt x="3" y="0"/>
                    <a:pt x="6" y="0"/>
                  </a:cubicBezTo>
                  <a:cubicBezTo>
                    <a:pt x="6" y="0"/>
                    <a:pt x="6" y="0"/>
                    <a:pt x="6"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6" y="10"/>
                    <a:pt x="6" y="10"/>
                    <a:pt x="6"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0" name="Freeform 82"/>
            <p:cNvSpPr/>
            <p:nvPr/>
          </p:nvSpPr>
          <p:spPr bwMode="auto">
            <a:xfrm>
              <a:off x="9298792" y="3982115"/>
              <a:ext cx="62643" cy="26376"/>
            </a:xfrm>
            <a:custGeom>
              <a:avLst/>
              <a:gdLst>
                <a:gd name="T0" fmla="*/ 6 w 24"/>
                <a:gd name="T1" fmla="*/ 10 h 10"/>
                <a:gd name="T2" fmla="*/ 0 w 24"/>
                <a:gd name="T3" fmla="*/ 5 h 10"/>
                <a:gd name="T4" fmla="*/ 0 w 24"/>
                <a:gd name="T5" fmla="*/ 5 h 10"/>
                <a:gd name="T6" fmla="*/ 6 w 24"/>
                <a:gd name="T7" fmla="*/ 0 h 10"/>
                <a:gd name="T8" fmla="*/ 6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6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6" y="10"/>
                  </a:moveTo>
                  <a:cubicBezTo>
                    <a:pt x="3" y="10"/>
                    <a:pt x="0" y="8"/>
                    <a:pt x="0" y="5"/>
                  </a:cubicBezTo>
                  <a:cubicBezTo>
                    <a:pt x="0" y="5"/>
                    <a:pt x="0" y="5"/>
                    <a:pt x="0" y="5"/>
                  </a:cubicBezTo>
                  <a:cubicBezTo>
                    <a:pt x="0" y="2"/>
                    <a:pt x="3" y="0"/>
                    <a:pt x="6" y="0"/>
                  </a:cubicBezTo>
                  <a:cubicBezTo>
                    <a:pt x="6" y="0"/>
                    <a:pt x="6" y="0"/>
                    <a:pt x="6"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6" y="10"/>
                    <a:pt x="6" y="10"/>
                    <a:pt x="6"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1" name="Freeform 83"/>
            <p:cNvSpPr/>
            <p:nvPr/>
          </p:nvSpPr>
          <p:spPr bwMode="auto">
            <a:xfrm>
              <a:off x="9298792" y="3927165"/>
              <a:ext cx="62643" cy="28574"/>
            </a:xfrm>
            <a:custGeom>
              <a:avLst/>
              <a:gdLst>
                <a:gd name="T0" fmla="*/ 6 w 24"/>
                <a:gd name="T1" fmla="*/ 11 h 11"/>
                <a:gd name="T2" fmla="*/ 0 w 24"/>
                <a:gd name="T3" fmla="*/ 6 h 11"/>
                <a:gd name="T4" fmla="*/ 0 w 24"/>
                <a:gd name="T5" fmla="*/ 6 h 11"/>
                <a:gd name="T6" fmla="*/ 6 w 24"/>
                <a:gd name="T7" fmla="*/ 0 h 11"/>
                <a:gd name="T8" fmla="*/ 6 w 24"/>
                <a:gd name="T9" fmla="*/ 0 h 11"/>
                <a:gd name="T10" fmla="*/ 19 w 24"/>
                <a:gd name="T11" fmla="*/ 0 h 11"/>
                <a:gd name="T12" fmla="*/ 24 w 24"/>
                <a:gd name="T13" fmla="*/ 6 h 11"/>
                <a:gd name="T14" fmla="*/ 24 w 24"/>
                <a:gd name="T15" fmla="*/ 6 h 11"/>
                <a:gd name="T16" fmla="*/ 19 w 24"/>
                <a:gd name="T17" fmla="*/ 11 h 11"/>
                <a:gd name="T18" fmla="*/ 19 w 24"/>
                <a:gd name="T19" fmla="*/ 11 h 11"/>
                <a:gd name="T20" fmla="*/ 6 w 24"/>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6" y="11"/>
                  </a:moveTo>
                  <a:cubicBezTo>
                    <a:pt x="3" y="11"/>
                    <a:pt x="0" y="8"/>
                    <a:pt x="0" y="6"/>
                  </a:cubicBezTo>
                  <a:cubicBezTo>
                    <a:pt x="0" y="6"/>
                    <a:pt x="0" y="6"/>
                    <a:pt x="0" y="6"/>
                  </a:cubicBezTo>
                  <a:cubicBezTo>
                    <a:pt x="0" y="3"/>
                    <a:pt x="3" y="0"/>
                    <a:pt x="6" y="0"/>
                  </a:cubicBezTo>
                  <a:cubicBezTo>
                    <a:pt x="6" y="0"/>
                    <a:pt x="6" y="0"/>
                    <a:pt x="6" y="0"/>
                  </a:cubicBezTo>
                  <a:cubicBezTo>
                    <a:pt x="19" y="0"/>
                    <a:pt x="19" y="0"/>
                    <a:pt x="19" y="0"/>
                  </a:cubicBezTo>
                  <a:cubicBezTo>
                    <a:pt x="22" y="0"/>
                    <a:pt x="24" y="3"/>
                    <a:pt x="24" y="6"/>
                  </a:cubicBezTo>
                  <a:cubicBezTo>
                    <a:pt x="24" y="6"/>
                    <a:pt x="24" y="6"/>
                    <a:pt x="24" y="6"/>
                  </a:cubicBezTo>
                  <a:cubicBezTo>
                    <a:pt x="24" y="8"/>
                    <a:pt x="22" y="11"/>
                    <a:pt x="19" y="11"/>
                  </a:cubicBezTo>
                  <a:cubicBezTo>
                    <a:pt x="19" y="11"/>
                    <a:pt x="19" y="11"/>
                    <a:pt x="19" y="11"/>
                  </a:cubicBezTo>
                  <a:cubicBezTo>
                    <a:pt x="6" y="11"/>
                    <a:pt x="6" y="11"/>
                    <a:pt x="6" y="11"/>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2" name="Freeform 84"/>
            <p:cNvSpPr/>
            <p:nvPr/>
          </p:nvSpPr>
          <p:spPr bwMode="auto">
            <a:xfrm>
              <a:off x="9298792" y="3875512"/>
              <a:ext cx="62643" cy="25277"/>
            </a:xfrm>
            <a:custGeom>
              <a:avLst/>
              <a:gdLst>
                <a:gd name="T0" fmla="*/ 6 w 24"/>
                <a:gd name="T1" fmla="*/ 10 h 10"/>
                <a:gd name="T2" fmla="*/ 0 w 24"/>
                <a:gd name="T3" fmla="*/ 5 h 10"/>
                <a:gd name="T4" fmla="*/ 0 w 24"/>
                <a:gd name="T5" fmla="*/ 5 h 10"/>
                <a:gd name="T6" fmla="*/ 6 w 24"/>
                <a:gd name="T7" fmla="*/ 0 h 10"/>
                <a:gd name="T8" fmla="*/ 6 w 24"/>
                <a:gd name="T9" fmla="*/ 0 h 10"/>
                <a:gd name="T10" fmla="*/ 19 w 24"/>
                <a:gd name="T11" fmla="*/ 0 h 10"/>
                <a:gd name="T12" fmla="*/ 24 w 24"/>
                <a:gd name="T13" fmla="*/ 5 h 10"/>
                <a:gd name="T14" fmla="*/ 24 w 24"/>
                <a:gd name="T15" fmla="*/ 5 h 10"/>
                <a:gd name="T16" fmla="*/ 19 w 24"/>
                <a:gd name="T17" fmla="*/ 10 h 10"/>
                <a:gd name="T18" fmla="*/ 19 w 24"/>
                <a:gd name="T19" fmla="*/ 10 h 10"/>
                <a:gd name="T20" fmla="*/ 6 w 24"/>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0">
                  <a:moveTo>
                    <a:pt x="6" y="10"/>
                  </a:moveTo>
                  <a:cubicBezTo>
                    <a:pt x="3" y="10"/>
                    <a:pt x="0" y="8"/>
                    <a:pt x="0" y="5"/>
                  </a:cubicBezTo>
                  <a:cubicBezTo>
                    <a:pt x="0" y="5"/>
                    <a:pt x="0" y="5"/>
                    <a:pt x="0" y="5"/>
                  </a:cubicBezTo>
                  <a:cubicBezTo>
                    <a:pt x="0" y="2"/>
                    <a:pt x="3" y="0"/>
                    <a:pt x="6" y="0"/>
                  </a:cubicBezTo>
                  <a:cubicBezTo>
                    <a:pt x="6" y="0"/>
                    <a:pt x="6" y="0"/>
                    <a:pt x="6" y="0"/>
                  </a:cubicBezTo>
                  <a:cubicBezTo>
                    <a:pt x="19" y="0"/>
                    <a:pt x="19" y="0"/>
                    <a:pt x="19" y="0"/>
                  </a:cubicBezTo>
                  <a:cubicBezTo>
                    <a:pt x="22" y="0"/>
                    <a:pt x="24" y="2"/>
                    <a:pt x="24" y="5"/>
                  </a:cubicBezTo>
                  <a:cubicBezTo>
                    <a:pt x="24" y="5"/>
                    <a:pt x="24" y="5"/>
                    <a:pt x="24" y="5"/>
                  </a:cubicBezTo>
                  <a:cubicBezTo>
                    <a:pt x="24" y="8"/>
                    <a:pt x="22" y="10"/>
                    <a:pt x="19" y="10"/>
                  </a:cubicBezTo>
                  <a:cubicBezTo>
                    <a:pt x="19" y="10"/>
                    <a:pt x="19" y="10"/>
                    <a:pt x="19" y="10"/>
                  </a:cubicBezTo>
                  <a:cubicBezTo>
                    <a:pt x="6" y="10"/>
                    <a:pt x="6" y="10"/>
                    <a:pt x="6" y="10"/>
                  </a:cubicBez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3" name="Freeform 85"/>
            <p:cNvSpPr>
              <a:spLocks noEditPoints="1"/>
            </p:cNvSpPr>
            <p:nvPr/>
          </p:nvSpPr>
          <p:spPr bwMode="auto">
            <a:xfrm>
              <a:off x="8994369" y="3815067"/>
              <a:ext cx="294532" cy="294532"/>
            </a:xfrm>
            <a:custGeom>
              <a:avLst/>
              <a:gdLst>
                <a:gd name="T0" fmla="*/ 92 w 113"/>
                <a:gd name="T1" fmla="*/ 0 h 113"/>
                <a:gd name="T2" fmla="*/ 20 w 113"/>
                <a:gd name="T3" fmla="*/ 0 h 113"/>
                <a:gd name="T4" fmla="*/ 0 w 113"/>
                <a:gd name="T5" fmla="*/ 21 h 113"/>
                <a:gd name="T6" fmla="*/ 0 w 113"/>
                <a:gd name="T7" fmla="*/ 93 h 113"/>
                <a:gd name="T8" fmla="*/ 20 w 113"/>
                <a:gd name="T9" fmla="*/ 113 h 113"/>
                <a:gd name="T10" fmla="*/ 92 w 113"/>
                <a:gd name="T11" fmla="*/ 113 h 113"/>
                <a:gd name="T12" fmla="*/ 113 w 113"/>
                <a:gd name="T13" fmla="*/ 93 h 113"/>
                <a:gd name="T14" fmla="*/ 113 w 113"/>
                <a:gd name="T15" fmla="*/ 21 h 113"/>
                <a:gd name="T16" fmla="*/ 92 w 113"/>
                <a:gd name="T17" fmla="*/ 0 h 113"/>
                <a:gd name="T18" fmla="*/ 90 w 113"/>
                <a:gd name="T19" fmla="*/ 83 h 113"/>
                <a:gd name="T20" fmla="*/ 81 w 113"/>
                <a:gd name="T21" fmla="*/ 92 h 113"/>
                <a:gd name="T22" fmla="*/ 29 w 113"/>
                <a:gd name="T23" fmla="*/ 92 h 113"/>
                <a:gd name="T24" fmla="*/ 20 w 113"/>
                <a:gd name="T25" fmla="*/ 83 h 113"/>
                <a:gd name="T26" fmla="*/ 20 w 113"/>
                <a:gd name="T27" fmla="*/ 31 h 113"/>
                <a:gd name="T28" fmla="*/ 29 w 113"/>
                <a:gd name="T29" fmla="*/ 21 h 113"/>
                <a:gd name="T30" fmla="*/ 81 w 113"/>
                <a:gd name="T31" fmla="*/ 21 h 113"/>
                <a:gd name="T32" fmla="*/ 90 w 113"/>
                <a:gd name="T33" fmla="*/ 31 h 113"/>
                <a:gd name="T34" fmla="*/ 90 w 113"/>
                <a:gd name="T35" fmla="*/ 8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3">
                  <a:moveTo>
                    <a:pt x="92" y="0"/>
                  </a:moveTo>
                  <a:cubicBezTo>
                    <a:pt x="20" y="0"/>
                    <a:pt x="20" y="0"/>
                    <a:pt x="20" y="0"/>
                  </a:cubicBezTo>
                  <a:cubicBezTo>
                    <a:pt x="9" y="0"/>
                    <a:pt x="0" y="10"/>
                    <a:pt x="0" y="21"/>
                  </a:cubicBezTo>
                  <a:cubicBezTo>
                    <a:pt x="0" y="93"/>
                    <a:pt x="0" y="93"/>
                    <a:pt x="0" y="93"/>
                  </a:cubicBezTo>
                  <a:cubicBezTo>
                    <a:pt x="0" y="104"/>
                    <a:pt x="9" y="113"/>
                    <a:pt x="20" y="113"/>
                  </a:cubicBezTo>
                  <a:cubicBezTo>
                    <a:pt x="92" y="113"/>
                    <a:pt x="92" y="113"/>
                    <a:pt x="92" y="113"/>
                  </a:cubicBezTo>
                  <a:cubicBezTo>
                    <a:pt x="103" y="113"/>
                    <a:pt x="113" y="104"/>
                    <a:pt x="113" y="93"/>
                  </a:cubicBezTo>
                  <a:cubicBezTo>
                    <a:pt x="113" y="21"/>
                    <a:pt x="113" y="21"/>
                    <a:pt x="113" y="21"/>
                  </a:cubicBezTo>
                  <a:cubicBezTo>
                    <a:pt x="113" y="10"/>
                    <a:pt x="103" y="0"/>
                    <a:pt x="92" y="0"/>
                  </a:cubicBezTo>
                  <a:close/>
                  <a:moveTo>
                    <a:pt x="90" y="83"/>
                  </a:moveTo>
                  <a:cubicBezTo>
                    <a:pt x="90" y="88"/>
                    <a:pt x="86" y="92"/>
                    <a:pt x="81" y="92"/>
                  </a:cubicBezTo>
                  <a:cubicBezTo>
                    <a:pt x="29" y="92"/>
                    <a:pt x="29" y="92"/>
                    <a:pt x="29" y="92"/>
                  </a:cubicBezTo>
                  <a:cubicBezTo>
                    <a:pt x="24" y="92"/>
                    <a:pt x="20" y="88"/>
                    <a:pt x="20" y="83"/>
                  </a:cubicBezTo>
                  <a:cubicBezTo>
                    <a:pt x="20" y="31"/>
                    <a:pt x="20" y="31"/>
                    <a:pt x="20" y="31"/>
                  </a:cubicBezTo>
                  <a:cubicBezTo>
                    <a:pt x="20" y="26"/>
                    <a:pt x="24" y="21"/>
                    <a:pt x="29" y="21"/>
                  </a:cubicBezTo>
                  <a:cubicBezTo>
                    <a:pt x="81" y="21"/>
                    <a:pt x="81" y="21"/>
                    <a:pt x="81" y="21"/>
                  </a:cubicBezTo>
                  <a:cubicBezTo>
                    <a:pt x="86" y="21"/>
                    <a:pt x="90" y="26"/>
                    <a:pt x="90" y="31"/>
                  </a:cubicBezTo>
                  <a:lnTo>
                    <a:pt x="90" y="83"/>
                  </a:lnTo>
                  <a:close/>
                </a:path>
              </a:pathLst>
            </a:custGeom>
            <a:solidFill>
              <a:schemeClr val="tx1">
                <a:lumMod val="75000"/>
                <a:lumOff val="25000"/>
              </a:schemeClr>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grpSp>
      <p:grpSp>
        <p:nvGrpSpPr>
          <p:cNvPr id="9" name="组合 51"/>
          <p:cNvGrpSpPr/>
          <p:nvPr/>
        </p:nvGrpSpPr>
        <p:grpSpPr>
          <a:xfrm>
            <a:off x="7888605" y="3408680"/>
            <a:ext cx="426085" cy="286385"/>
            <a:chOff x="8889509" y="3070987"/>
            <a:chExt cx="505734" cy="425698"/>
          </a:xfrm>
        </p:grpSpPr>
        <p:sp>
          <p:nvSpPr>
            <p:cNvPr id="45" name="Freeform 44"/>
            <p:cNvSpPr/>
            <p:nvPr/>
          </p:nvSpPr>
          <p:spPr bwMode="auto">
            <a:xfrm>
              <a:off x="9027542" y="3070987"/>
              <a:ext cx="227348" cy="150792"/>
            </a:xfrm>
            <a:custGeom>
              <a:avLst/>
              <a:gdLst>
                <a:gd name="T0" fmla="*/ 83 w 83"/>
                <a:gd name="T1" fmla="*/ 45 h 55"/>
                <a:gd name="T2" fmla="*/ 74 w 83"/>
                <a:gd name="T3" fmla="*/ 55 h 55"/>
                <a:gd name="T4" fmla="*/ 10 w 83"/>
                <a:gd name="T5" fmla="*/ 55 h 55"/>
                <a:gd name="T6" fmla="*/ 0 w 83"/>
                <a:gd name="T7" fmla="*/ 45 h 55"/>
                <a:gd name="T8" fmla="*/ 0 w 83"/>
                <a:gd name="T9" fmla="*/ 10 h 55"/>
                <a:gd name="T10" fmla="*/ 10 w 83"/>
                <a:gd name="T11" fmla="*/ 0 h 55"/>
                <a:gd name="T12" fmla="*/ 74 w 83"/>
                <a:gd name="T13" fmla="*/ 0 h 55"/>
                <a:gd name="T14" fmla="*/ 83 w 83"/>
                <a:gd name="T15" fmla="*/ 10 h 55"/>
                <a:gd name="T16" fmla="*/ 83 w 83"/>
                <a:gd name="T17" fmla="*/ 4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55">
                  <a:moveTo>
                    <a:pt x="83" y="45"/>
                  </a:moveTo>
                  <a:cubicBezTo>
                    <a:pt x="83" y="51"/>
                    <a:pt x="79" y="55"/>
                    <a:pt x="74" y="55"/>
                  </a:cubicBezTo>
                  <a:cubicBezTo>
                    <a:pt x="10" y="55"/>
                    <a:pt x="10" y="55"/>
                    <a:pt x="10" y="55"/>
                  </a:cubicBezTo>
                  <a:cubicBezTo>
                    <a:pt x="4" y="55"/>
                    <a:pt x="0" y="51"/>
                    <a:pt x="0" y="45"/>
                  </a:cubicBezTo>
                  <a:cubicBezTo>
                    <a:pt x="0" y="10"/>
                    <a:pt x="0" y="10"/>
                    <a:pt x="0" y="10"/>
                  </a:cubicBezTo>
                  <a:cubicBezTo>
                    <a:pt x="0" y="5"/>
                    <a:pt x="4" y="0"/>
                    <a:pt x="10" y="0"/>
                  </a:cubicBezTo>
                  <a:cubicBezTo>
                    <a:pt x="74" y="0"/>
                    <a:pt x="74" y="0"/>
                    <a:pt x="74" y="0"/>
                  </a:cubicBezTo>
                  <a:cubicBezTo>
                    <a:pt x="79" y="0"/>
                    <a:pt x="83" y="5"/>
                    <a:pt x="83" y="10"/>
                  </a:cubicBezTo>
                  <a:lnTo>
                    <a:pt x="83" y="45"/>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6" name="Freeform 45"/>
            <p:cNvSpPr/>
            <p:nvPr/>
          </p:nvSpPr>
          <p:spPr bwMode="auto">
            <a:xfrm>
              <a:off x="8945186" y="3257737"/>
              <a:ext cx="392060" cy="78876"/>
            </a:xfrm>
            <a:custGeom>
              <a:avLst/>
              <a:gdLst>
                <a:gd name="T0" fmla="*/ 138 w 143"/>
                <a:gd name="T1" fmla="*/ 29 h 29"/>
                <a:gd name="T2" fmla="*/ 132 w 143"/>
                <a:gd name="T3" fmla="*/ 24 h 29"/>
                <a:gd name="T4" fmla="*/ 132 w 143"/>
                <a:gd name="T5" fmla="*/ 20 h 29"/>
                <a:gd name="T6" fmla="*/ 124 w 143"/>
                <a:gd name="T7" fmla="*/ 11 h 29"/>
                <a:gd name="T8" fmla="*/ 77 w 143"/>
                <a:gd name="T9" fmla="*/ 11 h 29"/>
                <a:gd name="T10" fmla="*/ 77 w 143"/>
                <a:gd name="T11" fmla="*/ 22 h 29"/>
                <a:gd name="T12" fmla="*/ 72 w 143"/>
                <a:gd name="T13" fmla="*/ 27 h 29"/>
                <a:gd name="T14" fmla="*/ 66 w 143"/>
                <a:gd name="T15" fmla="*/ 22 h 29"/>
                <a:gd name="T16" fmla="*/ 66 w 143"/>
                <a:gd name="T17" fmla="*/ 11 h 29"/>
                <a:gd name="T18" fmla="*/ 20 w 143"/>
                <a:gd name="T19" fmla="*/ 11 h 29"/>
                <a:gd name="T20" fmla="*/ 11 w 143"/>
                <a:gd name="T21" fmla="*/ 20 h 29"/>
                <a:gd name="T22" fmla="*/ 11 w 143"/>
                <a:gd name="T23" fmla="*/ 24 h 29"/>
                <a:gd name="T24" fmla="*/ 5 w 143"/>
                <a:gd name="T25" fmla="*/ 29 h 29"/>
                <a:gd name="T26" fmla="*/ 0 w 143"/>
                <a:gd name="T27" fmla="*/ 24 h 29"/>
                <a:gd name="T28" fmla="*/ 0 w 143"/>
                <a:gd name="T29" fmla="*/ 20 h 29"/>
                <a:gd name="T30" fmla="*/ 20 w 143"/>
                <a:gd name="T31" fmla="*/ 0 h 29"/>
                <a:gd name="T32" fmla="*/ 124 w 143"/>
                <a:gd name="T33" fmla="*/ 0 h 29"/>
                <a:gd name="T34" fmla="*/ 143 w 143"/>
                <a:gd name="T35" fmla="*/ 20 h 29"/>
                <a:gd name="T36" fmla="*/ 143 w 143"/>
                <a:gd name="T37" fmla="*/ 24 h 29"/>
                <a:gd name="T38" fmla="*/ 138 w 143"/>
                <a:gd name="T3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9">
                  <a:moveTo>
                    <a:pt x="138" y="29"/>
                  </a:moveTo>
                  <a:cubicBezTo>
                    <a:pt x="135" y="29"/>
                    <a:pt x="132" y="27"/>
                    <a:pt x="132" y="24"/>
                  </a:cubicBezTo>
                  <a:cubicBezTo>
                    <a:pt x="132" y="20"/>
                    <a:pt x="132" y="20"/>
                    <a:pt x="132" y="20"/>
                  </a:cubicBezTo>
                  <a:cubicBezTo>
                    <a:pt x="132" y="15"/>
                    <a:pt x="128" y="11"/>
                    <a:pt x="124" y="11"/>
                  </a:cubicBezTo>
                  <a:cubicBezTo>
                    <a:pt x="77" y="11"/>
                    <a:pt x="77" y="11"/>
                    <a:pt x="77" y="11"/>
                  </a:cubicBezTo>
                  <a:cubicBezTo>
                    <a:pt x="77" y="22"/>
                    <a:pt x="77" y="22"/>
                    <a:pt x="77" y="22"/>
                  </a:cubicBezTo>
                  <a:cubicBezTo>
                    <a:pt x="77" y="25"/>
                    <a:pt x="75" y="27"/>
                    <a:pt x="72" y="27"/>
                  </a:cubicBezTo>
                  <a:cubicBezTo>
                    <a:pt x="69" y="27"/>
                    <a:pt x="66" y="25"/>
                    <a:pt x="66" y="22"/>
                  </a:cubicBezTo>
                  <a:cubicBezTo>
                    <a:pt x="66" y="11"/>
                    <a:pt x="66" y="11"/>
                    <a:pt x="66" y="11"/>
                  </a:cubicBezTo>
                  <a:cubicBezTo>
                    <a:pt x="20" y="11"/>
                    <a:pt x="20" y="11"/>
                    <a:pt x="20" y="11"/>
                  </a:cubicBezTo>
                  <a:cubicBezTo>
                    <a:pt x="15" y="11"/>
                    <a:pt x="11" y="15"/>
                    <a:pt x="11" y="20"/>
                  </a:cubicBezTo>
                  <a:cubicBezTo>
                    <a:pt x="11" y="24"/>
                    <a:pt x="11" y="24"/>
                    <a:pt x="11" y="24"/>
                  </a:cubicBezTo>
                  <a:cubicBezTo>
                    <a:pt x="11" y="27"/>
                    <a:pt x="8" y="29"/>
                    <a:pt x="5" y="29"/>
                  </a:cubicBezTo>
                  <a:cubicBezTo>
                    <a:pt x="2" y="29"/>
                    <a:pt x="0" y="27"/>
                    <a:pt x="0" y="24"/>
                  </a:cubicBezTo>
                  <a:cubicBezTo>
                    <a:pt x="0" y="20"/>
                    <a:pt x="0" y="20"/>
                    <a:pt x="0" y="20"/>
                  </a:cubicBezTo>
                  <a:cubicBezTo>
                    <a:pt x="0" y="9"/>
                    <a:pt x="9" y="0"/>
                    <a:pt x="20" y="0"/>
                  </a:cubicBezTo>
                  <a:cubicBezTo>
                    <a:pt x="124" y="0"/>
                    <a:pt x="124" y="0"/>
                    <a:pt x="124" y="0"/>
                  </a:cubicBezTo>
                  <a:cubicBezTo>
                    <a:pt x="134" y="0"/>
                    <a:pt x="143" y="9"/>
                    <a:pt x="143" y="20"/>
                  </a:cubicBezTo>
                  <a:cubicBezTo>
                    <a:pt x="143" y="24"/>
                    <a:pt x="143" y="24"/>
                    <a:pt x="143" y="24"/>
                  </a:cubicBezTo>
                  <a:cubicBezTo>
                    <a:pt x="143" y="27"/>
                    <a:pt x="141" y="29"/>
                    <a:pt x="138" y="29"/>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7" name="Freeform 46"/>
            <p:cNvSpPr/>
            <p:nvPr/>
          </p:nvSpPr>
          <p:spPr bwMode="auto">
            <a:xfrm>
              <a:off x="9260690" y="3362132"/>
              <a:ext cx="134553" cy="134553"/>
            </a:xfrm>
            <a:custGeom>
              <a:avLst/>
              <a:gdLst>
                <a:gd name="T0" fmla="*/ 49 w 49"/>
                <a:gd name="T1" fmla="*/ 40 h 49"/>
                <a:gd name="T2" fmla="*/ 40 w 49"/>
                <a:gd name="T3" fmla="*/ 49 h 49"/>
                <a:gd name="T4" fmla="*/ 9 w 49"/>
                <a:gd name="T5" fmla="*/ 49 h 49"/>
                <a:gd name="T6" fmla="*/ 0 w 49"/>
                <a:gd name="T7" fmla="*/ 40 h 49"/>
                <a:gd name="T8" fmla="*/ 0 w 49"/>
                <a:gd name="T9" fmla="*/ 9 h 49"/>
                <a:gd name="T10" fmla="*/ 9 w 49"/>
                <a:gd name="T11" fmla="*/ 0 h 49"/>
                <a:gd name="T12" fmla="*/ 40 w 49"/>
                <a:gd name="T13" fmla="*/ 0 h 49"/>
                <a:gd name="T14" fmla="*/ 49 w 49"/>
                <a:gd name="T15" fmla="*/ 9 h 49"/>
                <a:gd name="T16" fmla="*/ 49 w 49"/>
                <a:gd name="T17"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9" y="40"/>
                  </a:moveTo>
                  <a:cubicBezTo>
                    <a:pt x="49" y="45"/>
                    <a:pt x="45" y="49"/>
                    <a:pt x="40" y="49"/>
                  </a:cubicBezTo>
                  <a:cubicBezTo>
                    <a:pt x="9" y="49"/>
                    <a:pt x="9" y="49"/>
                    <a:pt x="9" y="49"/>
                  </a:cubicBezTo>
                  <a:cubicBezTo>
                    <a:pt x="4" y="49"/>
                    <a:pt x="0" y="45"/>
                    <a:pt x="0" y="40"/>
                  </a:cubicBezTo>
                  <a:cubicBezTo>
                    <a:pt x="0" y="9"/>
                    <a:pt x="0" y="9"/>
                    <a:pt x="0" y="9"/>
                  </a:cubicBezTo>
                  <a:cubicBezTo>
                    <a:pt x="0" y="4"/>
                    <a:pt x="4" y="0"/>
                    <a:pt x="9" y="0"/>
                  </a:cubicBezTo>
                  <a:cubicBezTo>
                    <a:pt x="40" y="0"/>
                    <a:pt x="40" y="0"/>
                    <a:pt x="40" y="0"/>
                  </a:cubicBezTo>
                  <a:cubicBezTo>
                    <a:pt x="45" y="0"/>
                    <a:pt x="49" y="4"/>
                    <a:pt x="49" y="9"/>
                  </a:cubicBezTo>
                  <a:lnTo>
                    <a:pt x="49" y="40"/>
                  </a:ln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8" name="Freeform 47"/>
            <p:cNvSpPr/>
            <p:nvPr/>
          </p:nvSpPr>
          <p:spPr bwMode="auto">
            <a:xfrm>
              <a:off x="8889509" y="3362132"/>
              <a:ext cx="132233" cy="134553"/>
            </a:xfrm>
            <a:custGeom>
              <a:avLst/>
              <a:gdLst>
                <a:gd name="T0" fmla="*/ 48 w 48"/>
                <a:gd name="T1" fmla="*/ 40 h 49"/>
                <a:gd name="T2" fmla="*/ 39 w 48"/>
                <a:gd name="T3" fmla="*/ 49 h 49"/>
                <a:gd name="T4" fmla="*/ 8 w 48"/>
                <a:gd name="T5" fmla="*/ 49 h 49"/>
                <a:gd name="T6" fmla="*/ 0 w 48"/>
                <a:gd name="T7" fmla="*/ 40 h 49"/>
                <a:gd name="T8" fmla="*/ 0 w 48"/>
                <a:gd name="T9" fmla="*/ 9 h 49"/>
                <a:gd name="T10" fmla="*/ 8 w 48"/>
                <a:gd name="T11" fmla="*/ 0 h 49"/>
                <a:gd name="T12" fmla="*/ 39 w 48"/>
                <a:gd name="T13" fmla="*/ 0 h 49"/>
                <a:gd name="T14" fmla="*/ 48 w 48"/>
                <a:gd name="T15" fmla="*/ 9 h 49"/>
                <a:gd name="T16" fmla="*/ 48 w 48"/>
                <a:gd name="T17"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9">
                  <a:moveTo>
                    <a:pt x="48" y="40"/>
                  </a:moveTo>
                  <a:cubicBezTo>
                    <a:pt x="48" y="45"/>
                    <a:pt x="44" y="49"/>
                    <a:pt x="39" y="49"/>
                  </a:cubicBezTo>
                  <a:cubicBezTo>
                    <a:pt x="8" y="49"/>
                    <a:pt x="8" y="49"/>
                    <a:pt x="8" y="49"/>
                  </a:cubicBezTo>
                  <a:cubicBezTo>
                    <a:pt x="4" y="49"/>
                    <a:pt x="0" y="45"/>
                    <a:pt x="0" y="40"/>
                  </a:cubicBezTo>
                  <a:cubicBezTo>
                    <a:pt x="0" y="9"/>
                    <a:pt x="0" y="9"/>
                    <a:pt x="0" y="9"/>
                  </a:cubicBezTo>
                  <a:cubicBezTo>
                    <a:pt x="0" y="4"/>
                    <a:pt x="4" y="0"/>
                    <a:pt x="8" y="0"/>
                  </a:cubicBezTo>
                  <a:cubicBezTo>
                    <a:pt x="39" y="0"/>
                    <a:pt x="39" y="0"/>
                    <a:pt x="39" y="0"/>
                  </a:cubicBezTo>
                  <a:cubicBezTo>
                    <a:pt x="44" y="0"/>
                    <a:pt x="48" y="4"/>
                    <a:pt x="48" y="9"/>
                  </a:cubicBezTo>
                  <a:lnTo>
                    <a:pt x="48" y="40"/>
                  </a:ln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sp>
          <p:nvSpPr>
            <p:cNvPr id="49" name="Freeform 48"/>
            <p:cNvSpPr/>
            <p:nvPr/>
          </p:nvSpPr>
          <p:spPr bwMode="auto">
            <a:xfrm>
              <a:off x="9079739" y="3362132"/>
              <a:ext cx="131074" cy="134553"/>
            </a:xfrm>
            <a:custGeom>
              <a:avLst/>
              <a:gdLst>
                <a:gd name="T0" fmla="*/ 48 w 48"/>
                <a:gd name="T1" fmla="*/ 40 h 49"/>
                <a:gd name="T2" fmla="*/ 39 w 48"/>
                <a:gd name="T3" fmla="*/ 49 h 49"/>
                <a:gd name="T4" fmla="*/ 9 w 48"/>
                <a:gd name="T5" fmla="*/ 49 h 49"/>
                <a:gd name="T6" fmla="*/ 0 w 48"/>
                <a:gd name="T7" fmla="*/ 40 h 49"/>
                <a:gd name="T8" fmla="*/ 0 w 48"/>
                <a:gd name="T9" fmla="*/ 9 h 49"/>
                <a:gd name="T10" fmla="*/ 9 w 48"/>
                <a:gd name="T11" fmla="*/ 0 h 49"/>
                <a:gd name="T12" fmla="*/ 39 w 48"/>
                <a:gd name="T13" fmla="*/ 0 h 49"/>
                <a:gd name="T14" fmla="*/ 48 w 48"/>
                <a:gd name="T15" fmla="*/ 9 h 49"/>
                <a:gd name="T16" fmla="*/ 48 w 48"/>
                <a:gd name="T17"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9">
                  <a:moveTo>
                    <a:pt x="48" y="40"/>
                  </a:moveTo>
                  <a:cubicBezTo>
                    <a:pt x="48" y="45"/>
                    <a:pt x="44" y="49"/>
                    <a:pt x="39" y="49"/>
                  </a:cubicBezTo>
                  <a:cubicBezTo>
                    <a:pt x="9" y="49"/>
                    <a:pt x="9" y="49"/>
                    <a:pt x="9" y="49"/>
                  </a:cubicBezTo>
                  <a:cubicBezTo>
                    <a:pt x="4" y="49"/>
                    <a:pt x="0" y="45"/>
                    <a:pt x="0" y="40"/>
                  </a:cubicBezTo>
                  <a:cubicBezTo>
                    <a:pt x="0" y="9"/>
                    <a:pt x="0" y="9"/>
                    <a:pt x="0" y="9"/>
                  </a:cubicBezTo>
                  <a:cubicBezTo>
                    <a:pt x="0" y="4"/>
                    <a:pt x="4" y="0"/>
                    <a:pt x="9" y="0"/>
                  </a:cubicBezTo>
                  <a:cubicBezTo>
                    <a:pt x="39" y="0"/>
                    <a:pt x="39" y="0"/>
                    <a:pt x="39" y="0"/>
                  </a:cubicBezTo>
                  <a:cubicBezTo>
                    <a:pt x="44" y="0"/>
                    <a:pt x="48" y="4"/>
                    <a:pt x="48" y="9"/>
                  </a:cubicBezTo>
                  <a:lnTo>
                    <a:pt x="48" y="40"/>
                  </a:lnTo>
                  <a:close/>
                </a:path>
              </a:pathLst>
            </a:custGeom>
            <a:solidFill>
              <a:srgbClr val="0070C0"/>
            </a:solidFill>
            <a:ln>
              <a:noFill/>
            </a:ln>
          </p:spPr>
          <p:txBody>
            <a:bodyPr vert="horz" wrap="square" lIns="91440" tIns="45720" rIns="91440" bIns="45720" numCol="1" anchor="t" anchorCtr="0" compatLnSpc="1"/>
            <a:p>
              <a:endParaRPr lang="zh-CN" altLang="en-US" sz="2000" dirty="0">
                <a:latin typeface="等线 Light" panose="02010600030101010101" charset="-122"/>
                <a:ea typeface="等线 Light" panose="02010600030101010101" charset="-122"/>
              </a:endParaRPr>
            </a:p>
          </p:txBody>
        </p:sp>
      </p:grpSp>
      <p:grpSp>
        <p:nvGrpSpPr>
          <p:cNvPr id="10" name="组合 49"/>
          <p:cNvGrpSpPr/>
          <p:nvPr/>
        </p:nvGrpSpPr>
        <p:grpSpPr>
          <a:xfrm>
            <a:off x="6405880" y="4674870"/>
            <a:ext cx="1914525" cy="532130"/>
            <a:chOff x="6197897" y="3761865"/>
            <a:chExt cx="3595735" cy="1251547"/>
          </a:xfrm>
          <a:solidFill>
            <a:schemeClr val="bg1"/>
          </a:solidFill>
        </p:grpSpPr>
        <p:sp>
          <p:nvSpPr>
            <p:cNvPr id="53" name="任意多边形 52"/>
            <p:cNvSpPr/>
            <p:nvPr/>
          </p:nvSpPr>
          <p:spPr>
            <a:xfrm>
              <a:off x="6618292" y="3761865"/>
              <a:ext cx="1109882" cy="894836"/>
            </a:xfrm>
            <a:custGeom>
              <a:avLst/>
              <a:gdLst/>
              <a:ahLst/>
              <a:cxnLst/>
              <a:rect l="l" t="t" r="r" b="b"/>
              <a:pathLst>
                <a:path w="1109882" h="894836">
                  <a:moveTo>
                    <a:pt x="953948" y="0"/>
                  </a:moveTo>
                  <a:cubicBezTo>
                    <a:pt x="960063" y="0"/>
                    <a:pt x="964819" y="3058"/>
                    <a:pt x="968216" y="9173"/>
                  </a:cubicBezTo>
                  <a:lnTo>
                    <a:pt x="1103767" y="239507"/>
                  </a:lnTo>
                  <a:cubicBezTo>
                    <a:pt x="1107843" y="246301"/>
                    <a:pt x="1109882" y="255474"/>
                    <a:pt x="1109882" y="267024"/>
                  </a:cubicBezTo>
                  <a:cubicBezTo>
                    <a:pt x="1109882" y="284011"/>
                    <a:pt x="1105805" y="299638"/>
                    <a:pt x="1097652" y="313906"/>
                  </a:cubicBezTo>
                  <a:lnTo>
                    <a:pt x="790880" y="845916"/>
                  </a:lnTo>
                  <a:cubicBezTo>
                    <a:pt x="782726" y="859505"/>
                    <a:pt x="771176" y="871055"/>
                    <a:pt x="756228" y="880568"/>
                  </a:cubicBezTo>
                  <a:cubicBezTo>
                    <a:pt x="741280" y="890080"/>
                    <a:pt x="727012" y="894836"/>
                    <a:pt x="713423" y="894836"/>
                  </a:cubicBezTo>
                  <a:lnTo>
                    <a:pt x="28537" y="894836"/>
                  </a:lnTo>
                  <a:cubicBezTo>
                    <a:pt x="9512" y="894836"/>
                    <a:pt x="0" y="886683"/>
                    <a:pt x="0" y="870376"/>
                  </a:cubicBezTo>
                  <a:cubicBezTo>
                    <a:pt x="0" y="862902"/>
                    <a:pt x="2718" y="854749"/>
                    <a:pt x="8153" y="845916"/>
                  </a:cubicBezTo>
                  <a:lnTo>
                    <a:pt x="261928" y="405632"/>
                  </a:lnTo>
                  <a:cubicBezTo>
                    <a:pt x="270081" y="392043"/>
                    <a:pt x="281632" y="380492"/>
                    <a:pt x="296580" y="370980"/>
                  </a:cubicBezTo>
                  <a:cubicBezTo>
                    <a:pt x="311528" y="361468"/>
                    <a:pt x="325796" y="356712"/>
                    <a:pt x="339385" y="356712"/>
                  </a:cubicBezTo>
                  <a:lnTo>
                    <a:pt x="681828" y="356712"/>
                  </a:lnTo>
                  <a:cubicBezTo>
                    <a:pt x="695396" y="356712"/>
                    <a:pt x="709640" y="351950"/>
                    <a:pt x="724562" y="342427"/>
                  </a:cubicBezTo>
                  <a:cubicBezTo>
                    <a:pt x="739483" y="332904"/>
                    <a:pt x="751015" y="321338"/>
                    <a:pt x="759158" y="307728"/>
                  </a:cubicBezTo>
                  <a:lnTo>
                    <a:pt x="921334" y="26499"/>
                  </a:lnTo>
                  <a:cubicBezTo>
                    <a:pt x="931526" y="8833"/>
                    <a:pt x="942397" y="0"/>
                    <a:pt x="953948" y="0"/>
                  </a:cubicBezTo>
                  <a:close/>
                  <a:moveTo>
                    <a:pt x="653291" y="405632"/>
                  </a:moveTo>
                  <a:cubicBezTo>
                    <a:pt x="639830" y="405632"/>
                    <a:pt x="625699" y="410431"/>
                    <a:pt x="610900" y="420028"/>
                  </a:cubicBezTo>
                  <a:cubicBezTo>
                    <a:pt x="596101" y="429625"/>
                    <a:pt x="584661" y="441277"/>
                    <a:pt x="576582" y="454983"/>
                  </a:cubicBezTo>
                  <a:lnTo>
                    <a:pt x="380184" y="797600"/>
                  </a:lnTo>
                  <a:cubicBezTo>
                    <a:pt x="374048" y="806327"/>
                    <a:pt x="370980" y="814380"/>
                    <a:pt x="370980" y="821758"/>
                  </a:cubicBezTo>
                  <a:cubicBezTo>
                    <a:pt x="370980" y="837863"/>
                    <a:pt x="380492" y="845916"/>
                    <a:pt x="399517" y="845916"/>
                  </a:cubicBezTo>
                  <a:cubicBezTo>
                    <a:pt x="413106" y="845916"/>
                    <a:pt x="427377" y="841160"/>
                    <a:pt x="442330" y="831647"/>
                  </a:cubicBezTo>
                  <a:cubicBezTo>
                    <a:pt x="457283" y="822135"/>
                    <a:pt x="468836" y="810584"/>
                    <a:pt x="476990" y="796995"/>
                  </a:cubicBezTo>
                  <a:lnTo>
                    <a:pt x="673388" y="454393"/>
                  </a:lnTo>
                  <a:cubicBezTo>
                    <a:pt x="679015" y="445592"/>
                    <a:pt x="681828" y="437465"/>
                    <a:pt x="681828" y="430013"/>
                  </a:cubicBezTo>
                  <a:cubicBezTo>
                    <a:pt x="681828" y="413759"/>
                    <a:pt x="672316" y="405632"/>
                    <a:pt x="653291" y="4056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等线 Light" panose="02010600030101010101" charset="-122"/>
                <a:ea typeface="等线 Light" panose="02010600030101010101" charset="-122"/>
                <a:cs typeface="+mn-cs"/>
              </a:endParaRPr>
            </a:p>
          </p:txBody>
        </p:sp>
        <p:sp>
          <p:nvSpPr>
            <p:cNvPr id="54" name="任意多边形 53"/>
            <p:cNvSpPr/>
            <p:nvPr/>
          </p:nvSpPr>
          <p:spPr>
            <a:xfrm>
              <a:off x="9124034" y="3761865"/>
              <a:ext cx="669598" cy="894836"/>
            </a:xfrm>
            <a:custGeom>
              <a:avLst/>
              <a:gdLst/>
              <a:ahLst/>
              <a:cxnLst/>
              <a:rect l="l" t="t" r="r" b="b"/>
              <a:pathLst>
                <a:path w="669598" h="894836">
                  <a:moveTo>
                    <a:pt x="513664" y="0"/>
                  </a:moveTo>
                  <a:cubicBezTo>
                    <a:pt x="519779" y="0"/>
                    <a:pt x="524535" y="3058"/>
                    <a:pt x="527932" y="9173"/>
                  </a:cubicBezTo>
                  <a:lnTo>
                    <a:pt x="663483" y="239507"/>
                  </a:lnTo>
                  <a:cubicBezTo>
                    <a:pt x="667559" y="246301"/>
                    <a:pt x="669598" y="255474"/>
                    <a:pt x="669598" y="267024"/>
                  </a:cubicBezTo>
                  <a:cubicBezTo>
                    <a:pt x="669598" y="284011"/>
                    <a:pt x="665521" y="299638"/>
                    <a:pt x="657368" y="313906"/>
                  </a:cubicBezTo>
                  <a:lnTo>
                    <a:pt x="350596" y="845916"/>
                  </a:lnTo>
                  <a:cubicBezTo>
                    <a:pt x="342443" y="859505"/>
                    <a:pt x="330892" y="871055"/>
                    <a:pt x="315944" y="880568"/>
                  </a:cubicBezTo>
                  <a:cubicBezTo>
                    <a:pt x="300996" y="890080"/>
                    <a:pt x="286728" y="894836"/>
                    <a:pt x="273139" y="894836"/>
                  </a:cubicBezTo>
                  <a:lnTo>
                    <a:pt x="28537" y="894836"/>
                  </a:lnTo>
                  <a:cubicBezTo>
                    <a:pt x="9512" y="894836"/>
                    <a:pt x="0" y="886683"/>
                    <a:pt x="0" y="870376"/>
                  </a:cubicBezTo>
                  <a:cubicBezTo>
                    <a:pt x="0" y="862902"/>
                    <a:pt x="2717" y="854749"/>
                    <a:pt x="8153" y="845916"/>
                  </a:cubicBezTo>
                  <a:lnTo>
                    <a:pt x="319002" y="307791"/>
                  </a:lnTo>
                  <a:lnTo>
                    <a:pt x="481050" y="26499"/>
                  </a:lnTo>
                  <a:cubicBezTo>
                    <a:pt x="491242" y="8833"/>
                    <a:pt x="502113" y="0"/>
                    <a:pt x="5136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等线 Light" panose="02010600030101010101" charset="-122"/>
                <a:ea typeface="等线 Light" panose="02010600030101010101" charset="-122"/>
                <a:cs typeface="+mn-cs"/>
              </a:endParaRPr>
            </a:p>
          </p:txBody>
        </p:sp>
        <p:sp>
          <p:nvSpPr>
            <p:cNvPr id="55" name="任意多边形 54"/>
            <p:cNvSpPr/>
            <p:nvPr/>
          </p:nvSpPr>
          <p:spPr>
            <a:xfrm>
              <a:off x="7451710" y="4118577"/>
              <a:ext cx="1051789" cy="538124"/>
            </a:xfrm>
            <a:custGeom>
              <a:avLst/>
              <a:gdLst/>
              <a:ahLst/>
              <a:cxnLst/>
              <a:rect l="l" t="t" r="r" b="b"/>
              <a:pathLst>
                <a:path w="1051789" h="538124">
                  <a:moveTo>
                    <a:pt x="338367" y="0"/>
                  </a:moveTo>
                  <a:lnTo>
                    <a:pt x="1023252" y="0"/>
                  </a:lnTo>
                  <a:cubicBezTo>
                    <a:pt x="1042277" y="0"/>
                    <a:pt x="1051789" y="8153"/>
                    <a:pt x="1051789" y="24460"/>
                  </a:cubicBezTo>
                  <a:cubicBezTo>
                    <a:pt x="1051789" y="31934"/>
                    <a:pt x="1049071" y="40087"/>
                    <a:pt x="1043636" y="48920"/>
                  </a:cubicBezTo>
                  <a:lnTo>
                    <a:pt x="987581" y="146761"/>
                  </a:lnTo>
                  <a:cubicBezTo>
                    <a:pt x="980107" y="160350"/>
                    <a:pt x="968726" y="171901"/>
                    <a:pt x="953439" y="181413"/>
                  </a:cubicBezTo>
                  <a:cubicBezTo>
                    <a:pt x="938151" y="190925"/>
                    <a:pt x="923713" y="195681"/>
                    <a:pt x="910124" y="195681"/>
                  </a:cubicBezTo>
                  <a:lnTo>
                    <a:pt x="665522" y="195681"/>
                  </a:lnTo>
                  <a:cubicBezTo>
                    <a:pt x="647177" y="195681"/>
                    <a:pt x="638004" y="187528"/>
                    <a:pt x="638004" y="171221"/>
                  </a:cubicBezTo>
                  <a:cubicBezTo>
                    <a:pt x="638004" y="163747"/>
                    <a:pt x="640382" y="155594"/>
                    <a:pt x="645138" y="146761"/>
                  </a:cubicBezTo>
                  <a:lnTo>
                    <a:pt x="673675" y="97841"/>
                  </a:lnTo>
                  <a:cubicBezTo>
                    <a:pt x="678431" y="89008"/>
                    <a:pt x="680809" y="80854"/>
                    <a:pt x="680809" y="73380"/>
                  </a:cubicBezTo>
                  <a:cubicBezTo>
                    <a:pt x="680809" y="57074"/>
                    <a:pt x="671292" y="48920"/>
                    <a:pt x="652257" y="48920"/>
                  </a:cubicBezTo>
                  <a:cubicBezTo>
                    <a:pt x="639336" y="48920"/>
                    <a:pt x="625227" y="53671"/>
                    <a:pt x="609929" y="63173"/>
                  </a:cubicBezTo>
                  <a:cubicBezTo>
                    <a:pt x="594631" y="72674"/>
                    <a:pt x="583245" y="84214"/>
                    <a:pt x="575771" y="97793"/>
                  </a:cubicBezTo>
                  <a:lnTo>
                    <a:pt x="518697" y="195634"/>
                  </a:lnTo>
                  <a:cubicBezTo>
                    <a:pt x="513983" y="204477"/>
                    <a:pt x="511626" y="212636"/>
                    <a:pt x="511626" y="220110"/>
                  </a:cubicBezTo>
                  <a:cubicBezTo>
                    <a:pt x="511626" y="236438"/>
                    <a:pt x="521139" y="244602"/>
                    <a:pt x="540163" y="244602"/>
                  </a:cubicBezTo>
                  <a:lnTo>
                    <a:pt x="882606" y="244602"/>
                  </a:lnTo>
                  <a:cubicBezTo>
                    <a:pt x="900951" y="244602"/>
                    <a:pt x="910124" y="252755"/>
                    <a:pt x="910124" y="269062"/>
                  </a:cubicBezTo>
                  <a:cubicBezTo>
                    <a:pt x="910124" y="276536"/>
                    <a:pt x="907746" y="284689"/>
                    <a:pt x="902990" y="293522"/>
                  </a:cubicBezTo>
                  <a:lnTo>
                    <a:pt x="789861" y="489204"/>
                  </a:lnTo>
                  <a:cubicBezTo>
                    <a:pt x="782387" y="502793"/>
                    <a:pt x="771006" y="514343"/>
                    <a:pt x="755719" y="523856"/>
                  </a:cubicBezTo>
                  <a:cubicBezTo>
                    <a:pt x="740431" y="533368"/>
                    <a:pt x="725993" y="538124"/>
                    <a:pt x="712404" y="538124"/>
                  </a:cubicBezTo>
                  <a:lnTo>
                    <a:pt x="27518" y="538124"/>
                  </a:lnTo>
                  <a:cubicBezTo>
                    <a:pt x="9173" y="538124"/>
                    <a:pt x="0" y="529971"/>
                    <a:pt x="0" y="513664"/>
                  </a:cubicBezTo>
                  <a:cubicBezTo>
                    <a:pt x="0" y="506190"/>
                    <a:pt x="2378" y="498037"/>
                    <a:pt x="7135" y="489204"/>
                  </a:cubicBezTo>
                  <a:lnTo>
                    <a:pt x="63189" y="391363"/>
                  </a:lnTo>
                  <a:cubicBezTo>
                    <a:pt x="71343" y="377774"/>
                    <a:pt x="82893" y="366223"/>
                    <a:pt x="97841" y="356711"/>
                  </a:cubicBezTo>
                  <a:cubicBezTo>
                    <a:pt x="112789" y="347199"/>
                    <a:pt x="127058" y="342443"/>
                    <a:pt x="140647" y="342443"/>
                  </a:cubicBezTo>
                  <a:lnTo>
                    <a:pt x="385249" y="342443"/>
                  </a:lnTo>
                  <a:cubicBezTo>
                    <a:pt x="404273" y="342443"/>
                    <a:pt x="413785" y="350596"/>
                    <a:pt x="413785" y="366903"/>
                  </a:cubicBezTo>
                  <a:cubicBezTo>
                    <a:pt x="413785" y="374377"/>
                    <a:pt x="411068" y="382530"/>
                    <a:pt x="405632" y="391363"/>
                  </a:cubicBezTo>
                  <a:lnTo>
                    <a:pt x="378114" y="440283"/>
                  </a:lnTo>
                  <a:cubicBezTo>
                    <a:pt x="372679" y="449116"/>
                    <a:pt x="369961" y="457270"/>
                    <a:pt x="369961" y="464744"/>
                  </a:cubicBezTo>
                  <a:cubicBezTo>
                    <a:pt x="369961" y="481050"/>
                    <a:pt x="379420" y="489204"/>
                    <a:pt x="398339" y="489204"/>
                  </a:cubicBezTo>
                  <a:cubicBezTo>
                    <a:pt x="411853" y="489204"/>
                    <a:pt x="426042" y="484416"/>
                    <a:pt x="440905" y="474840"/>
                  </a:cubicBezTo>
                  <a:cubicBezTo>
                    <a:pt x="455768" y="465264"/>
                    <a:pt x="467255" y="453633"/>
                    <a:pt x="475366" y="439949"/>
                  </a:cubicBezTo>
                  <a:lnTo>
                    <a:pt x="531532" y="342172"/>
                  </a:lnTo>
                  <a:cubicBezTo>
                    <a:pt x="537286" y="333392"/>
                    <a:pt x="540163" y="325281"/>
                    <a:pt x="540163" y="317839"/>
                  </a:cubicBezTo>
                  <a:cubicBezTo>
                    <a:pt x="540163" y="301628"/>
                    <a:pt x="530651" y="293522"/>
                    <a:pt x="511626" y="293522"/>
                  </a:cubicBezTo>
                  <a:lnTo>
                    <a:pt x="169184" y="293522"/>
                  </a:lnTo>
                  <a:cubicBezTo>
                    <a:pt x="150159" y="293522"/>
                    <a:pt x="140647" y="285369"/>
                    <a:pt x="140647" y="269062"/>
                  </a:cubicBezTo>
                  <a:cubicBezTo>
                    <a:pt x="140647" y="261588"/>
                    <a:pt x="143364" y="253435"/>
                    <a:pt x="148800" y="244602"/>
                  </a:cubicBezTo>
                  <a:lnTo>
                    <a:pt x="260909" y="48920"/>
                  </a:lnTo>
                  <a:cubicBezTo>
                    <a:pt x="269063" y="35331"/>
                    <a:pt x="280613" y="23780"/>
                    <a:pt x="295561" y="14268"/>
                  </a:cubicBezTo>
                  <a:cubicBezTo>
                    <a:pt x="310509" y="4756"/>
                    <a:pt x="324778" y="0"/>
                    <a:pt x="33836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等线 Light" panose="02010600030101010101" charset="-122"/>
                <a:ea typeface="等线 Light" panose="02010600030101010101" charset="-122"/>
                <a:cs typeface="+mn-cs"/>
              </a:endParaRPr>
            </a:p>
          </p:txBody>
        </p:sp>
        <p:sp>
          <p:nvSpPr>
            <p:cNvPr id="56" name="任意多边形 55"/>
            <p:cNvSpPr/>
            <p:nvPr/>
          </p:nvSpPr>
          <p:spPr>
            <a:xfrm>
              <a:off x="8288891" y="4118577"/>
              <a:ext cx="1052808" cy="894835"/>
            </a:xfrm>
            <a:custGeom>
              <a:avLst/>
              <a:gdLst/>
              <a:ahLst/>
              <a:cxnLst/>
              <a:rect l="l" t="t" r="r" b="b"/>
              <a:pathLst>
                <a:path w="1052808" h="894835">
                  <a:moveTo>
                    <a:pt x="339386" y="0"/>
                  </a:moveTo>
                  <a:lnTo>
                    <a:pt x="1024271" y="0"/>
                  </a:lnTo>
                  <a:cubicBezTo>
                    <a:pt x="1043296" y="0"/>
                    <a:pt x="1052808" y="8153"/>
                    <a:pt x="1052808" y="24460"/>
                  </a:cubicBezTo>
                  <a:cubicBezTo>
                    <a:pt x="1052808" y="31934"/>
                    <a:pt x="1050090" y="40087"/>
                    <a:pt x="1044655" y="48920"/>
                  </a:cubicBezTo>
                  <a:lnTo>
                    <a:pt x="571757" y="868337"/>
                  </a:lnTo>
                  <a:cubicBezTo>
                    <a:pt x="561566" y="886003"/>
                    <a:pt x="550695" y="894835"/>
                    <a:pt x="539144" y="894835"/>
                  </a:cubicBezTo>
                  <a:cubicBezTo>
                    <a:pt x="533029" y="894835"/>
                    <a:pt x="528273" y="891778"/>
                    <a:pt x="524875" y="885663"/>
                  </a:cubicBezTo>
                  <a:lnTo>
                    <a:pt x="389325" y="655329"/>
                  </a:lnTo>
                  <a:cubicBezTo>
                    <a:pt x="385249" y="648535"/>
                    <a:pt x="383210" y="639362"/>
                    <a:pt x="383210" y="627812"/>
                  </a:cubicBezTo>
                  <a:cubicBezTo>
                    <a:pt x="383210" y="610825"/>
                    <a:pt x="387287" y="595198"/>
                    <a:pt x="395440" y="580929"/>
                  </a:cubicBezTo>
                  <a:cubicBezTo>
                    <a:pt x="399517" y="574135"/>
                    <a:pt x="401555" y="567680"/>
                    <a:pt x="401555" y="561565"/>
                  </a:cubicBezTo>
                  <a:cubicBezTo>
                    <a:pt x="401555" y="545938"/>
                    <a:pt x="391364" y="538124"/>
                    <a:pt x="370980" y="538124"/>
                  </a:cubicBezTo>
                  <a:lnTo>
                    <a:pt x="28537" y="538124"/>
                  </a:lnTo>
                  <a:cubicBezTo>
                    <a:pt x="9513" y="538124"/>
                    <a:pt x="0" y="529971"/>
                    <a:pt x="0" y="513664"/>
                  </a:cubicBezTo>
                  <a:cubicBezTo>
                    <a:pt x="0" y="506190"/>
                    <a:pt x="2718" y="498037"/>
                    <a:pt x="8154" y="489204"/>
                  </a:cubicBezTo>
                  <a:lnTo>
                    <a:pt x="261928" y="48920"/>
                  </a:lnTo>
                  <a:cubicBezTo>
                    <a:pt x="270082" y="35331"/>
                    <a:pt x="281632" y="23780"/>
                    <a:pt x="296580" y="14268"/>
                  </a:cubicBezTo>
                  <a:cubicBezTo>
                    <a:pt x="311528" y="4756"/>
                    <a:pt x="325796" y="0"/>
                    <a:pt x="339386" y="0"/>
                  </a:cubicBezTo>
                  <a:close/>
                  <a:moveTo>
                    <a:pt x="653291" y="48920"/>
                  </a:moveTo>
                  <a:cubicBezTo>
                    <a:pt x="639702" y="48920"/>
                    <a:pt x="625432" y="53674"/>
                    <a:pt x="610478" y="63181"/>
                  </a:cubicBezTo>
                  <a:cubicBezTo>
                    <a:pt x="595525" y="72688"/>
                    <a:pt x="584311" y="84236"/>
                    <a:pt x="576837" y="97825"/>
                  </a:cubicBezTo>
                  <a:lnTo>
                    <a:pt x="379133" y="440283"/>
                  </a:lnTo>
                  <a:cubicBezTo>
                    <a:pt x="373697" y="449116"/>
                    <a:pt x="370980" y="457270"/>
                    <a:pt x="370980" y="464744"/>
                  </a:cubicBezTo>
                  <a:cubicBezTo>
                    <a:pt x="370980" y="481050"/>
                    <a:pt x="380481" y="489204"/>
                    <a:pt x="399485" y="489204"/>
                  </a:cubicBezTo>
                  <a:cubicBezTo>
                    <a:pt x="413053" y="489204"/>
                    <a:pt x="427303" y="484440"/>
                    <a:pt x="442235" y="474911"/>
                  </a:cubicBezTo>
                  <a:cubicBezTo>
                    <a:pt x="457166" y="465383"/>
                    <a:pt x="468704" y="453814"/>
                    <a:pt x="476847" y="440204"/>
                  </a:cubicBezTo>
                  <a:lnTo>
                    <a:pt x="674535" y="97745"/>
                  </a:lnTo>
                  <a:cubicBezTo>
                    <a:pt x="679397" y="88933"/>
                    <a:pt x="681828" y="80796"/>
                    <a:pt x="681828" y="73333"/>
                  </a:cubicBezTo>
                  <a:cubicBezTo>
                    <a:pt x="681828" y="57058"/>
                    <a:pt x="672316" y="48920"/>
                    <a:pt x="653291" y="4892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等线 Light" panose="02010600030101010101" charset="-122"/>
                <a:ea typeface="等线 Light" panose="02010600030101010101" charset="-122"/>
                <a:cs typeface="+mn-cs"/>
              </a:endParaRPr>
            </a:p>
          </p:txBody>
        </p:sp>
        <p:sp>
          <p:nvSpPr>
            <p:cNvPr id="57" name="任意多边形 56"/>
            <p:cNvSpPr/>
            <p:nvPr/>
          </p:nvSpPr>
          <p:spPr>
            <a:xfrm>
              <a:off x="6197897" y="3825053"/>
              <a:ext cx="3219546" cy="1188358"/>
            </a:xfrm>
            <a:custGeom>
              <a:avLst/>
              <a:gdLst>
                <a:gd name="connsiteX0" fmla="*/ 3203117 w 3219546"/>
                <a:gd name="connsiteY0" fmla="*/ 189334 h 1188358"/>
                <a:gd name="connsiteX1" fmla="*/ 3212052 w 3219546"/>
                <a:gd name="connsiteY1" fmla="*/ 190740 h 1188358"/>
                <a:gd name="connsiteX2" fmla="*/ 3219546 w 3219546"/>
                <a:gd name="connsiteY2" fmla="*/ 201357 h 1188358"/>
                <a:gd name="connsiteX3" fmla="*/ 3206320 w 3219546"/>
                <a:gd name="connsiteY3" fmla="*/ 222391 h 1188358"/>
                <a:gd name="connsiteX4" fmla="*/ 3194455 w 3219546"/>
                <a:gd name="connsiteY4" fmla="*/ 228779 h 1188358"/>
                <a:gd name="connsiteX5" fmla="*/ 3156158 w 3219546"/>
                <a:gd name="connsiteY5" fmla="*/ 236024 h 1188358"/>
                <a:gd name="connsiteX6" fmla="*/ 3141427 w 3219546"/>
                <a:gd name="connsiteY6" fmla="*/ 240877 h 1188358"/>
                <a:gd name="connsiteX7" fmla="*/ 3106917 w 3219546"/>
                <a:gd name="connsiteY7" fmla="*/ 240931 h 1188358"/>
                <a:gd name="connsiteX8" fmla="*/ 3136591 w 3219546"/>
                <a:gd name="connsiteY8" fmla="*/ 189440 h 1188358"/>
                <a:gd name="connsiteX9" fmla="*/ 3159025 w 3219546"/>
                <a:gd name="connsiteY9" fmla="*/ 189421 h 1188358"/>
                <a:gd name="connsiteX10" fmla="*/ 565642 w 3219546"/>
                <a:gd name="connsiteY10" fmla="*/ 0 h 1188358"/>
                <a:gd name="connsiteX11" fmla="*/ 810244 w 3219546"/>
                <a:gd name="connsiteY11" fmla="*/ 0 h 1188358"/>
                <a:gd name="connsiteX12" fmla="*/ 837762 w 3219546"/>
                <a:gd name="connsiteY12" fmla="*/ 24460 h 1188358"/>
                <a:gd name="connsiteX13" fmla="*/ 830627 w 3219546"/>
                <a:gd name="connsiteY13" fmla="*/ 48921 h 1188358"/>
                <a:gd name="connsiteX14" fmla="*/ 773554 w 3219546"/>
                <a:gd name="connsiteY14" fmla="*/ 146762 h 1188358"/>
                <a:gd name="connsiteX15" fmla="*/ 766419 w 3219546"/>
                <a:gd name="connsiteY15" fmla="*/ 171222 h 1188358"/>
                <a:gd name="connsiteX16" fmla="*/ 773516 w 3219546"/>
                <a:gd name="connsiteY16" fmla="*/ 189471 h 1188358"/>
                <a:gd name="connsiteX17" fmla="*/ 3098000 w 3219546"/>
                <a:gd name="connsiteY17" fmla="*/ 189471 h 1188358"/>
                <a:gd name="connsiteX18" fmla="*/ 3136590 w 3219546"/>
                <a:gd name="connsiteY18" fmla="*/ 189439 h 1188358"/>
                <a:gd name="connsiteX19" fmla="*/ 3106916 w 3219546"/>
                <a:gd name="connsiteY19" fmla="*/ 240930 h 1188358"/>
                <a:gd name="connsiteX20" fmla="*/ 3076187 w 3219546"/>
                <a:gd name="connsiteY20" fmla="*/ 240979 h 1188358"/>
                <a:gd name="connsiteX21" fmla="*/ 3071966 w 3219546"/>
                <a:gd name="connsiteY21" fmla="*/ 239871 h 1188358"/>
                <a:gd name="connsiteX22" fmla="*/ 792103 w 3219546"/>
                <a:gd name="connsiteY22" fmla="*/ 239871 h 1188358"/>
                <a:gd name="connsiteX23" fmla="*/ 766419 w 3219546"/>
                <a:gd name="connsiteY23" fmla="*/ 244602 h 1188358"/>
                <a:gd name="connsiteX24" fmla="*/ 723614 w 3219546"/>
                <a:gd name="connsiteY24" fmla="*/ 258871 h 1188358"/>
                <a:gd name="connsiteX25" fmla="*/ 688962 w 3219546"/>
                <a:gd name="connsiteY25" fmla="*/ 293523 h 1188358"/>
                <a:gd name="connsiteX26" fmla="*/ 188547 w 3219546"/>
                <a:gd name="connsiteY26" fmla="*/ 1161860 h 1188358"/>
                <a:gd name="connsiteX27" fmla="*/ 155933 w 3219546"/>
                <a:gd name="connsiteY27" fmla="*/ 1188358 h 1188358"/>
                <a:gd name="connsiteX28" fmla="*/ 140646 w 3219546"/>
                <a:gd name="connsiteY28" fmla="*/ 1178167 h 1188358"/>
                <a:gd name="connsiteX29" fmla="*/ 6115 w 3219546"/>
                <a:gd name="connsiteY29" fmla="*/ 948852 h 1188358"/>
                <a:gd name="connsiteX30" fmla="*/ 0 w 3219546"/>
                <a:gd name="connsiteY30" fmla="*/ 923373 h 1188358"/>
                <a:gd name="connsiteX31" fmla="*/ 15287 w 3219546"/>
                <a:gd name="connsiteY31" fmla="*/ 868337 h 1188358"/>
                <a:gd name="connsiteX32" fmla="*/ 374377 w 3219546"/>
                <a:gd name="connsiteY32" fmla="*/ 246122 h 1188358"/>
                <a:gd name="connsiteX33" fmla="*/ 370448 w 3219546"/>
                <a:gd name="connsiteY33" fmla="*/ 235643 h 1188358"/>
                <a:gd name="connsiteX34" fmla="*/ 349487 w 3219546"/>
                <a:gd name="connsiteY34" fmla="*/ 229433 h 1188358"/>
                <a:gd name="connsiteX35" fmla="*/ 312225 w 3219546"/>
                <a:gd name="connsiteY35" fmla="*/ 211836 h 1188358"/>
                <a:gd name="connsiteX36" fmla="*/ 339136 w 3219546"/>
                <a:gd name="connsiteY36" fmla="*/ 186995 h 1188358"/>
                <a:gd name="connsiteX37" fmla="*/ 377434 w 3219546"/>
                <a:gd name="connsiteY37" fmla="*/ 179749 h 1188358"/>
                <a:gd name="connsiteX38" fmla="*/ 420955 w 3219546"/>
                <a:gd name="connsiteY38" fmla="*/ 165413 h 1188358"/>
                <a:gd name="connsiteX39" fmla="*/ 488184 w 3219546"/>
                <a:gd name="connsiteY39" fmla="*/ 48921 h 1188358"/>
                <a:gd name="connsiteX40" fmla="*/ 522327 w 3219546"/>
                <a:gd name="connsiteY40" fmla="*/ 14269 h 1188358"/>
                <a:gd name="connsiteX41" fmla="*/ 565642 w 3219546"/>
                <a:gd name="connsiteY41" fmla="*/ 0 h 118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219546" h="1188358">
                  <a:moveTo>
                    <a:pt x="3203117" y="189334"/>
                  </a:moveTo>
                  <a:lnTo>
                    <a:pt x="3212052" y="190740"/>
                  </a:lnTo>
                  <a:lnTo>
                    <a:pt x="3219546" y="201357"/>
                  </a:lnTo>
                  <a:lnTo>
                    <a:pt x="3206320" y="222391"/>
                  </a:lnTo>
                  <a:lnTo>
                    <a:pt x="3194455" y="228779"/>
                  </a:lnTo>
                  <a:cubicBezTo>
                    <a:pt x="3180655" y="233610"/>
                    <a:pt x="3167888" y="236024"/>
                    <a:pt x="3156158" y="236024"/>
                  </a:cubicBezTo>
                  <a:lnTo>
                    <a:pt x="3141427" y="240877"/>
                  </a:lnTo>
                  <a:lnTo>
                    <a:pt x="3106917" y="240931"/>
                  </a:lnTo>
                  <a:lnTo>
                    <a:pt x="3136591" y="189440"/>
                  </a:lnTo>
                  <a:lnTo>
                    <a:pt x="3159025" y="189421"/>
                  </a:lnTo>
                  <a:close/>
                  <a:moveTo>
                    <a:pt x="565642" y="0"/>
                  </a:moveTo>
                  <a:lnTo>
                    <a:pt x="810244" y="0"/>
                  </a:lnTo>
                  <a:cubicBezTo>
                    <a:pt x="828589" y="0"/>
                    <a:pt x="837762" y="8154"/>
                    <a:pt x="837762" y="24460"/>
                  </a:cubicBezTo>
                  <a:cubicBezTo>
                    <a:pt x="837762" y="31934"/>
                    <a:pt x="835383" y="40088"/>
                    <a:pt x="830627" y="48921"/>
                  </a:cubicBezTo>
                  <a:lnTo>
                    <a:pt x="773554" y="146762"/>
                  </a:lnTo>
                  <a:cubicBezTo>
                    <a:pt x="768797" y="155594"/>
                    <a:pt x="766419" y="163748"/>
                    <a:pt x="766419" y="171222"/>
                  </a:cubicBezTo>
                  <a:lnTo>
                    <a:pt x="773516" y="189471"/>
                  </a:lnTo>
                  <a:lnTo>
                    <a:pt x="3098000" y="189471"/>
                  </a:lnTo>
                  <a:lnTo>
                    <a:pt x="3136590" y="189439"/>
                  </a:lnTo>
                  <a:lnTo>
                    <a:pt x="3106916" y="240930"/>
                  </a:lnTo>
                  <a:lnTo>
                    <a:pt x="3076187" y="240979"/>
                  </a:lnTo>
                  <a:lnTo>
                    <a:pt x="3071966" y="239871"/>
                  </a:lnTo>
                  <a:lnTo>
                    <a:pt x="792103" y="239871"/>
                  </a:lnTo>
                  <a:lnTo>
                    <a:pt x="766419" y="244602"/>
                  </a:lnTo>
                  <a:cubicBezTo>
                    <a:pt x="752830" y="244602"/>
                    <a:pt x="738562" y="249359"/>
                    <a:pt x="723614" y="258871"/>
                  </a:cubicBezTo>
                  <a:cubicBezTo>
                    <a:pt x="708666" y="268383"/>
                    <a:pt x="697115" y="279934"/>
                    <a:pt x="688962" y="293523"/>
                  </a:cubicBezTo>
                  <a:lnTo>
                    <a:pt x="188547" y="1161860"/>
                  </a:lnTo>
                  <a:cubicBezTo>
                    <a:pt x="178355" y="1179526"/>
                    <a:pt x="167484" y="1188358"/>
                    <a:pt x="155933" y="1188358"/>
                  </a:cubicBezTo>
                  <a:cubicBezTo>
                    <a:pt x="149818" y="1188358"/>
                    <a:pt x="144723" y="1184961"/>
                    <a:pt x="140646" y="1178167"/>
                  </a:cubicBezTo>
                  <a:lnTo>
                    <a:pt x="6115" y="948852"/>
                  </a:lnTo>
                  <a:cubicBezTo>
                    <a:pt x="2038" y="942058"/>
                    <a:pt x="0" y="933565"/>
                    <a:pt x="0" y="923373"/>
                  </a:cubicBezTo>
                  <a:cubicBezTo>
                    <a:pt x="0" y="903669"/>
                    <a:pt x="5095" y="885324"/>
                    <a:pt x="15287" y="868337"/>
                  </a:cubicBezTo>
                  <a:lnTo>
                    <a:pt x="374377" y="246122"/>
                  </a:lnTo>
                  <a:lnTo>
                    <a:pt x="370448" y="235643"/>
                  </a:lnTo>
                  <a:cubicBezTo>
                    <a:pt x="365790" y="231503"/>
                    <a:pt x="358803" y="229433"/>
                    <a:pt x="349487" y="229433"/>
                  </a:cubicBezTo>
                  <a:cubicBezTo>
                    <a:pt x="324645" y="229433"/>
                    <a:pt x="312225" y="223567"/>
                    <a:pt x="312225" y="211836"/>
                  </a:cubicBezTo>
                  <a:cubicBezTo>
                    <a:pt x="312225" y="201485"/>
                    <a:pt x="321195" y="193205"/>
                    <a:pt x="339136" y="186995"/>
                  </a:cubicBezTo>
                  <a:cubicBezTo>
                    <a:pt x="352937" y="182164"/>
                    <a:pt x="365703" y="179749"/>
                    <a:pt x="377434" y="179749"/>
                  </a:cubicBezTo>
                  <a:lnTo>
                    <a:pt x="420955" y="165413"/>
                  </a:lnTo>
                  <a:lnTo>
                    <a:pt x="488184" y="48921"/>
                  </a:lnTo>
                  <a:cubicBezTo>
                    <a:pt x="495658" y="35332"/>
                    <a:pt x="507039" y="23781"/>
                    <a:pt x="522327" y="14269"/>
                  </a:cubicBezTo>
                  <a:cubicBezTo>
                    <a:pt x="537614" y="4756"/>
                    <a:pt x="552053" y="0"/>
                    <a:pt x="56564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srgbClr val="FFFFFF"/>
                </a:solidFill>
                <a:effectLst/>
                <a:uLnTx/>
                <a:uFillTx/>
                <a:latin typeface="等线 Light" panose="02010600030101010101" charset="-122"/>
                <a:ea typeface="等线 Light" panose="02010600030101010101" charset="-122"/>
                <a:cs typeface="+mn-cs"/>
              </a:endParaRPr>
            </a:p>
          </p:txBody>
        </p:sp>
      </p:grpSp>
      <p:sp>
        <p:nvSpPr>
          <p:cNvPr id="59" name="矩形 58"/>
          <p:cNvSpPr/>
          <p:nvPr/>
        </p:nvSpPr>
        <p:spPr>
          <a:xfrm>
            <a:off x="1038677" y="2570470"/>
            <a:ext cx="2214880" cy="417830"/>
          </a:xfrm>
          <a:prstGeom prst="rect">
            <a:avLst/>
          </a:prstGeom>
        </p:spPr>
        <p:txBody>
          <a:bodyPr wrap="none">
            <a:spAutoFit/>
          </a:bodyPr>
          <a:p>
            <a:r>
              <a:rPr lang="zh-CN" altLang="en-US" sz="2000" b="1" dirty="0">
                <a:solidFill>
                  <a:srgbClr val="FF0000"/>
                </a:solidFill>
                <a:latin typeface="微软雅黑" panose="020B0503020204020204" pitchFamily="34" charset="-122"/>
                <a:ea typeface="微软雅黑" panose="020B0503020204020204" pitchFamily="34" charset="-122"/>
              </a:rPr>
              <a:t>统计、分析类场景</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
        <p:nvSpPr>
          <p:cNvPr id="60" name="矩形 59"/>
          <p:cNvSpPr/>
          <p:nvPr/>
        </p:nvSpPr>
        <p:spPr>
          <a:xfrm>
            <a:off x="529711" y="2583776"/>
            <a:ext cx="436880" cy="396240"/>
          </a:xfrm>
          <a:prstGeom prst="rect">
            <a:avLst/>
          </a:prstGeom>
        </p:spPr>
        <p:txBody>
          <a:bodyPr wrap="none">
            <a:spAutoFit/>
          </a:bodyPr>
          <a:p>
            <a:pPr algn="ctr">
              <a:defRPr/>
            </a:pPr>
            <a:r>
              <a:rPr lang="zh-CN" altLang="en-US" sz="2000" dirty="0">
                <a:solidFill>
                  <a:srgbClr val="FF0000"/>
                </a:solidFill>
                <a:latin typeface="微软雅黑" panose="020B0503020204020204" pitchFamily="34" charset="-122"/>
                <a:ea typeface="微软雅黑" panose="020B0503020204020204" pitchFamily="34" charset="-122"/>
              </a:rPr>
              <a:t>✘</a:t>
            </a:r>
            <a:endParaRPr lang="zh-CN" altLang="en-US" sz="2000" dirty="0">
              <a:solidFill>
                <a:srgbClr val="FF0000"/>
              </a:solidFill>
              <a:latin typeface="微软雅黑" panose="020B0503020204020204" pitchFamily="34" charset="-122"/>
              <a:ea typeface="微软雅黑" panose="020B0503020204020204" pitchFamily="34" charset="-122"/>
            </a:endParaRPr>
          </a:p>
        </p:txBody>
      </p:sp>
      <p:sp>
        <p:nvSpPr>
          <p:cNvPr id="61" name="矩形 60"/>
          <p:cNvSpPr/>
          <p:nvPr/>
        </p:nvSpPr>
        <p:spPr>
          <a:xfrm>
            <a:off x="537699" y="3027040"/>
            <a:ext cx="4018280" cy="417830"/>
          </a:xfrm>
          <a:prstGeom prst="rect">
            <a:avLst/>
          </a:prstGeom>
        </p:spPr>
        <p:txBody>
          <a:bodyPr wrap="none">
            <a:spAutoFit/>
          </a:bodyPr>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建议：类似需求放入</a:t>
            </a:r>
            <a:r>
              <a:rPr lang="en-US" altLang="zh-CN" sz="2000" dirty="0">
                <a:solidFill>
                  <a:srgbClr val="0070C0"/>
                </a:solidFill>
                <a:latin typeface="微软雅黑" panose="020B0503020204020204" pitchFamily="34" charset="-122"/>
                <a:ea typeface="微软雅黑" panose="020B0503020204020204" pitchFamily="34" charset="-122"/>
              </a:rPr>
              <a:t>T-SPARK</a:t>
            </a:r>
            <a:r>
              <a:rPr lang="zh-CN" altLang="zh-CN" sz="2000" dirty="0">
                <a:solidFill>
                  <a:srgbClr val="0070C0"/>
                </a:solidFill>
                <a:latin typeface="微软雅黑" panose="020B0503020204020204" pitchFamily="34" charset="-122"/>
                <a:ea typeface="微软雅黑" panose="020B0503020204020204" pitchFamily="34" charset="-122"/>
              </a:rPr>
              <a:t>平台</a:t>
            </a:r>
            <a:endParaRPr lang="zh-CN" altLang="zh-CN" sz="2000" dirty="0">
              <a:solidFill>
                <a:srgbClr val="0070C0"/>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2920365" y="3434080"/>
            <a:ext cx="1545590" cy="7620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latin typeface="等线 Light" panose="02010600030101010101" charset="-122"/>
            </a:endParaRPr>
          </a:p>
        </p:txBody>
      </p:sp>
      <p:cxnSp>
        <p:nvCxnSpPr>
          <p:cNvPr id="63" name="肘形连接符 62"/>
          <p:cNvCxnSpPr>
            <a:stCxn id="62" idx="2"/>
            <a:endCxn id="14" idx="1"/>
          </p:cNvCxnSpPr>
          <p:nvPr/>
        </p:nvCxnSpPr>
        <p:spPr>
          <a:xfrm rot="5400000" flipV="1">
            <a:off x="3421698" y="3781743"/>
            <a:ext cx="2127250" cy="1584325"/>
          </a:xfrm>
          <a:prstGeom prst="bentConnector2">
            <a:avLst/>
          </a:prstGeom>
          <a:ln>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44195" y="3533775"/>
            <a:ext cx="3168015" cy="822960"/>
          </a:xfrm>
          <a:prstGeom prst="rect">
            <a:avLst/>
          </a:prstGeom>
          <a:noFill/>
        </p:spPr>
        <p:txBody>
          <a:bodyPr wrap="square" rtlCol="0">
            <a:spAutoFit/>
          </a:bodyPr>
          <a:p>
            <a:pPr fontAlgn="auto">
              <a:lnSpc>
                <a:spcPct val="150000"/>
              </a:lnSpc>
            </a:pPr>
            <a:r>
              <a:rPr lang="en-US" altLang="zh-CN" sz="1600" dirty="0">
                <a:solidFill>
                  <a:srgbClr val="0000FF"/>
                </a:solidFill>
                <a:latin typeface="微软雅黑" panose="020B0503020204020204" pitchFamily="34" charset="-122"/>
                <a:ea typeface="微软雅黑" panose="020B0503020204020204" pitchFamily="34" charset="-122"/>
                <a:sym typeface="+mn-ea"/>
              </a:rPr>
              <a:t>T-SPARK</a:t>
            </a:r>
            <a:r>
              <a:rPr lang="zh-CN" altLang="en-US" sz="1600" dirty="0">
                <a:solidFill>
                  <a:srgbClr val="0000FF"/>
                </a:solidFill>
                <a:latin typeface="微软雅黑" panose="020B0503020204020204" pitchFamily="34" charset="-122"/>
                <a:ea typeface="微软雅黑" panose="020B0503020204020204" pitchFamily="34" charset="-122"/>
                <a:sym typeface="+mn-ea"/>
              </a:rPr>
              <a:t>是</a:t>
            </a:r>
            <a:r>
              <a:rPr lang="en-US" altLang="zh-CN" sz="1600" dirty="0">
                <a:solidFill>
                  <a:srgbClr val="0000FF"/>
                </a:solidFill>
                <a:latin typeface="微软雅黑" panose="020B0503020204020204" pitchFamily="34" charset="-122"/>
                <a:ea typeface="微软雅黑" panose="020B0503020204020204" pitchFamily="34" charset="-122"/>
                <a:sym typeface="+mn-ea"/>
              </a:rPr>
              <a:t>TDSQL</a:t>
            </a:r>
            <a:r>
              <a:rPr lang="zh-CN" altLang="en-US" sz="1600" dirty="0">
                <a:solidFill>
                  <a:srgbClr val="0000FF"/>
                </a:solidFill>
                <a:latin typeface="微软雅黑" panose="020B0503020204020204" pitchFamily="34" charset="-122"/>
                <a:ea typeface="微软雅黑" panose="020B0503020204020204" pitchFamily="34" charset="-122"/>
                <a:sym typeface="+mn-ea"/>
              </a:rPr>
              <a:t>用来支持</a:t>
            </a:r>
            <a:r>
              <a:rPr lang="en-US" altLang="zh-CN" sz="1600" dirty="0">
                <a:solidFill>
                  <a:srgbClr val="0000FF"/>
                </a:solidFill>
                <a:latin typeface="微软雅黑" panose="020B0503020204020204" pitchFamily="34" charset="-122"/>
                <a:ea typeface="微软雅黑" panose="020B0503020204020204" pitchFamily="34" charset="-122"/>
                <a:sym typeface="+mn-ea"/>
              </a:rPr>
              <a:t>OLAP</a:t>
            </a:r>
            <a:r>
              <a:rPr lang="zh-CN" altLang="en-US" sz="1600" dirty="0">
                <a:solidFill>
                  <a:srgbClr val="0000FF"/>
                </a:solidFill>
                <a:latin typeface="微软雅黑" panose="020B0503020204020204" pitchFamily="34" charset="-122"/>
                <a:ea typeface="微软雅黑" panose="020B0503020204020204" pitchFamily="34" charset="-122"/>
                <a:sym typeface="+mn-ea"/>
              </a:rPr>
              <a:t>场景的组件</a:t>
            </a:r>
            <a:endParaRPr lang="zh-CN" altLang="en-US" sz="1600" dirty="0">
              <a:solidFill>
                <a:srgbClr val="0000FF"/>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MySQL</a:t>
            </a:r>
            <a:r>
              <a:rPr lang="zh-CN" altLang="en-US" dirty="0"/>
              <a:t>兼容性</a:t>
            </a:r>
            <a:endParaRPr lang="zh-CN" altLang="en-US" dirty="0"/>
          </a:p>
        </p:txBody>
      </p:sp>
      <p:sp>
        <p:nvSpPr>
          <p:cNvPr id="12" name="矩形 11"/>
          <p:cNvSpPr/>
          <p:nvPr/>
        </p:nvSpPr>
        <p:spPr>
          <a:xfrm>
            <a:off x="1185885" y="4226979"/>
            <a:ext cx="2340426" cy="1839685"/>
          </a:xfrm>
          <a:prstGeom prst="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1391228" y="4333045"/>
            <a:ext cx="1981199" cy="533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p>
            <a:pPr algn="ctr"/>
            <a:r>
              <a:rPr lang="en-US" altLang="zh-CN" sz="1600" b="1" dirty="0" err="1" smtClean="0">
                <a:solidFill>
                  <a:prstClr val="black">
                    <a:lumMod val="75000"/>
                    <a:lumOff val="25000"/>
                  </a:prstClr>
                </a:solidFill>
                <a:latin typeface="微软雅黑" panose="020B0503020204020204" pitchFamily="34" charset="-122"/>
                <a:ea typeface="微软雅黑" panose="020B0503020204020204" pitchFamily="34" charset="-122"/>
              </a:rPr>
              <a:t>MariaDB</a:t>
            </a:r>
            <a:endParaRPr lang="zh-CN" altLang="en-US" sz="16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1228" y="5293779"/>
            <a:ext cx="858868" cy="3701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sz="1600" dirty="0" smtClean="0">
                <a:solidFill>
                  <a:prstClr val="black">
                    <a:lumMod val="75000"/>
                    <a:lumOff val="25000"/>
                  </a:prstClr>
                </a:solidFill>
                <a:latin typeface="微软雅黑" panose="020B0503020204020204" pitchFamily="34" charset="-122"/>
                <a:ea typeface="微软雅黑" panose="020B0503020204020204" pitchFamily="34" charset="-122"/>
              </a:rPr>
              <a:t>10.1.9</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5" name="矩形 24"/>
          <p:cNvSpPr/>
          <p:nvPr/>
        </p:nvSpPr>
        <p:spPr>
          <a:xfrm>
            <a:off x="2394199" y="5293779"/>
            <a:ext cx="978228" cy="3701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sz="1600" dirty="0" smtClean="0">
                <a:solidFill>
                  <a:prstClr val="black">
                    <a:lumMod val="75000"/>
                    <a:lumOff val="25000"/>
                  </a:prstClr>
                </a:solidFill>
                <a:latin typeface="微软雅黑" panose="020B0503020204020204" pitchFamily="34" charset="-122"/>
                <a:ea typeface="微软雅黑" panose="020B0503020204020204" pitchFamily="34" charset="-122"/>
              </a:rPr>
              <a:t>10.0.10</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4" name="矩形 43"/>
          <p:cNvSpPr/>
          <p:nvPr/>
        </p:nvSpPr>
        <p:spPr>
          <a:xfrm>
            <a:off x="5289797" y="4226979"/>
            <a:ext cx="2242457" cy="1839685"/>
          </a:xfrm>
          <a:prstGeom prst="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5409540" y="4333045"/>
            <a:ext cx="1981199" cy="5334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p>
            <a:pPr algn="ctr"/>
            <a:r>
              <a:rPr lang="en-US" altLang="zh-CN" sz="1600" b="1" dirty="0" err="1" smtClean="0">
                <a:solidFill>
                  <a:prstClr val="black">
                    <a:lumMod val="75000"/>
                    <a:lumOff val="25000"/>
                  </a:prstClr>
                </a:solidFill>
                <a:latin typeface="微软雅黑" panose="020B0503020204020204" pitchFamily="34" charset="-122"/>
                <a:ea typeface="微软雅黑" panose="020B0503020204020204" pitchFamily="34" charset="-122"/>
              </a:rPr>
              <a:t>Percona</a:t>
            </a:r>
            <a:r>
              <a:rPr lang="en-US" altLang="zh-CN" sz="1600" b="1" dirty="0" smtClean="0">
                <a:solidFill>
                  <a:prstClr val="black">
                    <a:lumMod val="75000"/>
                    <a:lumOff val="25000"/>
                  </a:prstClr>
                </a:solidFill>
                <a:latin typeface="微软雅黑" panose="020B0503020204020204" pitchFamily="34" charset="-122"/>
                <a:ea typeface="微软雅黑" panose="020B0503020204020204" pitchFamily="34" charset="-122"/>
              </a:rPr>
              <a:t>/MySQL</a:t>
            </a:r>
            <a:endParaRPr lang="zh-CN" altLang="en-US" sz="16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1" name="矩形 50"/>
          <p:cNvSpPr/>
          <p:nvPr/>
        </p:nvSpPr>
        <p:spPr>
          <a:xfrm>
            <a:off x="5409540" y="5293779"/>
            <a:ext cx="858868" cy="370114"/>
          </a:xfrm>
          <a:prstGeom prst="rect">
            <a:avLst/>
          </a:prstGeom>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sz="1600" dirty="0" smtClean="0">
                <a:solidFill>
                  <a:prstClr val="black">
                    <a:lumMod val="75000"/>
                    <a:lumOff val="25000"/>
                  </a:prstClr>
                </a:solidFill>
                <a:latin typeface="微软雅黑" panose="020B0503020204020204" pitchFamily="34" charset="-122"/>
                <a:ea typeface="微软雅黑" panose="020B0503020204020204" pitchFamily="34" charset="-122"/>
              </a:rPr>
              <a:t>5.7.17</a:t>
            </a: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2" name="TextBox 2"/>
          <p:cNvSpPr txBox="1"/>
          <p:nvPr/>
        </p:nvSpPr>
        <p:spPr>
          <a:xfrm>
            <a:off x="1245754" y="5705351"/>
            <a:ext cx="2234046" cy="369332"/>
          </a:xfrm>
          <a:prstGeom prst="rect">
            <a:avLst/>
          </a:prstGeom>
          <a:noFill/>
        </p:spPr>
        <p:txBody>
          <a:bodyPr wrap="square" rtlCol="0">
            <a:spAutoFit/>
          </a:bodyPr>
          <a:p>
            <a:pPr algn="ctr"/>
            <a:r>
              <a:rPr lang="zh-CN" altLang="en-US" dirty="0" smtClean="0"/>
              <a:t>兼容</a:t>
            </a:r>
            <a:r>
              <a:rPr lang="en-US" altLang="zh-CN" dirty="0" smtClean="0"/>
              <a:t>MySQL 5.6</a:t>
            </a:r>
            <a:endParaRPr lang="zh-CN" altLang="en-US" dirty="0"/>
          </a:p>
        </p:txBody>
      </p:sp>
      <p:pic>
        <p:nvPicPr>
          <p:cNvPr id="58"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22500" y="1132205"/>
            <a:ext cx="4262120" cy="1726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14" descr="https://timgsa.baidu.com/timg?image&amp;quality=80&amp;size=b9999_10000&amp;sec=1493897410280&amp;di=f704156f124dfcf95b2acc6f419f3be4&amp;imgtype=0&amp;src=http%3A%2F%2Fwww.th7.cn%2Fd%2Ffile%2Fp%2F2015%2F05%2F03%2F528abdbf7363c5af3457b65cf5fa4d30.jpg"/>
          <p:cNvPicPr>
            <a:picLocks noChangeAspect="1" noChangeArrowheads="1"/>
          </p:cNvPicPr>
          <p:nvPr/>
        </p:nvPicPr>
        <p:blipFill>
          <a:blip r:embed="rId2">
            <a:extLst>
              <a:ext uri="{28A0092B-C50C-407E-A947-70E740481C1C}">
                <a14:useLocalDpi xmlns:a14="http://schemas.microsoft.com/office/drawing/2010/main" val="0"/>
              </a:ext>
            </a:extLst>
          </a:blip>
          <a:srcRect t="28499" b="24634"/>
          <a:stretch>
            <a:fillRect/>
          </a:stretch>
        </p:blipFill>
        <p:spPr bwMode="auto">
          <a:xfrm>
            <a:off x="2222500" y="2950845"/>
            <a:ext cx="4262120" cy="949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TextBox 3"/>
          <p:cNvSpPr txBox="1"/>
          <p:nvPr/>
        </p:nvSpPr>
        <p:spPr>
          <a:xfrm>
            <a:off x="3634336" y="3785581"/>
            <a:ext cx="1465118" cy="369332"/>
          </a:xfrm>
          <a:prstGeom prst="rect">
            <a:avLst/>
          </a:prstGeom>
          <a:noFill/>
        </p:spPr>
        <p:txBody>
          <a:bodyPr wrap="square" rtlCol="0">
            <a:spAutoFit/>
          </a:bodyPr>
          <a:p>
            <a:pPr algn="ctr"/>
            <a:r>
              <a:rPr lang="zh-CN" altLang="en-US" dirty="0" smtClean="0">
                <a:latin typeface="微软雅黑" panose="020B0503020204020204" pitchFamily="34" charset="-122"/>
                <a:ea typeface="微软雅黑" panose="020B0503020204020204" pitchFamily="34" charset="-122"/>
              </a:rPr>
              <a:t>默认支持</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29698" name="矩形 9"/>
          <p:cNvSpPr/>
          <p:nvPr/>
        </p:nvSpPr>
        <p:spPr>
          <a:xfrm>
            <a:off x="2838450" y="3146425"/>
            <a:ext cx="4626610" cy="678815"/>
          </a:xfrm>
          <a:prstGeom prst="rect">
            <a:avLst/>
          </a:prstGeom>
          <a:noFill/>
          <a:ln w="9525">
            <a:noFill/>
          </a:ln>
        </p:spPr>
        <p:txBody>
          <a:bodyPr wrap="square">
            <a:spAutoFit/>
          </a:bodyPr>
          <a:p>
            <a:pPr lvl="0" eaLnBrk="1" hangingPunct="1">
              <a:buNone/>
            </a:pP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架构分析及模块介绍</a:t>
            </a:r>
            <a:endParaRPr lang="zh-CN" altLang="en-US" sz="2000" dirty="0">
              <a:latin typeface="Calibri" panose="020F0502020204030204" charset="0"/>
              <a:ea typeface="宋体" panose="02010600030101010101" pitchFamily="2" charset="-122"/>
            </a:endParaRPr>
          </a:p>
        </p:txBody>
      </p:sp>
      <p:grpSp>
        <p:nvGrpSpPr>
          <p:cNvPr id="29699" name="组合 1"/>
          <p:cNvGrpSpPr/>
          <p:nvPr/>
        </p:nvGrpSpPr>
        <p:grpSpPr>
          <a:xfrm>
            <a:off x="1259523" y="2873693"/>
            <a:ext cx="1241425" cy="1223962"/>
            <a:chOff x="4907336" y="4651643"/>
            <a:chExt cx="1572990" cy="1550182"/>
          </a:xfrm>
        </p:grpSpPr>
        <p:sp>
          <p:nvSpPr>
            <p:cNvPr id="3" name="圆角矩形 2"/>
            <p:cNvSpPr/>
            <p:nvPr/>
          </p:nvSpPr>
          <p:spPr>
            <a:xfrm flipV="1">
              <a:off x="4907336" y="4651643"/>
              <a:ext cx="720116" cy="155018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18" name="圆角矩形 17"/>
            <p:cNvSpPr/>
            <p:nvPr/>
          </p:nvSpPr>
          <p:spPr>
            <a:xfrm flipV="1">
              <a:off x="5760210" y="4651643"/>
              <a:ext cx="720116" cy="1550182"/>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grpSp>
        <p:nvGrpSpPr>
          <p:cNvPr id="29700" name="组合 12"/>
          <p:cNvGrpSpPr/>
          <p:nvPr/>
        </p:nvGrpSpPr>
        <p:grpSpPr>
          <a:xfrm>
            <a:off x="1402398" y="3329305"/>
            <a:ext cx="955675" cy="314325"/>
            <a:chOff x="7869811" y="1634211"/>
            <a:chExt cx="2099348" cy="691035"/>
          </a:xfrm>
        </p:grpSpPr>
        <p:sp>
          <p:nvSpPr>
            <p:cNvPr id="21" name="圆角矩形 20"/>
            <p:cNvSpPr/>
            <p:nvPr/>
          </p:nvSpPr>
          <p:spPr>
            <a:xfrm>
              <a:off x="7869811" y="163421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22" name="圆角矩形 21"/>
            <p:cNvSpPr/>
            <p:nvPr/>
          </p:nvSpPr>
          <p:spPr>
            <a:xfrm flipH="1" flipV="1">
              <a:off x="7869811" y="208792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系统总览</a:t>
            </a:r>
            <a:endParaRPr lang="zh-CN" altLang="en-US" dirty="0"/>
          </a:p>
        </p:txBody>
      </p:sp>
      <p:sp>
        <p:nvSpPr>
          <p:cNvPr id="4" name="文本框 3"/>
          <p:cNvSpPr txBox="1"/>
          <p:nvPr/>
        </p:nvSpPr>
        <p:spPr>
          <a:xfrm>
            <a:off x="854970" y="1106707"/>
            <a:ext cx="2602605" cy="502920"/>
          </a:xfrm>
          <a:prstGeom prst="rect">
            <a:avLst/>
          </a:prstGeom>
          <a:noFill/>
        </p:spPr>
        <p:txBody>
          <a:bodyPr wrap="square" rtlCol="0">
            <a:spAutoFit/>
            <a:scene3d>
              <a:camera prst="orthographicFront"/>
              <a:lightRig rig="threePt" dir="t"/>
            </a:scene3d>
            <a:sp3d contourW="12700"/>
          </a:bodyPr>
          <a:p>
            <a:pPr>
              <a:defRPr/>
            </a:pPr>
            <a:r>
              <a:rPr kumimoji="0" lang="en-US" altLang="zh-CN" sz="2700" b="1" i="0" u="none" strike="noStrike" kern="1200" cap="none" spc="0" normalizeH="0" baseline="0" noProof="0" dirty="0" smtClean="0">
                <a:ln>
                  <a:noFill/>
                </a:ln>
                <a:solidFill>
                  <a:schemeClr val="bg1"/>
                </a:solidFill>
                <a:effectLst/>
                <a:uLnTx/>
                <a:uFillTx/>
                <a:latin typeface="TTTGB Medium" panose="020C06030202040F0204" pitchFamily="34" charset="-122"/>
                <a:ea typeface="TTTGB Medium" panose="020C06030202040F0204" pitchFamily="34" charset="-122"/>
              </a:rPr>
              <a:t>TDSQL</a:t>
            </a:r>
            <a:r>
              <a:rPr kumimoji="0" lang="zh-CN" altLang="en-US" sz="2700" b="1" i="0" u="none" strike="noStrike" kern="1200" cap="none" spc="0" normalizeH="0" baseline="0" noProof="0" dirty="0" smtClean="0">
                <a:ln>
                  <a:noFill/>
                </a:ln>
                <a:solidFill>
                  <a:schemeClr val="bg1"/>
                </a:solidFill>
                <a:effectLst/>
                <a:uLnTx/>
                <a:uFillTx/>
                <a:latin typeface="TTTGB Medium" panose="020C06030202040F0204" pitchFamily="34" charset="-122"/>
                <a:ea typeface="TTTGB Medium" panose="020C06030202040F0204" pitchFamily="34" charset="-122"/>
              </a:rPr>
              <a:t>部署架构</a:t>
            </a:r>
            <a:endParaRPr kumimoji="0" lang="zh-CN" altLang="en-US" sz="2700" b="1" i="0" u="none" strike="noStrike" kern="1200" cap="none" spc="0" normalizeH="0" baseline="0" noProof="0" dirty="0">
              <a:ln>
                <a:noFill/>
              </a:ln>
              <a:solidFill>
                <a:schemeClr val="bg1"/>
              </a:solidFill>
              <a:effectLst/>
              <a:uLnTx/>
              <a:uFillTx/>
              <a:latin typeface="TTTGB Medium" panose="020C06030202040F0204" pitchFamily="34" charset="-122"/>
              <a:ea typeface="TTTGB Medium" panose="020C06030202040F0204" pitchFamily="34" charset="-122"/>
            </a:endParaRPr>
          </a:p>
        </p:txBody>
      </p:sp>
      <p:sp>
        <p:nvSpPr>
          <p:cNvPr id="6" name="圆角矩形 3"/>
          <p:cNvSpPr>
            <a:spLocks noChangeArrowheads="1"/>
          </p:cNvSpPr>
          <p:nvPr/>
        </p:nvSpPr>
        <p:spPr bwMode="auto">
          <a:xfrm>
            <a:off x="1538500" y="2412447"/>
            <a:ext cx="1015603" cy="366713"/>
          </a:xfrm>
          <a:prstGeom prst="roundRect">
            <a:avLst>
              <a:gd name="adj" fmla="val 16667"/>
            </a:avLst>
          </a:prstGeom>
          <a:solidFill>
            <a:schemeClr val="accent1"/>
          </a:solidFill>
          <a:ln w="12700" cap="flat" cmpd="sng">
            <a:solidFill>
              <a:srgbClr val="42719B"/>
            </a:solidFill>
            <a:round/>
          </a:ln>
        </p:spPr>
        <p:txBody>
          <a:bodyPr anchor="ctr"/>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10" name="圆角矩形 3"/>
          <p:cNvSpPr>
            <a:spLocks noChangeArrowheads="1"/>
          </p:cNvSpPr>
          <p:nvPr/>
        </p:nvSpPr>
        <p:spPr bwMode="auto">
          <a:xfrm>
            <a:off x="1633434" y="2321960"/>
            <a:ext cx="1015603" cy="366713"/>
          </a:xfrm>
          <a:prstGeom prst="roundRect">
            <a:avLst>
              <a:gd name="adj" fmla="val 16667"/>
            </a:avLst>
          </a:prstGeom>
          <a:solidFill>
            <a:schemeClr val="accent1"/>
          </a:solidFill>
          <a:ln w="12700" cap="flat" cmpd="sng">
            <a:solidFill>
              <a:srgbClr val="42719B"/>
            </a:solidFill>
            <a:round/>
          </a:ln>
        </p:spPr>
        <p:txBody>
          <a:bodyPr anchor="ctr"/>
          <a:p>
            <a:pPr algn="ctr"/>
            <a:endParaRPr lang="zh-CN" altLang="en-US" dirty="0">
              <a:solidFill>
                <a:srgbClr val="FFFFFF"/>
              </a:solidFill>
              <a:latin typeface="宋体" panose="02010600030101010101" pitchFamily="2" charset="-122"/>
              <a:sym typeface="宋体" panose="02010600030101010101" pitchFamily="2" charset="-122"/>
            </a:endParaRPr>
          </a:p>
        </p:txBody>
      </p:sp>
      <p:sp>
        <p:nvSpPr>
          <p:cNvPr id="19" name="圆角矩形 4"/>
          <p:cNvSpPr>
            <a:spLocks noChangeArrowheads="1"/>
          </p:cNvSpPr>
          <p:nvPr/>
        </p:nvSpPr>
        <p:spPr bwMode="auto">
          <a:xfrm>
            <a:off x="3639820" y="1685290"/>
            <a:ext cx="1031240" cy="2849245"/>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dirty="0" smtClean="0">
                <a:solidFill>
                  <a:srgbClr val="FFFFFF"/>
                </a:solidFill>
                <a:latin typeface="Calibri" panose="020F0502020204030204" charset="0"/>
                <a:cs typeface="Calibri" panose="020F0502020204030204" charset="0"/>
                <a:sym typeface="Calibri" panose="020F0502020204030204" charset="0"/>
              </a:rPr>
              <a:t>分布式一致性集群</a:t>
            </a:r>
            <a:endParaRPr lang="en-US" altLang="zh-CN" sz="1350" dirty="0" smtClean="0">
              <a:solidFill>
                <a:srgbClr val="FFFFFF"/>
              </a:solidFill>
              <a:latin typeface="Calibri" panose="020F0502020204030204" charset="0"/>
              <a:cs typeface="Calibri" panose="020F0502020204030204" charset="0"/>
              <a:sym typeface="Calibri" panose="020F0502020204030204" charset="0"/>
            </a:endParaRPr>
          </a:p>
          <a:p>
            <a:pPr algn="ctr"/>
            <a:r>
              <a:rPr lang="en-US" altLang="zh-CN" sz="1350" dirty="0" smtClean="0">
                <a:solidFill>
                  <a:srgbClr val="FFFFFF"/>
                </a:solidFill>
                <a:latin typeface="Calibri" panose="020F0502020204030204" charset="0"/>
                <a:cs typeface="Calibri" panose="020F0502020204030204" charset="0"/>
                <a:sym typeface="Calibri" panose="020F0502020204030204" charset="0"/>
              </a:rPr>
              <a:t>zookeeper</a:t>
            </a:r>
            <a:endParaRPr lang="zh-CN" altLang="en-US" sz="1350" dirty="0">
              <a:solidFill>
                <a:srgbClr val="FFFFFF"/>
              </a:solidFill>
              <a:latin typeface="宋体" panose="02010600030101010101" pitchFamily="2" charset="-122"/>
              <a:sym typeface="宋体" panose="02010600030101010101" pitchFamily="2" charset="-122"/>
            </a:endParaRPr>
          </a:p>
        </p:txBody>
      </p:sp>
      <p:sp>
        <p:nvSpPr>
          <p:cNvPr id="20" name="圆角矩形 5"/>
          <p:cNvSpPr>
            <a:spLocks noChangeArrowheads="1"/>
          </p:cNvSpPr>
          <p:nvPr/>
        </p:nvSpPr>
        <p:spPr bwMode="auto">
          <a:xfrm>
            <a:off x="1609667" y="2960839"/>
            <a:ext cx="1015603" cy="570309"/>
          </a:xfrm>
          <a:prstGeom prst="roundRect">
            <a:avLst>
              <a:gd name="adj" fmla="val 16667"/>
            </a:avLst>
          </a:prstGeom>
          <a:solidFill>
            <a:schemeClr val="accent1"/>
          </a:solidFill>
          <a:ln w="12700" cap="flat" cmpd="sng">
            <a:solidFill>
              <a:srgbClr val="42719B"/>
            </a:solidFill>
            <a:round/>
          </a:ln>
        </p:spPr>
        <p:txBody>
          <a:bodyPr anchor="ctr"/>
          <a:p>
            <a:r>
              <a:rPr lang="en-US" dirty="0" smtClean="0">
                <a:solidFill>
                  <a:srgbClr val="FFFFFF"/>
                </a:solidFill>
                <a:latin typeface="Calibri" panose="020F0502020204030204" charset="0"/>
                <a:cs typeface="Calibri" panose="020F0502020204030204" charset="0"/>
                <a:sym typeface="Calibri" panose="020F0502020204030204" charset="0"/>
              </a:rPr>
              <a:t>mysql</a:t>
            </a:r>
            <a:endParaRPr lang="en-US" dirty="0">
              <a:solidFill>
                <a:srgbClr val="FFFFFF"/>
              </a:solidFill>
              <a:latin typeface="Calibri" panose="020F0502020204030204" charset="0"/>
              <a:cs typeface="Calibri" panose="020F0502020204030204" charset="0"/>
              <a:sym typeface="Calibri" panose="020F0502020204030204" charset="0"/>
            </a:endParaRPr>
          </a:p>
          <a:p>
            <a:endParaRPr lang="zh-CN" altLang="en-US" dirty="0">
              <a:solidFill>
                <a:srgbClr val="FFFFFF"/>
              </a:solidFill>
              <a:latin typeface="Calibri" panose="020F0502020204030204" charset="0"/>
              <a:cs typeface="Calibri" panose="020F0502020204030204" charset="0"/>
              <a:sym typeface="Calibri" panose="020F0502020204030204" charset="0"/>
            </a:endParaRPr>
          </a:p>
        </p:txBody>
      </p:sp>
      <p:sp>
        <p:nvSpPr>
          <p:cNvPr id="22" name="圆角矩形 6"/>
          <p:cNvSpPr>
            <a:spLocks noChangeArrowheads="1"/>
          </p:cNvSpPr>
          <p:nvPr/>
        </p:nvSpPr>
        <p:spPr bwMode="auto">
          <a:xfrm>
            <a:off x="2045335" y="3267710"/>
            <a:ext cx="574675" cy="262890"/>
          </a:xfrm>
          <a:prstGeom prst="roundRect">
            <a:avLst>
              <a:gd name="adj" fmla="val 16667"/>
            </a:avLst>
          </a:prstGeom>
          <a:solidFill>
            <a:schemeClr val="accent1"/>
          </a:solidFill>
          <a:ln w="12700" cap="flat" cmpd="sng">
            <a:solidFill>
              <a:srgbClr val="42719B"/>
            </a:solidFill>
            <a:round/>
          </a:ln>
        </p:spPr>
        <p:txBody>
          <a:bodyPr anchor="ctr"/>
          <a:p>
            <a:pPr algn="ctr"/>
            <a:r>
              <a:rPr lang="en-US" sz="1050" dirty="0">
                <a:solidFill>
                  <a:srgbClr val="FFFFFF"/>
                </a:solidFill>
                <a:latin typeface="Calibri" panose="020F0502020204030204" charset="0"/>
                <a:cs typeface="Calibri" panose="020F0502020204030204" charset="0"/>
                <a:sym typeface="Calibri" panose="020F0502020204030204" charset="0"/>
              </a:rPr>
              <a:t>agent</a:t>
            </a:r>
            <a:endParaRPr lang="zh-CN" altLang="en-US" sz="1050">
              <a:solidFill>
                <a:srgbClr val="FFFFFF"/>
              </a:solidFill>
              <a:latin typeface="宋体" panose="02010600030101010101" pitchFamily="2" charset="-122"/>
              <a:sym typeface="宋体" panose="02010600030101010101" pitchFamily="2" charset="-122"/>
            </a:endParaRPr>
          </a:p>
        </p:txBody>
      </p:sp>
      <p:sp>
        <p:nvSpPr>
          <p:cNvPr id="33" name="圆角矩形 9"/>
          <p:cNvSpPr>
            <a:spLocks noChangeArrowheads="1"/>
          </p:cNvSpPr>
          <p:nvPr/>
        </p:nvSpPr>
        <p:spPr bwMode="auto">
          <a:xfrm>
            <a:off x="939345" y="3681167"/>
            <a:ext cx="1014413" cy="569119"/>
          </a:xfrm>
          <a:prstGeom prst="roundRect">
            <a:avLst>
              <a:gd name="adj" fmla="val 16667"/>
            </a:avLst>
          </a:prstGeom>
          <a:solidFill>
            <a:schemeClr val="accent1"/>
          </a:solidFill>
          <a:ln w="12700" cap="flat" cmpd="sng">
            <a:solidFill>
              <a:srgbClr val="42719B"/>
            </a:solidFill>
            <a:round/>
          </a:ln>
        </p:spPr>
        <p:txBody>
          <a:bodyPr anchor="ctr"/>
          <a:p>
            <a:r>
              <a:rPr lang="en-US" dirty="0" smtClean="0">
                <a:solidFill>
                  <a:srgbClr val="FFFFFF"/>
                </a:solidFill>
                <a:latin typeface="Calibri" panose="020F0502020204030204" charset="0"/>
                <a:cs typeface="Calibri" panose="020F0502020204030204" charset="0"/>
                <a:sym typeface="Calibri" panose="020F0502020204030204" charset="0"/>
              </a:rPr>
              <a:t>mysql</a:t>
            </a:r>
            <a:endParaRPr lang="en-US" dirty="0">
              <a:solidFill>
                <a:srgbClr val="FFFFFF"/>
              </a:solidFill>
              <a:latin typeface="Calibri" panose="020F0502020204030204" charset="0"/>
              <a:cs typeface="Calibri" panose="020F0502020204030204" charset="0"/>
              <a:sym typeface="Calibri" panose="020F0502020204030204" charset="0"/>
            </a:endParaRPr>
          </a:p>
          <a:p>
            <a:endParaRPr lang="zh-CN" altLang="en-US" dirty="0">
              <a:solidFill>
                <a:srgbClr val="FFFFFF"/>
              </a:solidFill>
              <a:latin typeface="Calibri" panose="020F0502020204030204" charset="0"/>
              <a:cs typeface="Calibri" panose="020F0502020204030204" charset="0"/>
              <a:sym typeface="Calibri" panose="020F0502020204030204" charset="0"/>
            </a:endParaRPr>
          </a:p>
        </p:txBody>
      </p:sp>
      <p:sp>
        <p:nvSpPr>
          <p:cNvPr id="46" name="圆角矩形 10"/>
          <p:cNvSpPr>
            <a:spLocks noChangeArrowheads="1"/>
          </p:cNvSpPr>
          <p:nvPr/>
        </p:nvSpPr>
        <p:spPr bwMode="auto">
          <a:xfrm>
            <a:off x="1388110" y="3987165"/>
            <a:ext cx="565785" cy="262890"/>
          </a:xfrm>
          <a:prstGeom prst="roundRect">
            <a:avLst>
              <a:gd name="adj" fmla="val 16667"/>
            </a:avLst>
          </a:prstGeom>
          <a:solidFill>
            <a:schemeClr val="accent1"/>
          </a:solidFill>
          <a:ln w="12700" cap="flat" cmpd="sng">
            <a:solidFill>
              <a:srgbClr val="42719B"/>
            </a:solidFill>
            <a:round/>
          </a:ln>
        </p:spPr>
        <p:txBody>
          <a:bodyPr anchor="ctr"/>
          <a:p>
            <a:pPr algn="ctr"/>
            <a:r>
              <a:rPr lang="en-US" sz="1050" dirty="0">
                <a:solidFill>
                  <a:srgbClr val="FFFFFF"/>
                </a:solidFill>
                <a:latin typeface="Calibri" panose="020F0502020204030204" charset="0"/>
                <a:cs typeface="Calibri" panose="020F0502020204030204" charset="0"/>
                <a:sym typeface="Calibri" panose="020F0502020204030204" charset="0"/>
              </a:rPr>
              <a:t>agent</a:t>
            </a:r>
            <a:endParaRPr lang="zh-CN" altLang="en-US" sz="1050">
              <a:solidFill>
                <a:srgbClr val="FFFFFF"/>
              </a:solidFill>
              <a:latin typeface="宋体" panose="02010600030101010101" pitchFamily="2" charset="-122"/>
              <a:sym typeface="宋体" panose="02010600030101010101" pitchFamily="2" charset="-122"/>
            </a:endParaRPr>
          </a:p>
        </p:txBody>
      </p:sp>
      <p:sp>
        <p:nvSpPr>
          <p:cNvPr id="47" name="圆角矩形 11"/>
          <p:cNvSpPr>
            <a:spLocks noChangeArrowheads="1"/>
          </p:cNvSpPr>
          <p:nvPr/>
        </p:nvSpPr>
        <p:spPr bwMode="auto">
          <a:xfrm>
            <a:off x="2121636" y="3681167"/>
            <a:ext cx="1015603" cy="569119"/>
          </a:xfrm>
          <a:prstGeom prst="roundRect">
            <a:avLst>
              <a:gd name="adj" fmla="val 16667"/>
            </a:avLst>
          </a:prstGeom>
          <a:solidFill>
            <a:schemeClr val="accent1"/>
          </a:solidFill>
          <a:ln w="12700" cap="flat" cmpd="sng">
            <a:solidFill>
              <a:srgbClr val="42719B"/>
            </a:solidFill>
            <a:round/>
          </a:ln>
        </p:spPr>
        <p:txBody>
          <a:bodyPr anchor="ctr"/>
          <a:p>
            <a:r>
              <a:rPr lang="en-US" dirty="0" smtClean="0">
                <a:solidFill>
                  <a:srgbClr val="FFFFFF"/>
                </a:solidFill>
                <a:latin typeface="Calibri" panose="020F0502020204030204" charset="0"/>
                <a:cs typeface="Calibri" panose="020F0502020204030204" charset="0"/>
                <a:sym typeface="Calibri" panose="020F0502020204030204" charset="0"/>
              </a:rPr>
              <a:t>mysql</a:t>
            </a:r>
            <a:endParaRPr lang="en-US" dirty="0">
              <a:solidFill>
                <a:srgbClr val="FFFFFF"/>
              </a:solidFill>
              <a:latin typeface="Calibri" panose="020F0502020204030204" charset="0"/>
              <a:cs typeface="Calibri" panose="020F0502020204030204" charset="0"/>
              <a:sym typeface="Calibri" panose="020F0502020204030204" charset="0"/>
            </a:endParaRPr>
          </a:p>
          <a:p>
            <a:endParaRPr lang="zh-CN" altLang="en-US" dirty="0">
              <a:solidFill>
                <a:srgbClr val="FFFFFF"/>
              </a:solidFill>
              <a:latin typeface="Calibri" panose="020F0502020204030204" charset="0"/>
              <a:cs typeface="Calibri" panose="020F0502020204030204" charset="0"/>
              <a:sym typeface="Calibri" panose="020F0502020204030204" charset="0"/>
            </a:endParaRPr>
          </a:p>
        </p:txBody>
      </p:sp>
      <p:sp>
        <p:nvSpPr>
          <p:cNvPr id="48" name="圆角矩形 12"/>
          <p:cNvSpPr>
            <a:spLocks noChangeArrowheads="1"/>
          </p:cNvSpPr>
          <p:nvPr/>
        </p:nvSpPr>
        <p:spPr bwMode="auto">
          <a:xfrm>
            <a:off x="2554605" y="3987165"/>
            <a:ext cx="582295" cy="262890"/>
          </a:xfrm>
          <a:prstGeom prst="roundRect">
            <a:avLst>
              <a:gd name="adj" fmla="val 16667"/>
            </a:avLst>
          </a:prstGeom>
          <a:solidFill>
            <a:schemeClr val="accent1"/>
          </a:solidFill>
          <a:ln w="12700" cap="flat" cmpd="sng">
            <a:solidFill>
              <a:srgbClr val="42719B"/>
            </a:solidFill>
            <a:round/>
          </a:ln>
        </p:spPr>
        <p:txBody>
          <a:bodyPr anchor="ctr"/>
          <a:p>
            <a:pPr algn="ctr"/>
            <a:r>
              <a:rPr lang="en-US" sz="1050" dirty="0">
                <a:solidFill>
                  <a:srgbClr val="FFFFFF"/>
                </a:solidFill>
                <a:latin typeface="Calibri" panose="020F0502020204030204" charset="0"/>
                <a:cs typeface="Calibri" panose="020F0502020204030204" charset="0"/>
                <a:sym typeface="Calibri" panose="020F0502020204030204" charset="0"/>
              </a:rPr>
              <a:t>agent</a:t>
            </a:r>
            <a:endParaRPr lang="zh-CN" altLang="en-US" sz="1050">
              <a:solidFill>
                <a:srgbClr val="FFFFFF"/>
              </a:solidFill>
              <a:latin typeface="宋体" panose="02010600030101010101" pitchFamily="2" charset="-122"/>
              <a:sym typeface="宋体" panose="02010600030101010101" pitchFamily="2" charset="-122"/>
            </a:endParaRPr>
          </a:p>
        </p:txBody>
      </p:sp>
      <p:sp>
        <p:nvSpPr>
          <p:cNvPr id="49" name="矩形 13"/>
          <p:cNvSpPr>
            <a:spLocks noChangeArrowheads="1"/>
          </p:cNvSpPr>
          <p:nvPr/>
        </p:nvSpPr>
        <p:spPr bwMode="auto">
          <a:xfrm>
            <a:off x="854811" y="2119067"/>
            <a:ext cx="2389584" cy="2414588"/>
          </a:xfrm>
          <a:prstGeom prst="rect">
            <a:avLst/>
          </a:prstGeom>
          <a:noFill/>
          <a:ln w="12700" cap="flat" cmpd="sng">
            <a:solidFill>
              <a:srgbClr val="42719B"/>
            </a:solidFill>
            <a:prstDash val="dash"/>
            <a:bevel/>
          </a:ln>
          <a:extLst>
            <a:ext uri="{909E8E84-426E-40DD-AFC4-6F175D3DCCD1}">
              <a14:hiddenFill xmlns:a14="http://schemas.microsoft.com/office/drawing/2010/main">
                <a:solidFill>
                  <a:srgbClr val="FFFFFF"/>
                </a:solidFill>
              </a14:hiddenFill>
            </a:ext>
          </a:extLst>
        </p:spPr>
        <p:txBody>
          <a:bodyPr anchor="ctr"/>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50" name="直接箭头连接符 16"/>
          <p:cNvSpPr>
            <a:spLocks noChangeShapeType="1"/>
          </p:cNvSpPr>
          <p:nvPr/>
        </p:nvSpPr>
        <p:spPr bwMode="auto">
          <a:xfrm>
            <a:off x="2625270" y="3398989"/>
            <a:ext cx="1014413" cy="1190"/>
          </a:xfrm>
          <a:prstGeom prst="straightConnector1">
            <a:avLst/>
          </a:prstGeom>
          <a:ln>
            <a:solidFill>
              <a:srgbClr val="00B050"/>
            </a:solidFill>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p>
            <a:endParaRPr lang="zh-CN" altLang="en-US" sz="1350" b="1"/>
          </a:p>
        </p:txBody>
      </p:sp>
      <p:sp>
        <p:nvSpPr>
          <p:cNvPr id="51" name="直接箭头连接符 50"/>
          <p:cNvSpPr>
            <a:spLocks noChangeShapeType="1"/>
          </p:cNvSpPr>
          <p:nvPr/>
        </p:nvSpPr>
        <p:spPr bwMode="auto">
          <a:xfrm>
            <a:off x="3137239" y="4119317"/>
            <a:ext cx="502444" cy="0"/>
          </a:xfrm>
          <a:prstGeom prst="straightConnector1">
            <a:avLst/>
          </a:prstGeom>
          <a:ln>
            <a:solidFill>
              <a:srgbClr val="00B050"/>
            </a:solidFill>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p>
            <a:endParaRPr lang="zh-CN" altLang="en-US" sz="1350" b="1"/>
          </a:p>
        </p:txBody>
      </p:sp>
      <p:sp>
        <p:nvSpPr>
          <p:cNvPr id="52" name="肘形连接符 25"/>
          <p:cNvSpPr>
            <a:spLocks noChangeShapeType="1"/>
          </p:cNvSpPr>
          <p:nvPr/>
        </p:nvSpPr>
        <p:spPr bwMode="auto">
          <a:xfrm rot="16200000" flipH="1">
            <a:off x="2625866" y="3326956"/>
            <a:ext cx="90488" cy="1937147"/>
          </a:xfrm>
          <a:prstGeom prst="bentConnector2">
            <a:avLst/>
          </a:prstGeom>
          <a:ln>
            <a:solidFill>
              <a:srgbClr val="00B050"/>
            </a:solidFill>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p>
            <a:endParaRPr lang="zh-CN" altLang="en-US" sz="1350" b="1"/>
          </a:p>
        </p:txBody>
      </p:sp>
      <p:sp>
        <p:nvSpPr>
          <p:cNvPr id="53" name="直接箭头连接符 29"/>
          <p:cNvSpPr>
            <a:spLocks noChangeShapeType="1"/>
          </p:cNvSpPr>
          <p:nvPr/>
        </p:nvSpPr>
        <p:spPr bwMode="auto">
          <a:xfrm flipH="1">
            <a:off x="1446551" y="3531148"/>
            <a:ext cx="401241" cy="150019"/>
          </a:xfrm>
          <a:prstGeom prst="straightConnector1">
            <a:avLst/>
          </a:prstGeom>
          <a:noFill/>
          <a:ln w="6350" cap="flat" cmpd="sng">
            <a:solidFill>
              <a:srgbClr val="00B050"/>
            </a:solidFill>
            <a:bevel/>
            <a:tailEnd type="triangle" w="med" len="med"/>
          </a:ln>
          <a:extLst>
            <a:ext uri="{909E8E84-426E-40DD-AFC4-6F175D3DCCD1}">
              <a14:hiddenFill xmlns:a14="http://schemas.microsoft.com/office/drawing/2010/main">
                <a:noFill/>
              </a14:hiddenFill>
            </a:ext>
          </a:extLst>
        </p:spPr>
        <p:txBody>
          <a:bodyPr/>
          <a:p>
            <a:endParaRPr lang="zh-CN" altLang="en-US" sz="1350"/>
          </a:p>
        </p:txBody>
      </p:sp>
      <p:cxnSp>
        <p:nvCxnSpPr>
          <p:cNvPr id="54" name="直接箭头连接符 31"/>
          <p:cNvCxnSpPr>
            <a:cxnSpLocks noChangeShapeType="1"/>
            <a:stCxn id="22" idx="2"/>
            <a:endCxn id="47" idx="0"/>
          </p:cNvCxnSpPr>
          <p:nvPr/>
        </p:nvCxnSpPr>
        <p:spPr bwMode="auto">
          <a:xfrm>
            <a:off x="2332853" y="3530513"/>
            <a:ext cx="296545" cy="150495"/>
          </a:xfrm>
          <a:prstGeom prst="straightConnector1">
            <a:avLst/>
          </a:prstGeom>
          <a:noFill/>
          <a:ln w="6350" cap="flat" cmpd="sng">
            <a:solidFill>
              <a:srgbClr val="00B050"/>
            </a:solidFill>
            <a:bevel/>
            <a:tailEnd type="triangle" w="med" len="med"/>
          </a:ln>
          <a:extLst>
            <a:ext uri="{909E8E84-426E-40DD-AFC4-6F175D3DCCD1}">
              <a14:hiddenFill xmlns:a14="http://schemas.microsoft.com/office/drawing/2010/main">
                <a:noFill/>
              </a14:hiddenFill>
            </a:ext>
          </a:extLst>
        </p:spPr>
      </p:cxnSp>
      <p:sp>
        <p:nvSpPr>
          <p:cNvPr id="55" name="圆角矩形 32"/>
          <p:cNvSpPr>
            <a:spLocks noChangeArrowheads="1"/>
          </p:cNvSpPr>
          <p:nvPr/>
        </p:nvSpPr>
        <p:spPr bwMode="auto">
          <a:xfrm>
            <a:off x="7698596" y="1685415"/>
            <a:ext cx="564356" cy="3789710"/>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a:solidFill>
                  <a:srgbClr val="FFFFFF"/>
                </a:solidFill>
                <a:latin typeface="宋体" panose="02010600030101010101" pitchFamily="2" charset="-122"/>
                <a:sym typeface="宋体" panose="02010600030101010101" pitchFamily="2" charset="-122"/>
              </a:rPr>
              <a:t>前台</a:t>
            </a:r>
            <a:endParaRPr lang="zh-CN" altLang="en-US" sz="1350">
              <a:solidFill>
                <a:srgbClr val="FFFFFF"/>
              </a:solidFill>
              <a:latin typeface="宋体" panose="02010600030101010101" pitchFamily="2" charset="-122"/>
              <a:sym typeface="宋体" panose="02010600030101010101" pitchFamily="2" charset="-122"/>
            </a:endParaRPr>
          </a:p>
        </p:txBody>
      </p:sp>
      <p:sp>
        <p:nvSpPr>
          <p:cNvPr id="56" name="圆角矩形 33"/>
          <p:cNvSpPr>
            <a:spLocks noChangeArrowheads="1"/>
          </p:cNvSpPr>
          <p:nvPr/>
        </p:nvSpPr>
        <p:spPr bwMode="auto">
          <a:xfrm>
            <a:off x="6525296" y="2266232"/>
            <a:ext cx="821531" cy="375047"/>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dirty="0" smtClean="0">
                <a:solidFill>
                  <a:srgbClr val="FFFFFF"/>
                </a:solidFill>
                <a:latin typeface="宋体" panose="02010600030101010101" pitchFamily="2" charset="-122"/>
                <a:sym typeface="宋体" panose="02010600030101010101" pitchFamily="2" charset="-122"/>
              </a:rPr>
              <a:t>监控</a:t>
            </a:r>
            <a:endParaRPr lang="en-US" altLang="zh-CN" sz="1350" dirty="0" smtClean="0">
              <a:solidFill>
                <a:srgbClr val="FFFFFF"/>
              </a:solidFill>
              <a:latin typeface="宋体" panose="02010600030101010101" pitchFamily="2" charset="-122"/>
              <a:sym typeface="宋体" panose="02010600030101010101" pitchFamily="2" charset="-122"/>
            </a:endParaRPr>
          </a:p>
          <a:p>
            <a:pPr algn="ctr"/>
            <a:r>
              <a:rPr lang="en-US" sz="1350" dirty="0" smtClean="0">
                <a:solidFill>
                  <a:srgbClr val="FFFFFF"/>
                </a:solidFill>
                <a:latin typeface="Calibri" panose="020F0502020204030204" charset="0"/>
                <a:cs typeface="Calibri" panose="020F0502020204030204" charset="0"/>
                <a:sym typeface="Calibri" panose="020F0502020204030204" charset="0"/>
              </a:rPr>
              <a:t>monitor</a:t>
            </a:r>
            <a:endParaRPr lang="zh-CN" altLang="en-US" sz="1350" dirty="0">
              <a:solidFill>
                <a:srgbClr val="FFFFFF"/>
              </a:solidFill>
              <a:latin typeface="宋体" panose="02010600030101010101" pitchFamily="2" charset="-122"/>
              <a:sym typeface="宋体" panose="02010600030101010101" pitchFamily="2" charset="-122"/>
            </a:endParaRPr>
          </a:p>
        </p:txBody>
      </p:sp>
      <p:sp>
        <p:nvSpPr>
          <p:cNvPr id="105" name="圆角矩形 34"/>
          <p:cNvSpPr>
            <a:spLocks noChangeArrowheads="1"/>
          </p:cNvSpPr>
          <p:nvPr/>
        </p:nvSpPr>
        <p:spPr bwMode="auto">
          <a:xfrm>
            <a:off x="5182733" y="1910729"/>
            <a:ext cx="1085850" cy="751285"/>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dirty="0">
                <a:solidFill>
                  <a:srgbClr val="FFFFFF"/>
                </a:solidFill>
                <a:latin typeface="宋体" panose="02010600030101010101" pitchFamily="2" charset="-122"/>
                <a:sym typeface="宋体" panose="02010600030101010101" pitchFamily="2" charset="-122"/>
              </a:rPr>
              <a:t>数据采集</a:t>
            </a:r>
            <a:endParaRPr lang="en-US" sz="1350" dirty="0">
              <a:solidFill>
                <a:srgbClr val="FFFFFF"/>
              </a:solidFill>
              <a:latin typeface="Calibri" panose="020F0502020204030204" charset="0"/>
              <a:cs typeface="Calibri" panose="020F0502020204030204" charset="0"/>
              <a:sym typeface="Calibri" panose="020F0502020204030204" charset="0"/>
            </a:endParaRPr>
          </a:p>
          <a:p>
            <a:pPr algn="ctr"/>
            <a:r>
              <a:rPr lang="en-US" sz="1350" dirty="0">
                <a:solidFill>
                  <a:srgbClr val="FFFFFF"/>
                </a:solidFill>
                <a:latin typeface="Calibri" panose="020F0502020204030204" charset="0"/>
                <a:cs typeface="Calibri" panose="020F0502020204030204" charset="0"/>
                <a:sym typeface="Calibri" panose="020F0502020204030204" charset="0"/>
              </a:rPr>
              <a:t>collection</a:t>
            </a:r>
            <a:endParaRPr lang="zh-CN" altLang="en-US" sz="1350" dirty="0">
              <a:solidFill>
                <a:srgbClr val="FFFFFF"/>
              </a:solidFill>
              <a:latin typeface="宋体" panose="02010600030101010101" pitchFamily="2" charset="-122"/>
              <a:sym typeface="宋体" panose="02010600030101010101" pitchFamily="2" charset="-122"/>
            </a:endParaRPr>
          </a:p>
        </p:txBody>
      </p:sp>
      <p:sp>
        <p:nvSpPr>
          <p:cNvPr id="106" name="圆角矩形 36"/>
          <p:cNvSpPr>
            <a:spLocks noChangeArrowheads="1"/>
          </p:cNvSpPr>
          <p:nvPr/>
        </p:nvSpPr>
        <p:spPr bwMode="auto">
          <a:xfrm>
            <a:off x="5182733" y="3822851"/>
            <a:ext cx="1085850" cy="577453"/>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dirty="0" smtClean="0">
                <a:solidFill>
                  <a:schemeClr val="bg1"/>
                </a:solidFill>
              </a:rPr>
              <a:t>调度模块</a:t>
            </a:r>
            <a:endParaRPr lang="en-US" altLang="zh-CN" sz="1350" dirty="0" smtClean="0">
              <a:solidFill>
                <a:schemeClr val="bg1"/>
              </a:solidFill>
            </a:endParaRPr>
          </a:p>
          <a:p>
            <a:pPr algn="ctr"/>
            <a:r>
              <a:rPr lang="en-US" altLang="zh-CN" sz="1350" dirty="0">
                <a:solidFill>
                  <a:schemeClr val="bg1"/>
                </a:solidFill>
              </a:rPr>
              <a:t>scheduler</a:t>
            </a:r>
            <a:endParaRPr lang="zh-CN" altLang="en-US" sz="1350" dirty="0">
              <a:solidFill>
                <a:schemeClr val="bg1"/>
              </a:solidFill>
            </a:endParaRPr>
          </a:p>
        </p:txBody>
      </p:sp>
      <p:sp>
        <p:nvSpPr>
          <p:cNvPr id="107" name="直接箭头连接符 39"/>
          <p:cNvSpPr>
            <a:spLocks noChangeShapeType="1"/>
          </p:cNvSpPr>
          <p:nvPr/>
        </p:nvSpPr>
        <p:spPr bwMode="auto">
          <a:xfrm>
            <a:off x="4661715" y="2286966"/>
            <a:ext cx="528638" cy="0"/>
          </a:xfrm>
          <a:prstGeom prst="straightConnector1">
            <a:avLst/>
          </a:prstGeom>
          <a:ln>
            <a:solidFill>
              <a:srgbClr val="00B050"/>
            </a:solidFill>
            <a:tailEnd type="triangle" w="med" len="med"/>
          </a:ln>
        </p:spPr>
        <p:style>
          <a:lnRef idx="3">
            <a:schemeClr val="accent6"/>
          </a:lnRef>
          <a:fillRef idx="0">
            <a:schemeClr val="accent6"/>
          </a:fillRef>
          <a:effectRef idx="2">
            <a:schemeClr val="accent6"/>
          </a:effectRef>
          <a:fontRef idx="minor">
            <a:schemeClr val="tx1"/>
          </a:fontRef>
        </p:style>
        <p:txBody>
          <a:bodyPr/>
          <a:p>
            <a:endParaRPr lang="zh-CN" altLang="en-US" sz="1350"/>
          </a:p>
        </p:txBody>
      </p:sp>
      <p:cxnSp>
        <p:nvCxnSpPr>
          <p:cNvPr id="108" name="直接箭头连接符 40"/>
          <p:cNvCxnSpPr>
            <a:cxnSpLocks noChangeShapeType="1"/>
          </p:cNvCxnSpPr>
          <p:nvPr/>
        </p:nvCxnSpPr>
        <p:spPr bwMode="auto">
          <a:xfrm flipV="1">
            <a:off x="6268583" y="2446771"/>
            <a:ext cx="294813" cy="1112"/>
          </a:xfrm>
          <a:prstGeom prst="straightConnector1">
            <a:avLst/>
          </a:prstGeom>
          <a:ln>
            <a:solidFill>
              <a:srgbClr val="00B050"/>
            </a:solidFill>
            <a:tailEnd type="triangle" w="med" len="med"/>
          </a:ln>
        </p:spPr>
        <p:style>
          <a:lnRef idx="3">
            <a:schemeClr val="accent6"/>
          </a:lnRef>
          <a:fillRef idx="0">
            <a:schemeClr val="accent6"/>
          </a:fillRef>
          <a:effectRef idx="2">
            <a:schemeClr val="accent6"/>
          </a:effectRef>
          <a:fontRef idx="minor">
            <a:schemeClr val="tx1"/>
          </a:fontRef>
        </p:style>
      </p:cxnSp>
      <p:sp>
        <p:nvSpPr>
          <p:cNvPr id="109" name="圆角矩形 49"/>
          <p:cNvSpPr>
            <a:spLocks noChangeArrowheads="1"/>
          </p:cNvSpPr>
          <p:nvPr/>
        </p:nvSpPr>
        <p:spPr bwMode="auto">
          <a:xfrm>
            <a:off x="5182733" y="2936843"/>
            <a:ext cx="1085850" cy="557213"/>
          </a:xfrm>
          <a:prstGeom prst="roundRect">
            <a:avLst>
              <a:gd name="adj" fmla="val 16667"/>
            </a:avLst>
          </a:prstGeom>
          <a:solidFill>
            <a:schemeClr val="accent1"/>
          </a:solidFill>
          <a:ln w="12700" cap="flat" cmpd="sng">
            <a:solidFill>
              <a:srgbClr val="42719B"/>
            </a:solidFill>
            <a:round/>
          </a:ln>
        </p:spPr>
        <p:txBody>
          <a:bodyPr anchor="ctr"/>
          <a:p>
            <a:pPr algn="ctr"/>
            <a:r>
              <a:rPr lang="zh-CN" altLang="en-US" sz="1350" dirty="0">
                <a:solidFill>
                  <a:srgbClr val="FFFFFF"/>
                </a:solidFill>
                <a:latin typeface="Calibri" panose="020F0502020204030204" charset="0"/>
                <a:cs typeface="Calibri" panose="020F0502020204030204" charset="0"/>
                <a:sym typeface="Calibri" panose="020F0502020204030204" charset="0"/>
              </a:rPr>
              <a:t>操作</a:t>
            </a:r>
            <a:r>
              <a:rPr lang="zh-CN" altLang="en-US" sz="1350" dirty="0" smtClean="0">
                <a:solidFill>
                  <a:srgbClr val="FFFFFF"/>
                </a:solidFill>
                <a:latin typeface="Calibri" panose="020F0502020204030204" charset="0"/>
                <a:cs typeface="Calibri" panose="020F0502020204030204" charset="0"/>
                <a:sym typeface="Calibri" panose="020F0502020204030204" charset="0"/>
              </a:rPr>
              <a:t>接口</a:t>
            </a:r>
            <a:r>
              <a:rPr lang="en-US" altLang="zh-CN" sz="1350" dirty="0" smtClean="0">
                <a:solidFill>
                  <a:srgbClr val="FFFFFF"/>
                </a:solidFill>
                <a:latin typeface="Calibri" panose="020F0502020204030204" charset="0"/>
                <a:cs typeface="Calibri" panose="020F0502020204030204" charset="0"/>
                <a:sym typeface="Calibri" panose="020F0502020204030204" charset="0"/>
              </a:rPr>
              <a:t>OSS</a:t>
            </a:r>
            <a:endParaRPr lang="zh-CN" altLang="en-US" sz="1350" dirty="0"/>
          </a:p>
        </p:txBody>
      </p:sp>
      <p:sp>
        <p:nvSpPr>
          <p:cNvPr id="110" name="直接箭头连接符 61"/>
          <p:cNvSpPr>
            <a:spLocks noChangeShapeType="1"/>
          </p:cNvSpPr>
          <p:nvPr/>
        </p:nvSpPr>
        <p:spPr bwMode="auto">
          <a:xfrm>
            <a:off x="4654095" y="4112173"/>
            <a:ext cx="526256" cy="0"/>
          </a:xfrm>
          <a:prstGeom prst="straightConnector1">
            <a:avLst/>
          </a:prstGeom>
          <a:ln>
            <a:solidFill>
              <a:srgbClr val="00B050"/>
            </a:solidFill>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p>
            <a:endParaRPr lang="zh-CN" altLang="en-US" sz="1350" b="1"/>
          </a:p>
        </p:txBody>
      </p:sp>
      <p:sp>
        <p:nvSpPr>
          <p:cNvPr id="111" name="直接箭头连接符 73"/>
          <p:cNvSpPr>
            <a:spLocks noChangeShapeType="1"/>
          </p:cNvSpPr>
          <p:nvPr/>
        </p:nvSpPr>
        <p:spPr bwMode="auto">
          <a:xfrm flipV="1">
            <a:off x="4654095" y="3215449"/>
            <a:ext cx="528638" cy="0"/>
          </a:xfrm>
          <a:prstGeom prst="straightConnector1">
            <a:avLst/>
          </a:prstGeom>
          <a:ln>
            <a:solidFill>
              <a:srgbClr val="00B050"/>
            </a:solidFill>
            <a:headEnd type="triangle" w="med" len="med"/>
            <a:tailEnd type="triangle" w="med" len="med"/>
          </a:ln>
        </p:spPr>
        <p:style>
          <a:lnRef idx="3">
            <a:schemeClr val="accent1"/>
          </a:lnRef>
          <a:fillRef idx="0">
            <a:schemeClr val="accent1"/>
          </a:fillRef>
          <a:effectRef idx="2">
            <a:schemeClr val="accent1"/>
          </a:effectRef>
          <a:fontRef idx="minor">
            <a:schemeClr val="tx1"/>
          </a:fontRef>
        </p:style>
        <p:txBody>
          <a:bodyPr/>
          <a:p>
            <a:endParaRPr lang="zh-CN" altLang="en-US" sz="1350" b="1"/>
          </a:p>
        </p:txBody>
      </p:sp>
      <p:cxnSp>
        <p:nvCxnSpPr>
          <p:cNvPr id="112" name="肘形连接符 82"/>
          <p:cNvCxnSpPr>
            <a:cxnSpLocks noChangeShapeType="1"/>
            <a:stCxn id="106" idx="2"/>
            <a:endCxn id="49" idx="2"/>
          </p:cNvCxnSpPr>
          <p:nvPr/>
        </p:nvCxnSpPr>
        <p:spPr bwMode="auto">
          <a:xfrm rot="5400000">
            <a:off x="3820795" y="2621280"/>
            <a:ext cx="133985" cy="3676015"/>
          </a:xfrm>
          <a:prstGeom prst="bentConnector3">
            <a:avLst>
              <a:gd name="adj1" fmla="val 277725"/>
            </a:avLst>
          </a:prstGeom>
          <a:ln>
            <a:solidFill>
              <a:srgbClr val="00B050"/>
            </a:solidFill>
            <a:tailEnd type="triangle" w="med" len="med"/>
          </a:ln>
        </p:spPr>
        <p:style>
          <a:lnRef idx="3">
            <a:schemeClr val="accent1"/>
          </a:lnRef>
          <a:fillRef idx="0">
            <a:schemeClr val="accent1"/>
          </a:fillRef>
          <a:effectRef idx="2">
            <a:schemeClr val="accent1"/>
          </a:effectRef>
          <a:fontRef idx="minor">
            <a:schemeClr val="tx1"/>
          </a:fontRef>
        </p:style>
      </p:cxnSp>
      <p:sp>
        <p:nvSpPr>
          <p:cNvPr id="113" name="圆角矩形 101"/>
          <p:cNvSpPr>
            <a:spLocks noChangeArrowheads="1"/>
          </p:cNvSpPr>
          <p:nvPr/>
        </p:nvSpPr>
        <p:spPr bwMode="auto">
          <a:xfrm>
            <a:off x="939345" y="4795863"/>
            <a:ext cx="2197894" cy="330994"/>
          </a:xfrm>
          <a:prstGeom prst="roundRect">
            <a:avLst>
              <a:gd name="adj" fmla="val 16667"/>
            </a:avLst>
          </a:prstGeom>
          <a:solidFill>
            <a:schemeClr val="accent1"/>
          </a:solidFill>
          <a:ln w="12700" cap="flat" cmpd="sng">
            <a:solidFill>
              <a:srgbClr val="42719B"/>
            </a:solidFill>
            <a:round/>
          </a:ln>
        </p:spPr>
        <p:txBody>
          <a:bodyPr anchor="ctr"/>
          <a:p>
            <a:pPr algn="ctr"/>
            <a:r>
              <a:rPr lang="en-US" sz="1350" dirty="0">
                <a:solidFill>
                  <a:srgbClr val="FFFFFF"/>
                </a:solidFill>
                <a:latin typeface="Calibri" panose="020F0502020204030204" charset="0"/>
                <a:cs typeface="Calibri" panose="020F0502020204030204" charset="0"/>
                <a:sym typeface="Calibri" panose="020F0502020204030204" charset="0"/>
              </a:rPr>
              <a:t>hadoop</a:t>
            </a:r>
            <a:endParaRPr lang="en-US" sz="1350" dirty="0">
              <a:solidFill>
                <a:srgbClr val="FFFFFF"/>
              </a:solidFill>
              <a:latin typeface="Calibri" panose="020F0502020204030204" charset="0"/>
              <a:cs typeface="Calibri" panose="020F0502020204030204" charset="0"/>
              <a:sym typeface="Calibri" panose="020F0502020204030204" charset="0"/>
            </a:endParaRPr>
          </a:p>
        </p:txBody>
      </p:sp>
      <p:sp>
        <p:nvSpPr>
          <p:cNvPr id="114" name="圆角矩形 101"/>
          <p:cNvSpPr>
            <a:spLocks noChangeArrowheads="1"/>
          </p:cNvSpPr>
          <p:nvPr/>
        </p:nvSpPr>
        <p:spPr bwMode="auto">
          <a:xfrm>
            <a:off x="928228" y="5191161"/>
            <a:ext cx="2197894" cy="283964"/>
          </a:xfrm>
          <a:prstGeom prst="roundRect">
            <a:avLst>
              <a:gd name="adj" fmla="val 16667"/>
            </a:avLst>
          </a:prstGeom>
          <a:solidFill>
            <a:schemeClr val="accent1"/>
          </a:solidFill>
          <a:ln w="12700" cap="flat" cmpd="sng">
            <a:solidFill>
              <a:srgbClr val="42719B"/>
            </a:solidFill>
            <a:round/>
          </a:ln>
        </p:spPr>
        <p:txBody>
          <a:bodyPr anchor="ctr"/>
          <a:p>
            <a:pPr algn="ctr"/>
            <a:r>
              <a:rPr lang="en-US" altLang="zh-CN" sz="1350" dirty="0">
                <a:solidFill>
                  <a:srgbClr val="FFFFFF"/>
                </a:solidFill>
                <a:latin typeface="Calibri" panose="020F0502020204030204" charset="0"/>
                <a:cs typeface="Calibri" panose="020F0502020204030204" charset="0"/>
                <a:sym typeface="Calibri" panose="020F0502020204030204" charset="0"/>
              </a:rPr>
              <a:t>kafka</a:t>
            </a:r>
            <a:endParaRPr lang="en-US" sz="1350" dirty="0">
              <a:solidFill>
                <a:srgbClr val="FFFFFF"/>
              </a:solidFill>
              <a:latin typeface="Calibri" panose="020F0502020204030204" charset="0"/>
              <a:cs typeface="Calibri" panose="020F0502020204030204" charset="0"/>
              <a:sym typeface="Calibri" panose="020F0502020204030204" charset="0"/>
            </a:endParaRPr>
          </a:p>
        </p:txBody>
      </p:sp>
      <p:sp>
        <p:nvSpPr>
          <p:cNvPr id="115" name="圆角矩形 98"/>
          <p:cNvSpPr>
            <a:spLocks noChangeArrowheads="1"/>
          </p:cNvSpPr>
          <p:nvPr/>
        </p:nvSpPr>
        <p:spPr bwMode="auto">
          <a:xfrm>
            <a:off x="4601708" y="5204789"/>
            <a:ext cx="1850411" cy="230981"/>
          </a:xfrm>
          <a:prstGeom prst="roundRect">
            <a:avLst>
              <a:gd name="adj" fmla="val 16667"/>
            </a:avLst>
          </a:prstGeom>
          <a:solidFill>
            <a:schemeClr val="accent1"/>
          </a:solidFill>
          <a:ln w="12700" cap="flat" cmpd="sng">
            <a:solidFill>
              <a:srgbClr val="42719B"/>
            </a:solidFill>
            <a:round/>
          </a:ln>
        </p:spPr>
        <p:txBody>
          <a:bodyPr anchor="ctr"/>
          <a:p>
            <a:pPr algn="ctr"/>
            <a:r>
              <a:rPr lang="en-US" altLang="zh-CN" sz="1350" dirty="0" smtClean="0">
                <a:solidFill>
                  <a:srgbClr val="FFFFFF"/>
                </a:solidFill>
                <a:latin typeface="宋体" panose="02010600030101010101" pitchFamily="2" charset="-122"/>
                <a:sym typeface="宋体" panose="02010600030101010101" pitchFamily="2" charset="-122"/>
              </a:rPr>
              <a:t>SQL</a:t>
            </a:r>
            <a:r>
              <a:rPr lang="zh-CN" altLang="en-US" sz="1350" dirty="0" smtClean="0">
                <a:solidFill>
                  <a:srgbClr val="FFFFFF"/>
                </a:solidFill>
                <a:latin typeface="宋体" panose="02010600030101010101" pitchFamily="2" charset="-122"/>
                <a:sym typeface="宋体" panose="02010600030101010101" pitchFamily="2" charset="-122"/>
              </a:rPr>
              <a:t>审计</a:t>
            </a:r>
            <a:r>
              <a:rPr lang="en-US" altLang="zh-CN" sz="1350" dirty="0" smtClean="0">
                <a:solidFill>
                  <a:srgbClr val="FFFFFF"/>
                </a:solidFill>
                <a:latin typeface="宋体" panose="02010600030101010101" pitchFamily="2" charset="-122"/>
                <a:sym typeface="宋体" panose="02010600030101010101" pitchFamily="2" charset="-122"/>
              </a:rPr>
              <a:t>/</a:t>
            </a:r>
            <a:r>
              <a:rPr lang="zh-CN" altLang="en-US" sz="1350" dirty="0" smtClean="0">
                <a:solidFill>
                  <a:srgbClr val="FFFFFF"/>
                </a:solidFill>
                <a:latin typeface="宋体" panose="02010600030101010101" pitchFamily="2" charset="-122"/>
                <a:sym typeface="宋体" panose="02010600030101010101" pitchFamily="2" charset="-122"/>
              </a:rPr>
              <a:t>多源同步</a:t>
            </a:r>
            <a:endParaRPr lang="zh-CN" altLang="en-US" sz="1350" dirty="0"/>
          </a:p>
        </p:txBody>
      </p:sp>
      <p:cxnSp>
        <p:nvCxnSpPr>
          <p:cNvPr id="116" name="直接箭头连接符 115"/>
          <p:cNvCxnSpPr>
            <a:stCxn id="114" idx="3"/>
            <a:endCxn id="115" idx="1"/>
          </p:cNvCxnSpPr>
          <p:nvPr/>
        </p:nvCxnSpPr>
        <p:spPr bwMode="auto">
          <a:xfrm flipV="1">
            <a:off x="3126122" y="5312823"/>
            <a:ext cx="1475740" cy="12700"/>
          </a:xfrm>
          <a:prstGeom prst="straightConnector1">
            <a:avLst/>
          </a:prstGeom>
          <a:ln>
            <a:solidFill>
              <a:srgbClr val="00B050"/>
            </a:solidFill>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117" name="直接箭头连接符 116"/>
          <p:cNvCxnSpPr>
            <a:stCxn id="115" idx="3"/>
          </p:cNvCxnSpPr>
          <p:nvPr/>
        </p:nvCxnSpPr>
        <p:spPr bwMode="auto">
          <a:xfrm flipV="1">
            <a:off x="6452119" y="5313295"/>
            <a:ext cx="1235360" cy="1"/>
          </a:xfrm>
          <a:prstGeom prst="straightConnector1">
            <a:avLst/>
          </a:prstGeom>
          <a:ln>
            <a:solidFill>
              <a:srgbClr val="00B050"/>
            </a:solidFill>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118" name="圆角矩形 98"/>
          <p:cNvSpPr>
            <a:spLocks noChangeArrowheads="1"/>
          </p:cNvSpPr>
          <p:nvPr/>
        </p:nvSpPr>
        <p:spPr bwMode="auto">
          <a:xfrm>
            <a:off x="3943349" y="4838166"/>
            <a:ext cx="3035300" cy="230981"/>
          </a:xfrm>
          <a:prstGeom prst="roundRect">
            <a:avLst>
              <a:gd name="adj" fmla="val 16667"/>
            </a:avLst>
          </a:prstGeom>
          <a:solidFill>
            <a:schemeClr val="accent1"/>
          </a:solidFill>
          <a:ln w="12700" cap="flat" cmpd="sng">
            <a:solidFill>
              <a:srgbClr val="42719B"/>
            </a:solidFill>
            <a:round/>
          </a:ln>
        </p:spPr>
        <p:txBody>
          <a:bodyPr anchor="ctr"/>
          <a:p>
            <a:pPr algn="ctr"/>
            <a:r>
              <a:rPr lang="en-US" altLang="zh-CN" sz="1350" dirty="0" smtClean="0">
                <a:solidFill>
                  <a:schemeClr val="bg1"/>
                </a:solidFill>
              </a:rPr>
              <a:t>xtrabackup/binlog/slowlog/errlog</a:t>
            </a:r>
            <a:endParaRPr lang="zh-CN" altLang="en-US" sz="1350" dirty="0">
              <a:solidFill>
                <a:schemeClr val="bg1"/>
              </a:solidFill>
            </a:endParaRPr>
          </a:p>
        </p:txBody>
      </p:sp>
      <p:cxnSp>
        <p:nvCxnSpPr>
          <p:cNvPr id="119" name="直接箭头连接符 118"/>
          <p:cNvCxnSpPr>
            <a:stCxn id="113" idx="3"/>
          </p:cNvCxnSpPr>
          <p:nvPr/>
        </p:nvCxnSpPr>
        <p:spPr bwMode="auto">
          <a:xfrm flipV="1">
            <a:off x="3136604" y="4954375"/>
            <a:ext cx="806111" cy="1"/>
          </a:xfrm>
          <a:prstGeom prst="straightConnector1">
            <a:avLst/>
          </a:prstGeom>
          <a:ln>
            <a:solidFill>
              <a:srgbClr val="00B050"/>
            </a:solidFill>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120" name="直接箭头连接符 119"/>
          <p:cNvCxnSpPr>
            <a:stCxn id="118" idx="3"/>
          </p:cNvCxnSpPr>
          <p:nvPr/>
        </p:nvCxnSpPr>
        <p:spPr bwMode="auto">
          <a:xfrm>
            <a:off x="6978650" y="4946037"/>
            <a:ext cx="713475" cy="0"/>
          </a:xfrm>
          <a:prstGeom prst="straightConnector1">
            <a:avLst/>
          </a:prstGeom>
          <a:ln>
            <a:solidFill>
              <a:srgbClr val="00B050"/>
            </a:solidFill>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121" name="直接箭头连接符 120"/>
          <p:cNvCxnSpPr>
            <a:stCxn id="109" idx="3"/>
          </p:cNvCxnSpPr>
          <p:nvPr/>
        </p:nvCxnSpPr>
        <p:spPr bwMode="auto">
          <a:xfrm>
            <a:off x="6268583" y="3207829"/>
            <a:ext cx="1461642" cy="0"/>
          </a:xfrm>
          <a:prstGeom prst="straightConnector1">
            <a:avLst/>
          </a:prstGeom>
          <a:ln>
            <a:solidFill>
              <a:srgbClr val="00B050"/>
            </a:solidFill>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22" name="直接箭头连接符 121"/>
          <p:cNvCxnSpPr>
            <a:stCxn id="56" idx="3"/>
          </p:cNvCxnSpPr>
          <p:nvPr/>
        </p:nvCxnSpPr>
        <p:spPr bwMode="auto">
          <a:xfrm flipV="1">
            <a:off x="7346827" y="2446771"/>
            <a:ext cx="351769" cy="1"/>
          </a:xfrm>
          <a:prstGeom prst="straightConnector1">
            <a:avLst/>
          </a:prstGeom>
          <a:ln>
            <a:solidFill>
              <a:srgbClr val="00B05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23" name="直接箭头连接符 122"/>
          <p:cNvCxnSpPr>
            <a:stCxn id="33" idx="2"/>
          </p:cNvCxnSpPr>
          <p:nvPr/>
        </p:nvCxnSpPr>
        <p:spPr bwMode="auto">
          <a:xfrm>
            <a:off x="1446551" y="4242665"/>
            <a:ext cx="0" cy="545578"/>
          </a:xfrm>
          <a:prstGeom prst="straightConnector1">
            <a:avLst/>
          </a:prstGeom>
          <a:ln>
            <a:solidFill>
              <a:srgbClr val="00B05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24" name="肘形连接符 123"/>
          <p:cNvCxnSpPr>
            <a:stCxn id="6" idx="1"/>
            <a:endCxn id="114" idx="1"/>
          </p:cNvCxnSpPr>
          <p:nvPr/>
        </p:nvCxnSpPr>
        <p:spPr bwMode="auto">
          <a:xfrm rot="10800000" flipV="1">
            <a:off x="928370" y="2588260"/>
            <a:ext cx="610235" cy="2737485"/>
          </a:xfrm>
          <a:prstGeom prst="bentConnector3">
            <a:avLst>
              <a:gd name="adj1" fmla="val 139022"/>
            </a:avLst>
          </a:prstGeom>
          <a:ln>
            <a:solidFill>
              <a:srgbClr val="00B050"/>
            </a:solidFill>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125" name="圆角矩形 3"/>
          <p:cNvSpPr>
            <a:spLocks noChangeArrowheads="1"/>
          </p:cNvSpPr>
          <p:nvPr/>
        </p:nvSpPr>
        <p:spPr bwMode="auto">
          <a:xfrm>
            <a:off x="1749471" y="2219024"/>
            <a:ext cx="1015603" cy="366713"/>
          </a:xfrm>
          <a:prstGeom prst="roundRect">
            <a:avLst>
              <a:gd name="adj" fmla="val 16667"/>
            </a:avLst>
          </a:prstGeom>
          <a:solidFill>
            <a:schemeClr val="accent1"/>
          </a:solidFill>
          <a:ln w="12700" cap="flat" cmpd="sng">
            <a:solidFill>
              <a:srgbClr val="42719B"/>
            </a:solidFill>
            <a:round/>
          </a:ln>
        </p:spPr>
        <p:txBody>
          <a:bodyPr anchor="ctr"/>
          <a:p>
            <a:pPr algn="ctr"/>
            <a:r>
              <a:rPr lang="en-US" altLang="zh-CN" sz="1400" dirty="0">
                <a:solidFill>
                  <a:srgbClr val="FFFFFF"/>
                </a:solidFill>
                <a:latin typeface="宋体" panose="02010600030101010101" pitchFamily="2" charset="-122"/>
                <a:sym typeface="宋体" panose="02010600030101010101" pitchFamily="2" charset="-122"/>
              </a:rPr>
              <a:t>SQL</a:t>
            </a:r>
            <a:r>
              <a:rPr lang="zh-CN" altLang="en-US" sz="1400" dirty="0">
                <a:solidFill>
                  <a:srgbClr val="FFFFFF"/>
                </a:solidFill>
                <a:latin typeface="宋体" panose="02010600030101010101" pitchFamily="2" charset="-122"/>
                <a:sym typeface="宋体" panose="02010600030101010101" pitchFamily="2" charset="-122"/>
              </a:rPr>
              <a:t>引擎</a:t>
            </a:r>
            <a:endParaRPr lang="zh-CN" altLang="en-US" sz="1400" dirty="0">
              <a:solidFill>
                <a:srgbClr val="FFFFFF"/>
              </a:solidFill>
              <a:latin typeface="宋体" panose="02010600030101010101" pitchFamily="2" charset="-122"/>
              <a:sym typeface="宋体" panose="02010600030101010101" pitchFamily="2" charset="-122"/>
            </a:endParaRPr>
          </a:p>
        </p:txBody>
      </p:sp>
      <p:cxnSp>
        <p:nvCxnSpPr>
          <p:cNvPr id="126" name="直接箭头连接符 125"/>
          <p:cNvCxnSpPr>
            <a:stCxn id="125" idx="3"/>
          </p:cNvCxnSpPr>
          <p:nvPr/>
        </p:nvCxnSpPr>
        <p:spPr bwMode="auto">
          <a:xfrm>
            <a:off x="2765074" y="2395395"/>
            <a:ext cx="892490" cy="0"/>
          </a:xfrm>
          <a:prstGeom prst="straightConnector1">
            <a:avLst/>
          </a:prstGeom>
          <a:ln>
            <a:solidFill>
              <a:srgbClr val="00B050"/>
            </a:solidFill>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27" name="直接箭头连接符 126"/>
          <p:cNvCxnSpPr/>
          <p:nvPr/>
        </p:nvCxnSpPr>
        <p:spPr bwMode="auto">
          <a:xfrm>
            <a:off x="2117466" y="2779160"/>
            <a:ext cx="2706" cy="181679"/>
          </a:xfrm>
          <a:prstGeom prst="straightConnector1">
            <a:avLst/>
          </a:prstGeom>
          <a:ln>
            <a:solidFill>
              <a:srgbClr val="00B050"/>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28" name="直接箭头连接符 40"/>
          <p:cNvCxnSpPr>
            <a:cxnSpLocks noChangeShapeType="1"/>
          </p:cNvCxnSpPr>
          <p:nvPr/>
        </p:nvCxnSpPr>
        <p:spPr bwMode="auto">
          <a:xfrm flipV="1">
            <a:off x="6236954" y="2113421"/>
            <a:ext cx="1461642" cy="1"/>
          </a:xfrm>
          <a:prstGeom prst="straightConnector1">
            <a:avLst/>
          </a:prstGeom>
          <a:ln>
            <a:solidFill>
              <a:srgbClr val="00B050"/>
            </a:solidFill>
            <a:tailEnd type="triangle" w="med" len="med"/>
          </a:ln>
        </p:spPr>
        <p:style>
          <a:lnRef idx="3">
            <a:schemeClr val="accent6"/>
          </a:lnRef>
          <a:fillRef idx="0">
            <a:schemeClr val="accent6"/>
          </a:fillRef>
          <a:effectRef idx="2">
            <a:schemeClr val="accent6"/>
          </a:effectRef>
          <a:fontRef idx="minor">
            <a:schemeClr val="tx1"/>
          </a:fontRef>
        </p:style>
      </p:cxnSp>
      <p:sp>
        <p:nvSpPr>
          <p:cNvPr id="129" name="圆角矩形 33"/>
          <p:cNvSpPr>
            <a:spLocks noChangeArrowheads="1"/>
          </p:cNvSpPr>
          <p:nvPr/>
        </p:nvSpPr>
        <p:spPr bwMode="auto">
          <a:xfrm>
            <a:off x="1253370" y="1807840"/>
            <a:ext cx="1728192" cy="251696"/>
          </a:xfrm>
          <a:prstGeom prst="roundRect">
            <a:avLst>
              <a:gd name="adj" fmla="val 16667"/>
            </a:avLst>
          </a:prstGeom>
          <a:solidFill>
            <a:schemeClr val="accent1"/>
          </a:solidFill>
          <a:ln w="12700" cap="flat" cmpd="sng">
            <a:solidFill>
              <a:srgbClr val="42719B"/>
            </a:solidFill>
            <a:round/>
          </a:ln>
        </p:spPr>
        <p:txBody>
          <a:bodyPr anchor="ctr"/>
          <a:p>
            <a:pPr algn="ctr"/>
            <a:r>
              <a:rPr lang="en-US" altLang="zh-CN" sz="1350" dirty="0" smtClean="0">
                <a:solidFill>
                  <a:srgbClr val="FFFFFF"/>
                </a:solidFill>
                <a:latin typeface="宋体" panose="02010600030101010101" pitchFamily="2" charset="-122"/>
                <a:sym typeface="宋体" panose="02010600030101010101" pitchFamily="2" charset="-122"/>
              </a:rPr>
              <a:t>LVS/HAProxy</a:t>
            </a:r>
            <a:endParaRPr lang="zh-CN" altLang="en-US" sz="1350" dirty="0">
              <a:solidFill>
                <a:srgbClr val="FFFFFF"/>
              </a:solidFill>
              <a:latin typeface="宋体" panose="02010600030101010101" pitchFamily="2" charset="-122"/>
              <a:sym typeface="宋体" panose="02010600030101010101" pitchFamily="2" charset="-122"/>
            </a:endParaRPr>
          </a:p>
        </p:txBody>
      </p:sp>
      <p:cxnSp>
        <p:nvCxnSpPr>
          <p:cNvPr id="130" name="直接箭头连接符 129"/>
          <p:cNvCxnSpPr>
            <a:stCxn id="129" idx="3"/>
          </p:cNvCxnSpPr>
          <p:nvPr/>
        </p:nvCxnSpPr>
        <p:spPr bwMode="auto">
          <a:xfrm>
            <a:off x="2982197" y="1926068"/>
            <a:ext cx="676002" cy="2024"/>
          </a:xfrm>
          <a:prstGeom prst="straightConnector1">
            <a:avLst/>
          </a:prstGeom>
          <a:ln>
            <a:solidFill>
              <a:srgbClr val="00B050"/>
            </a:solidFill>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31" name="直接箭头连接符 130"/>
          <p:cNvCxnSpPr/>
          <p:nvPr/>
        </p:nvCxnSpPr>
        <p:spPr bwMode="auto">
          <a:xfrm>
            <a:off x="2114760" y="2053085"/>
            <a:ext cx="2706" cy="181679"/>
          </a:xfrm>
          <a:prstGeom prst="straightConnector1">
            <a:avLst/>
          </a:prstGeom>
          <a:ln>
            <a:solidFill>
              <a:srgbClr val="00B050"/>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32" name="直接箭头连接符 131"/>
          <p:cNvCxnSpPr/>
          <p:nvPr/>
        </p:nvCxnSpPr>
        <p:spPr bwMode="auto">
          <a:xfrm>
            <a:off x="1538500" y="1623188"/>
            <a:ext cx="2706" cy="181679"/>
          </a:xfrm>
          <a:prstGeom prst="straightConnector1">
            <a:avLst/>
          </a:prstGeom>
          <a:ln>
            <a:solidFill>
              <a:srgbClr val="7030A0"/>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33" name="直接箭头连接符 132"/>
          <p:cNvCxnSpPr/>
          <p:nvPr/>
        </p:nvCxnSpPr>
        <p:spPr bwMode="auto">
          <a:xfrm>
            <a:off x="2116702" y="1626745"/>
            <a:ext cx="2706" cy="181679"/>
          </a:xfrm>
          <a:prstGeom prst="straightConnector1">
            <a:avLst/>
          </a:prstGeom>
          <a:ln>
            <a:solidFill>
              <a:srgbClr val="7030A0"/>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34" name="直接箭头连接符 133"/>
          <p:cNvCxnSpPr/>
          <p:nvPr/>
        </p:nvCxnSpPr>
        <p:spPr bwMode="auto">
          <a:xfrm>
            <a:off x="2760426" y="1630211"/>
            <a:ext cx="2706" cy="181679"/>
          </a:xfrm>
          <a:prstGeom prst="straightConnector1">
            <a:avLst/>
          </a:prstGeom>
          <a:ln>
            <a:solidFill>
              <a:srgbClr val="7030A0"/>
            </a:solidFill>
            <a:headEnd type="none" w="med" len="med"/>
            <a:tailEnd type="triangle"/>
          </a:ln>
        </p:spPr>
        <p:style>
          <a:lnRef idx="3">
            <a:schemeClr val="accent1"/>
          </a:lnRef>
          <a:fillRef idx="0">
            <a:schemeClr val="accent1"/>
          </a:fillRef>
          <a:effectRef idx="2">
            <a:schemeClr val="accent1"/>
          </a:effectRef>
          <a:fontRef idx="minor">
            <a:schemeClr val="tx1"/>
          </a:fontRef>
        </p:style>
      </p:cxnSp>
      <p:cxnSp>
        <p:nvCxnSpPr>
          <p:cNvPr id="135" name="直接箭头连接符 134"/>
          <p:cNvCxnSpPr/>
          <p:nvPr/>
        </p:nvCxnSpPr>
        <p:spPr bwMode="auto">
          <a:xfrm flipH="1" flipV="1">
            <a:off x="754520" y="3964473"/>
            <a:ext cx="190653" cy="1"/>
          </a:xfrm>
          <a:prstGeom prst="straightConnector1">
            <a:avLst/>
          </a:prstGeom>
          <a:ln>
            <a:solidFill>
              <a:srgbClr val="00B05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839595" y="4150360"/>
            <a:ext cx="1272540" cy="173355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sp>
        <p:nvSpPr>
          <p:cNvPr id="23" name="矩形 22"/>
          <p:cNvSpPr/>
          <p:nvPr/>
        </p:nvSpPr>
        <p:spPr>
          <a:xfrm>
            <a:off x="4846320" y="3986530"/>
            <a:ext cx="3417570" cy="2017395"/>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sp>
        <p:nvSpPr>
          <p:cNvPr id="2" name="标题 1"/>
          <p:cNvSpPr>
            <a:spLocks noGrp="1"/>
          </p:cNvSpPr>
          <p:nvPr>
            <p:ph type="title"/>
          </p:nvPr>
        </p:nvSpPr>
        <p:spPr/>
        <p:txBody>
          <a:bodyPr/>
          <a:lstStyle/>
          <a:p>
            <a:r>
              <a:rPr lang="zh-CN" altLang="en-US" dirty="0"/>
              <a:t>核心架构</a:t>
            </a:r>
            <a:endParaRPr lang="en-US" altLang="zh-CN" dirty="0"/>
          </a:p>
        </p:txBody>
      </p:sp>
      <p:sp>
        <p:nvSpPr>
          <p:cNvPr id="5" name="矩形 4"/>
          <p:cNvSpPr/>
          <p:nvPr/>
        </p:nvSpPr>
        <p:spPr>
          <a:xfrm>
            <a:off x="3173095" y="2936875"/>
            <a:ext cx="1353185" cy="5734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endParaRPr lang="en-US" altLang="zh-CN" sz="1400"/>
          </a:p>
        </p:txBody>
      </p:sp>
      <p:sp>
        <p:nvSpPr>
          <p:cNvPr id="7" name="矩形 6"/>
          <p:cNvSpPr/>
          <p:nvPr/>
        </p:nvSpPr>
        <p:spPr>
          <a:xfrm>
            <a:off x="1964690" y="4320540"/>
            <a:ext cx="981075" cy="326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SQL</a:t>
            </a:r>
            <a:r>
              <a:rPr lang="zh-CN" altLang="en-US" sz="1400"/>
              <a:t>引擎</a:t>
            </a:r>
            <a:endParaRPr lang="zh-CN" altLang="en-US" sz="1400"/>
          </a:p>
        </p:txBody>
      </p:sp>
      <p:sp>
        <p:nvSpPr>
          <p:cNvPr id="8" name="矩形 7"/>
          <p:cNvSpPr/>
          <p:nvPr/>
        </p:nvSpPr>
        <p:spPr>
          <a:xfrm>
            <a:off x="3912235" y="1845310"/>
            <a:ext cx="1353185" cy="573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Schedule</a:t>
            </a:r>
            <a:endParaRPr lang="en-US" altLang="zh-CN" sz="1400"/>
          </a:p>
        </p:txBody>
      </p:sp>
      <p:sp>
        <p:nvSpPr>
          <p:cNvPr id="13" name="矩形 12"/>
          <p:cNvSpPr/>
          <p:nvPr/>
        </p:nvSpPr>
        <p:spPr>
          <a:xfrm>
            <a:off x="1970405" y="4850765"/>
            <a:ext cx="981075" cy="326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SQL</a:t>
            </a:r>
            <a:r>
              <a:rPr lang="zh-CN" altLang="en-US" sz="1400"/>
              <a:t>引擎</a:t>
            </a:r>
            <a:endParaRPr lang="zh-CN" altLang="en-US" sz="1400"/>
          </a:p>
        </p:txBody>
      </p:sp>
      <p:sp>
        <p:nvSpPr>
          <p:cNvPr id="14" name="矩形 13"/>
          <p:cNvSpPr/>
          <p:nvPr/>
        </p:nvSpPr>
        <p:spPr>
          <a:xfrm>
            <a:off x="1970405" y="5365115"/>
            <a:ext cx="981075" cy="3263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SQL</a:t>
            </a:r>
            <a:r>
              <a:rPr lang="zh-CN" altLang="en-US" sz="1400"/>
              <a:t>引擎</a:t>
            </a:r>
            <a:endParaRPr lang="zh-CN" altLang="en-US" sz="1400"/>
          </a:p>
        </p:txBody>
      </p:sp>
      <p:grpSp>
        <p:nvGrpSpPr>
          <p:cNvPr id="34" name="组合 33"/>
          <p:cNvGrpSpPr/>
          <p:nvPr/>
        </p:nvGrpSpPr>
        <p:grpSpPr>
          <a:xfrm>
            <a:off x="4946015" y="4098290"/>
            <a:ext cx="3197860" cy="842010"/>
            <a:chOff x="7285" y="5530"/>
            <a:chExt cx="5036" cy="1326"/>
          </a:xfrm>
        </p:grpSpPr>
        <p:sp>
          <p:nvSpPr>
            <p:cNvPr id="9" name="矩形 8"/>
            <p:cNvSpPr/>
            <p:nvPr/>
          </p:nvSpPr>
          <p:spPr>
            <a:xfrm>
              <a:off x="7505" y="5986"/>
              <a:ext cx="1896" cy="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400"/>
                <a:t>主</a:t>
              </a:r>
              <a:endParaRPr lang="zh-CN" altLang="en-US" sz="1400"/>
            </a:p>
            <a:p>
              <a:pPr algn="l"/>
              <a:r>
                <a:rPr lang="en-US" altLang="zh-CN" sz="1400"/>
                <a:t>Agent+MySQL</a:t>
              </a:r>
              <a:endParaRPr lang="en-US" altLang="zh-CN" sz="1400"/>
            </a:p>
          </p:txBody>
        </p:sp>
        <p:sp>
          <p:nvSpPr>
            <p:cNvPr id="11" name="矩形 10"/>
            <p:cNvSpPr/>
            <p:nvPr/>
          </p:nvSpPr>
          <p:spPr>
            <a:xfrm>
              <a:off x="9649" y="6001"/>
              <a:ext cx="1062" cy="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a:t>从</a:t>
              </a:r>
              <a:r>
                <a:rPr lang="en-US" altLang="zh-CN" sz="1400"/>
                <a:t>1</a:t>
              </a:r>
              <a:endParaRPr lang="en-US" altLang="zh-CN" sz="1400"/>
            </a:p>
          </p:txBody>
        </p:sp>
        <p:sp>
          <p:nvSpPr>
            <p:cNvPr id="12" name="矩形 11"/>
            <p:cNvSpPr/>
            <p:nvPr/>
          </p:nvSpPr>
          <p:spPr>
            <a:xfrm>
              <a:off x="10965" y="5978"/>
              <a:ext cx="1093" cy="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400"/>
                <a:t>从</a:t>
              </a:r>
              <a:r>
                <a:rPr lang="en-US" altLang="zh-CN" sz="1400"/>
                <a:t>...N</a:t>
              </a:r>
              <a:endParaRPr lang="en-US" altLang="zh-CN" sz="1400"/>
            </a:p>
          </p:txBody>
        </p:sp>
        <p:sp>
          <p:nvSpPr>
            <p:cNvPr id="16" name="矩形 15"/>
            <p:cNvSpPr/>
            <p:nvPr/>
          </p:nvSpPr>
          <p:spPr>
            <a:xfrm>
              <a:off x="7285" y="5530"/>
              <a:ext cx="5036" cy="1327"/>
            </a:xfrm>
            <a:prstGeom prst="rect">
              <a:avLst/>
            </a:prstGeom>
            <a:noFill/>
            <a:ln>
              <a:solidFill>
                <a:schemeClr val="tx1"/>
              </a:solidFill>
              <a:prstDash val="sysDash"/>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sp>
          <p:nvSpPr>
            <p:cNvPr id="17" name="文本框 16"/>
            <p:cNvSpPr txBox="1"/>
            <p:nvPr/>
          </p:nvSpPr>
          <p:spPr>
            <a:xfrm>
              <a:off x="7421" y="5530"/>
              <a:ext cx="2275" cy="483"/>
            </a:xfrm>
            <a:prstGeom prst="rect">
              <a:avLst/>
            </a:prstGeom>
            <a:noFill/>
          </p:spPr>
          <p:txBody>
            <a:bodyPr wrap="square" rtlCol="0">
              <a:spAutoFit/>
            </a:bodyPr>
            <a:p>
              <a:r>
                <a:rPr lang="en-US" altLang="zh-CN" sz="1400"/>
                <a:t>Set1</a:t>
              </a:r>
              <a:endParaRPr lang="en-US" altLang="zh-CN" sz="1400"/>
            </a:p>
          </p:txBody>
        </p:sp>
      </p:grpSp>
      <p:sp>
        <p:nvSpPr>
          <p:cNvPr id="24" name="矩形 23"/>
          <p:cNvSpPr/>
          <p:nvPr/>
        </p:nvSpPr>
        <p:spPr>
          <a:xfrm>
            <a:off x="3295015" y="3042285"/>
            <a:ext cx="1353185" cy="5734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en-US" altLang="zh-CN" sz="1400"/>
              <a:t>Zookeeper</a:t>
            </a:r>
            <a:endParaRPr lang="en-US" altLang="zh-CN" sz="1400"/>
          </a:p>
        </p:txBody>
      </p:sp>
      <p:cxnSp>
        <p:nvCxnSpPr>
          <p:cNvPr id="26" name="直接箭头连接符 25"/>
          <p:cNvCxnSpPr>
            <a:stCxn id="25" idx="3"/>
            <a:endCxn id="23" idx="1"/>
          </p:cNvCxnSpPr>
          <p:nvPr/>
        </p:nvCxnSpPr>
        <p:spPr>
          <a:xfrm flipV="1">
            <a:off x="3112135" y="5003165"/>
            <a:ext cx="1734185" cy="2159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7" name="肘形连接符 26"/>
          <p:cNvCxnSpPr>
            <a:stCxn id="23" idx="0"/>
            <a:endCxn id="24" idx="3"/>
          </p:cNvCxnSpPr>
          <p:nvPr/>
        </p:nvCxnSpPr>
        <p:spPr>
          <a:xfrm rot="16200000" flipV="1">
            <a:off x="5273040" y="2712085"/>
            <a:ext cx="657225" cy="1906905"/>
          </a:xfrm>
          <a:prstGeom prst="bentConnector2">
            <a:avLst/>
          </a:prstGeom>
          <a:ln w="190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43" idx="2"/>
            <a:endCxn id="5" idx="0"/>
          </p:cNvCxnSpPr>
          <p:nvPr/>
        </p:nvCxnSpPr>
        <p:spPr>
          <a:xfrm>
            <a:off x="3114040" y="2529205"/>
            <a:ext cx="735965" cy="4076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25" idx="0"/>
            <a:endCxn id="5" idx="1"/>
          </p:cNvCxnSpPr>
          <p:nvPr/>
        </p:nvCxnSpPr>
        <p:spPr>
          <a:xfrm rot="16200000">
            <a:off x="2360930" y="3338195"/>
            <a:ext cx="926465" cy="697230"/>
          </a:xfrm>
          <a:prstGeom prst="bentConnector2">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567690" y="4850765"/>
            <a:ext cx="815340" cy="320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a:t>负载均衡</a:t>
            </a:r>
            <a:endParaRPr lang="zh-CN" altLang="en-US" sz="1200"/>
          </a:p>
        </p:txBody>
      </p:sp>
      <p:grpSp>
        <p:nvGrpSpPr>
          <p:cNvPr id="35" name="组合 34"/>
          <p:cNvGrpSpPr/>
          <p:nvPr/>
        </p:nvGrpSpPr>
        <p:grpSpPr>
          <a:xfrm>
            <a:off x="4956175" y="5041265"/>
            <a:ext cx="3197860" cy="842010"/>
            <a:chOff x="7285" y="5530"/>
            <a:chExt cx="5036" cy="1326"/>
          </a:xfrm>
        </p:grpSpPr>
        <p:sp>
          <p:nvSpPr>
            <p:cNvPr id="36" name="矩形 35"/>
            <p:cNvSpPr/>
            <p:nvPr/>
          </p:nvSpPr>
          <p:spPr>
            <a:xfrm>
              <a:off x="7505" y="5986"/>
              <a:ext cx="1896" cy="7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400"/>
                <a:t>主</a:t>
              </a:r>
              <a:endParaRPr lang="zh-CN" altLang="en-US" sz="1400"/>
            </a:p>
            <a:p>
              <a:pPr algn="l"/>
              <a:r>
                <a:rPr lang="en-US" altLang="zh-CN" sz="1400"/>
                <a:t>Agent+MySQL</a:t>
              </a:r>
              <a:endParaRPr lang="en-US" altLang="zh-CN" sz="1400"/>
            </a:p>
          </p:txBody>
        </p:sp>
        <p:sp>
          <p:nvSpPr>
            <p:cNvPr id="37" name="矩形 36"/>
            <p:cNvSpPr/>
            <p:nvPr/>
          </p:nvSpPr>
          <p:spPr>
            <a:xfrm>
              <a:off x="9649" y="6001"/>
              <a:ext cx="1062" cy="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a:t>从</a:t>
              </a:r>
              <a:r>
                <a:rPr lang="en-US" altLang="zh-CN" sz="1400"/>
                <a:t>1</a:t>
              </a:r>
              <a:endParaRPr lang="en-US" altLang="zh-CN" sz="1400"/>
            </a:p>
          </p:txBody>
        </p:sp>
        <p:sp>
          <p:nvSpPr>
            <p:cNvPr id="38" name="矩形 37"/>
            <p:cNvSpPr/>
            <p:nvPr/>
          </p:nvSpPr>
          <p:spPr>
            <a:xfrm>
              <a:off x="10965" y="5978"/>
              <a:ext cx="1093" cy="7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l"/>
              <a:r>
                <a:rPr lang="zh-CN" altLang="en-US" sz="1400"/>
                <a:t>从</a:t>
              </a:r>
              <a:r>
                <a:rPr lang="en-US" altLang="zh-CN" sz="1400"/>
                <a:t>...N</a:t>
              </a:r>
              <a:endParaRPr lang="en-US" altLang="zh-CN" sz="1400"/>
            </a:p>
          </p:txBody>
        </p:sp>
        <p:sp>
          <p:nvSpPr>
            <p:cNvPr id="39" name="矩形 38"/>
            <p:cNvSpPr/>
            <p:nvPr/>
          </p:nvSpPr>
          <p:spPr>
            <a:xfrm>
              <a:off x="7285" y="5530"/>
              <a:ext cx="5036" cy="1327"/>
            </a:xfrm>
            <a:prstGeom prst="rect">
              <a:avLst/>
            </a:prstGeom>
            <a:noFill/>
            <a:ln>
              <a:solidFill>
                <a:schemeClr val="tx1"/>
              </a:solidFill>
              <a:prstDash val="sysDash"/>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sp>
          <p:nvSpPr>
            <p:cNvPr id="40" name="文本框 39"/>
            <p:cNvSpPr txBox="1"/>
            <p:nvPr/>
          </p:nvSpPr>
          <p:spPr>
            <a:xfrm>
              <a:off x="7421" y="5530"/>
              <a:ext cx="2275" cy="483"/>
            </a:xfrm>
            <a:prstGeom prst="rect">
              <a:avLst/>
            </a:prstGeom>
            <a:noFill/>
          </p:spPr>
          <p:txBody>
            <a:bodyPr wrap="square" rtlCol="0">
              <a:spAutoFit/>
            </a:bodyPr>
            <a:p>
              <a:r>
                <a:rPr lang="en-US" altLang="zh-CN" sz="1400"/>
                <a:t>Set1</a:t>
              </a:r>
              <a:endParaRPr lang="en-US" altLang="zh-CN" sz="1400"/>
            </a:p>
          </p:txBody>
        </p:sp>
      </p:grpSp>
      <p:cxnSp>
        <p:nvCxnSpPr>
          <p:cNvPr id="42" name="直接箭头连接符 41"/>
          <p:cNvCxnSpPr>
            <a:stCxn id="30" idx="3"/>
            <a:endCxn id="25" idx="1"/>
          </p:cNvCxnSpPr>
          <p:nvPr/>
        </p:nvCxnSpPr>
        <p:spPr>
          <a:xfrm>
            <a:off x="1383030" y="5019040"/>
            <a:ext cx="456565" cy="57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90" name="矩形 189"/>
          <p:cNvSpPr/>
          <p:nvPr/>
        </p:nvSpPr>
        <p:spPr>
          <a:xfrm>
            <a:off x="6562052" y="1612398"/>
            <a:ext cx="1774372" cy="1581321"/>
          </a:xfrm>
          <a:prstGeom prst="rect">
            <a:avLst/>
          </a:prstGeom>
          <a:solidFill>
            <a:schemeClr val="accent6">
              <a:lumMod val="40000"/>
              <a:lumOff val="60000"/>
            </a:schemeClr>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87" name="流程图: 磁盘 186"/>
          <p:cNvSpPr/>
          <p:nvPr/>
        </p:nvSpPr>
        <p:spPr>
          <a:xfrm>
            <a:off x="6739922" y="2132608"/>
            <a:ext cx="1225364" cy="585800"/>
          </a:xfrm>
          <a:prstGeom prst="flowChartMagneticDisk">
            <a:avLst/>
          </a:prstGeom>
          <a:solidFill>
            <a:schemeClr val="accent4">
              <a:lumMod val="60000"/>
              <a:lumOff val="40000"/>
            </a:schemeClr>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等线 Light" panose="02010600030101010101" charset="-122"/>
            </a:endParaRPr>
          </a:p>
        </p:txBody>
      </p:sp>
      <p:sp>
        <p:nvSpPr>
          <p:cNvPr id="188" name="流程图: 磁盘 187"/>
          <p:cNvSpPr/>
          <p:nvPr/>
        </p:nvSpPr>
        <p:spPr>
          <a:xfrm>
            <a:off x="6860667" y="2318025"/>
            <a:ext cx="1225364" cy="585800"/>
          </a:xfrm>
          <a:prstGeom prst="flowChartMagneticDisk">
            <a:avLst/>
          </a:prstGeom>
          <a:solidFill>
            <a:schemeClr val="accent4">
              <a:lumMod val="60000"/>
              <a:lumOff val="40000"/>
            </a:schemeClr>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等线 Light" panose="02010600030101010101" charset="-122"/>
            </a:endParaRPr>
          </a:p>
        </p:txBody>
      </p:sp>
      <p:sp>
        <p:nvSpPr>
          <p:cNvPr id="189" name="流程图: 磁盘 188"/>
          <p:cNvSpPr/>
          <p:nvPr/>
        </p:nvSpPr>
        <p:spPr>
          <a:xfrm>
            <a:off x="7024373" y="2437241"/>
            <a:ext cx="1225364" cy="585800"/>
          </a:xfrm>
          <a:prstGeom prst="flowChartMagneticDisk">
            <a:avLst/>
          </a:prstGeom>
          <a:solidFill>
            <a:schemeClr val="accent4">
              <a:lumMod val="60000"/>
              <a:lumOff val="40000"/>
            </a:schemeClr>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black">
                  <a:lumMod val="75000"/>
                  <a:lumOff val="25000"/>
                </a:prstClr>
              </a:solidFill>
              <a:latin typeface="等线 Light" panose="02010600030101010101" charset="-122"/>
            </a:endParaRPr>
          </a:p>
        </p:txBody>
      </p:sp>
      <p:sp>
        <p:nvSpPr>
          <p:cNvPr id="191" name="文本框 190"/>
          <p:cNvSpPr txBox="1"/>
          <p:nvPr/>
        </p:nvSpPr>
        <p:spPr>
          <a:xfrm>
            <a:off x="6554839" y="1689416"/>
            <a:ext cx="1837020" cy="369332"/>
          </a:xfrm>
          <a:prstGeom prst="rect">
            <a:avLst/>
          </a:prstGeom>
          <a:noFill/>
        </p:spPr>
        <p:txBody>
          <a:bodyPr wrap="square" rtlCol="0">
            <a:spAutoFit/>
          </a:bodyPr>
          <a:p>
            <a:r>
              <a:rPr lang="en-US" altLang="zh-CN" dirty="0" smtClean="0"/>
              <a:t>HDFS/Kafka</a:t>
            </a:r>
            <a:r>
              <a:rPr lang="zh-CN" altLang="en-US" dirty="0" smtClean="0"/>
              <a:t>集群</a:t>
            </a:r>
            <a:endParaRPr lang="zh-CN" altLang="en-US" dirty="0"/>
          </a:p>
        </p:txBody>
      </p:sp>
      <p:sp>
        <p:nvSpPr>
          <p:cNvPr id="3" name="上下箭头 2"/>
          <p:cNvSpPr/>
          <p:nvPr/>
        </p:nvSpPr>
        <p:spPr>
          <a:xfrm>
            <a:off x="7315200" y="3279140"/>
            <a:ext cx="316865" cy="641350"/>
          </a:xfrm>
          <a:prstGeom prst="upDown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矩形 14"/>
          <p:cNvSpPr/>
          <p:nvPr/>
        </p:nvSpPr>
        <p:spPr>
          <a:xfrm>
            <a:off x="4039235" y="1972310"/>
            <a:ext cx="1353185" cy="573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Schedule</a:t>
            </a:r>
            <a:endParaRPr lang="zh-CN" altLang="zh-CN" sz="1400"/>
          </a:p>
          <a:p>
            <a:pPr algn="ctr"/>
            <a:r>
              <a:rPr lang="en-US" altLang="zh-CN" sz="1400"/>
              <a:t>Manager</a:t>
            </a:r>
            <a:endParaRPr lang="en-US" altLang="zh-CN" sz="1400"/>
          </a:p>
        </p:txBody>
      </p:sp>
      <p:sp>
        <p:nvSpPr>
          <p:cNvPr id="18" name="流程图: 数据 17"/>
          <p:cNvSpPr/>
          <p:nvPr/>
        </p:nvSpPr>
        <p:spPr>
          <a:xfrm>
            <a:off x="286385" y="1839595"/>
            <a:ext cx="1377315" cy="546100"/>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a:t>赤兔管理台</a:t>
            </a:r>
            <a:endParaRPr lang="zh-CN" altLang="en-US" sz="1400"/>
          </a:p>
        </p:txBody>
      </p:sp>
      <p:sp>
        <p:nvSpPr>
          <p:cNvPr id="21" name="流程图: 磁盘 20"/>
          <p:cNvSpPr/>
          <p:nvPr/>
        </p:nvSpPr>
        <p:spPr>
          <a:xfrm>
            <a:off x="330200" y="2793365"/>
            <a:ext cx="1287780" cy="393065"/>
          </a:xfrm>
          <a:prstGeom prst="flowChartMagneticDisk">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400">
                <a:solidFill>
                  <a:schemeClr val="tx1"/>
                </a:solidFill>
              </a:rPr>
              <a:t>监控采集</a:t>
            </a:r>
            <a:endParaRPr lang="zh-CN" altLang="en-US" sz="1400">
              <a:solidFill>
                <a:schemeClr val="tx1"/>
              </a:solidFill>
            </a:endParaRPr>
          </a:p>
        </p:txBody>
      </p:sp>
      <p:cxnSp>
        <p:nvCxnSpPr>
          <p:cNvPr id="31" name="直接箭头连接符 30"/>
          <p:cNvCxnSpPr>
            <a:stCxn id="18" idx="5"/>
            <a:endCxn id="41" idx="1"/>
          </p:cNvCxnSpPr>
          <p:nvPr/>
        </p:nvCxnSpPr>
        <p:spPr>
          <a:xfrm>
            <a:off x="1525905" y="2112645"/>
            <a:ext cx="784225" cy="317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21" idx="4"/>
          </p:cNvCxnSpPr>
          <p:nvPr/>
        </p:nvCxnSpPr>
        <p:spPr>
          <a:xfrm>
            <a:off x="1617980" y="2990215"/>
            <a:ext cx="1555115" cy="254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2310130" y="1828800"/>
            <a:ext cx="1353185" cy="573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Schedule</a:t>
            </a:r>
            <a:endParaRPr lang="en-US" altLang="zh-CN" sz="1400"/>
          </a:p>
        </p:txBody>
      </p:sp>
      <p:sp>
        <p:nvSpPr>
          <p:cNvPr id="43" name="矩形 42"/>
          <p:cNvSpPr/>
          <p:nvPr/>
        </p:nvSpPr>
        <p:spPr>
          <a:xfrm>
            <a:off x="2437130" y="1955800"/>
            <a:ext cx="1353185" cy="573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400"/>
              <a:t>OSS</a:t>
            </a:r>
            <a:endParaRPr lang="en-US" altLang="zh-CN" sz="1400"/>
          </a:p>
        </p:txBody>
      </p:sp>
      <p:cxnSp>
        <p:nvCxnSpPr>
          <p:cNvPr id="44" name="直接箭头连接符 43"/>
          <p:cNvCxnSpPr>
            <a:stCxn id="15" idx="2"/>
            <a:endCxn id="5" idx="0"/>
          </p:cNvCxnSpPr>
          <p:nvPr/>
        </p:nvCxnSpPr>
        <p:spPr>
          <a:xfrm flipH="1">
            <a:off x="3850005" y="2545715"/>
            <a:ext cx="866140" cy="39116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18" idx="4"/>
            <a:endCxn id="21" idx="1"/>
          </p:cNvCxnSpPr>
          <p:nvPr/>
        </p:nvCxnSpPr>
        <p:spPr>
          <a:xfrm flipH="1">
            <a:off x="974090" y="2385695"/>
            <a:ext cx="1270" cy="40767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模块划分：管控模块</a:t>
            </a:r>
            <a:endParaRPr lang="zh-CN" altLang="en-US" dirty="0"/>
          </a:p>
        </p:txBody>
      </p:sp>
      <p:sp>
        <p:nvSpPr>
          <p:cNvPr id="10" name="文本框 9"/>
          <p:cNvSpPr txBox="1"/>
          <p:nvPr/>
        </p:nvSpPr>
        <p:spPr>
          <a:xfrm>
            <a:off x="284480" y="1299210"/>
            <a:ext cx="7696200" cy="133413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管理模块</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一个集群搭建一套即可，一般是复用一组机器；</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对机器的性能要求相对于</a:t>
            </a:r>
            <a:r>
              <a:rPr lang="en-US" altLang="zh-CN" sz="1200" dirty="0">
                <a:latin typeface="微软雅黑" panose="020B0503020204020204" pitchFamily="34" charset="-122"/>
                <a:ea typeface="微软雅黑" panose="020B0503020204020204" pitchFamily="34" charset="-122"/>
              </a:rPr>
              <a:t>DB</a:t>
            </a:r>
            <a:r>
              <a:rPr lang="zh-CN" altLang="en-US" sz="1200" dirty="0">
                <a:latin typeface="微软雅黑" panose="020B0503020204020204" pitchFamily="34" charset="-122"/>
                <a:ea typeface="微软雅黑" panose="020B0503020204020204" pitchFamily="34" charset="-122"/>
              </a:rPr>
              <a:t>机器和网关机器要低；</a:t>
            </a:r>
            <a:endParaRPr lang="zh-CN" altLang="en-US"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包括：</a:t>
            </a:r>
            <a:r>
              <a:rPr lang="en-US" altLang="zh-CN" sz="1400" b="1" dirty="0">
                <a:solidFill>
                  <a:srgbClr val="FF0000"/>
                </a:solidFill>
                <a:latin typeface="微软雅黑" panose="020B0503020204020204" pitchFamily="34" charset="-122"/>
                <a:ea typeface="微软雅黑" panose="020B0503020204020204" pitchFamily="34" charset="-122"/>
              </a:rPr>
              <a:t>Zookeeper</a:t>
            </a:r>
            <a:r>
              <a:rPr lang="zh-CN" altLang="en-US" sz="1400" b="1" dirty="0">
                <a:solidFill>
                  <a:srgbClr val="FF0000"/>
                </a:solidFill>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Scheduler</a:t>
            </a:r>
            <a:r>
              <a:rPr lang="zh-CN" altLang="en-US" sz="1400" b="1" dirty="0">
                <a:solidFill>
                  <a:srgbClr val="FF0000"/>
                </a:solidFill>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Manager</a:t>
            </a:r>
            <a:r>
              <a:rPr lang="zh-CN" altLang="en-US" sz="1400" b="1" dirty="0">
                <a:solidFill>
                  <a:srgbClr val="FF0000"/>
                </a:solidFill>
                <a:latin typeface="微软雅黑" panose="020B0503020204020204" pitchFamily="34" charset="-122"/>
                <a:ea typeface="微软雅黑" panose="020B0503020204020204" pitchFamily="34" charset="-122"/>
              </a:rPr>
              <a:t>、</a:t>
            </a:r>
            <a:r>
              <a:rPr lang="en-US" altLang="zh-CN" sz="1400" b="1" dirty="0">
                <a:solidFill>
                  <a:srgbClr val="FF0000"/>
                </a:solidFill>
                <a:latin typeface="微软雅黑" panose="020B0503020204020204" pitchFamily="34" charset="-122"/>
                <a:ea typeface="微软雅黑" panose="020B0503020204020204" pitchFamily="34" charset="-122"/>
              </a:rPr>
              <a:t>OSS</a:t>
            </a:r>
            <a:r>
              <a:rPr lang="zh-CN" altLang="en-US" sz="1400" b="1" dirty="0">
                <a:solidFill>
                  <a:srgbClr val="FF0000"/>
                </a:solidFill>
                <a:latin typeface="微软雅黑" panose="020B0503020204020204" pitchFamily="34" charset="-122"/>
                <a:ea typeface="微软雅黑" panose="020B0503020204020204" pitchFamily="34" charset="-122"/>
              </a:rPr>
              <a:t>、监控采集程序、赤兔管理控制台</a:t>
            </a:r>
            <a:endParaRPr lang="zh-CN" altLang="en-US" sz="1400" dirty="0">
              <a:latin typeface="微软雅黑" panose="020B0503020204020204" pitchFamily="34" charset="-122"/>
              <a:ea typeface="微软雅黑" panose="020B0503020204020204" pitchFamily="34" charset="-122"/>
            </a:endParaRPr>
          </a:p>
        </p:txBody>
      </p:sp>
      <p:sp>
        <p:nvSpPr>
          <p:cNvPr id="9" name="矩形 8"/>
          <p:cNvSpPr/>
          <p:nvPr/>
        </p:nvSpPr>
        <p:spPr>
          <a:xfrm>
            <a:off x="900430" y="3055620"/>
            <a:ext cx="1736090" cy="255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p:nvSpPr>
        <p:spPr>
          <a:xfrm>
            <a:off x="900430" y="2809875"/>
            <a:ext cx="1736090" cy="24574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1200">
                <a:solidFill>
                  <a:schemeClr val="bg1"/>
                </a:solidFill>
              </a:rPr>
              <a:t>赤兔管理台</a:t>
            </a:r>
            <a:endParaRPr lang="zh-CN" altLang="en-US" sz="1200">
              <a:solidFill>
                <a:schemeClr val="bg1"/>
              </a:solidFill>
            </a:endParaRPr>
          </a:p>
        </p:txBody>
      </p:sp>
      <p:sp>
        <p:nvSpPr>
          <p:cNvPr id="19" name="矩形 18"/>
          <p:cNvSpPr/>
          <p:nvPr/>
        </p:nvSpPr>
        <p:spPr>
          <a:xfrm>
            <a:off x="2636520" y="2809875"/>
            <a:ext cx="1736090" cy="245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a:solidFill>
                  <a:schemeClr val="bg1"/>
                </a:solidFill>
              </a:rPr>
              <a:t>OSS</a:t>
            </a:r>
            <a:r>
              <a:rPr lang="zh-CN" altLang="en-US" sz="1200">
                <a:solidFill>
                  <a:schemeClr val="bg1"/>
                </a:solidFill>
              </a:rPr>
              <a:t>（运营支撑系统）</a:t>
            </a:r>
            <a:endParaRPr lang="zh-CN" altLang="en-US" sz="1200">
              <a:solidFill>
                <a:schemeClr val="bg1"/>
              </a:solidFill>
            </a:endParaRPr>
          </a:p>
        </p:txBody>
      </p:sp>
      <p:sp>
        <p:nvSpPr>
          <p:cNvPr id="20" name="矩形 19"/>
          <p:cNvSpPr/>
          <p:nvPr/>
        </p:nvSpPr>
        <p:spPr>
          <a:xfrm>
            <a:off x="4379595" y="2809875"/>
            <a:ext cx="1736090" cy="24574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en-US" altLang="zh-CN" sz="1200">
                <a:solidFill>
                  <a:schemeClr val="bg1"/>
                </a:solidFill>
              </a:rPr>
              <a:t>zookeeper</a:t>
            </a:r>
            <a:endParaRPr lang="en-US" altLang="zh-CN" sz="1200">
              <a:solidFill>
                <a:schemeClr val="bg1"/>
              </a:solidFill>
            </a:endParaRPr>
          </a:p>
        </p:txBody>
      </p:sp>
      <p:sp>
        <p:nvSpPr>
          <p:cNvPr id="22" name="矩形 21"/>
          <p:cNvSpPr/>
          <p:nvPr/>
        </p:nvSpPr>
        <p:spPr>
          <a:xfrm>
            <a:off x="6115685" y="2809875"/>
            <a:ext cx="1736725" cy="24574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p>
            <a:pPr algn="ctr"/>
            <a:r>
              <a:rPr lang="en-US" altLang="zh-CN" sz="1200">
                <a:solidFill>
                  <a:schemeClr val="bg1"/>
                </a:solidFill>
              </a:rPr>
              <a:t>Manager/Schedule</a:t>
            </a:r>
            <a:endParaRPr lang="en-US" altLang="zh-CN" sz="1200">
              <a:solidFill>
                <a:schemeClr val="bg1"/>
              </a:solidFill>
            </a:endParaRPr>
          </a:p>
        </p:txBody>
      </p:sp>
      <p:sp>
        <p:nvSpPr>
          <p:cNvPr id="32" name="圆角矩形 31"/>
          <p:cNvSpPr/>
          <p:nvPr/>
        </p:nvSpPr>
        <p:spPr>
          <a:xfrm>
            <a:off x="1367790" y="3482975"/>
            <a:ext cx="832485" cy="39497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p>
            <a:pPr algn="ctr"/>
            <a:r>
              <a:rPr lang="zh-CN" altLang="en-US" sz="1200"/>
              <a:t>发起操作</a:t>
            </a:r>
            <a:endParaRPr lang="zh-CN" altLang="en-US" sz="1200"/>
          </a:p>
        </p:txBody>
      </p:sp>
      <p:sp>
        <p:nvSpPr>
          <p:cNvPr id="34" name="圆角矩形 33"/>
          <p:cNvSpPr/>
          <p:nvPr/>
        </p:nvSpPr>
        <p:spPr>
          <a:xfrm>
            <a:off x="3035935" y="3482975"/>
            <a:ext cx="832485" cy="394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a:t>Json</a:t>
            </a:r>
            <a:r>
              <a:rPr lang="zh-CN" altLang="en-US" sz="1200"/>
              <a:t>请求</a:t>
            </a:r>
            <a:endParaRPr lang="zh-CN" altLang="en-US" sz="1200"/>
          </a:p>
        </p:txBody>
      </p:sp>
      <p:sp>
        <p:nvSpPr>
          <p:cNvPr id="35" name="圆角矩形 34"/>
          <p:cNvSpPr/>
          <p:nvPr/>
        </p:nvSpPr>
        <p:spPr>
          <a:xfrm>
            <a:off x="4841875" y="3482975"/>
            <a:ext cx="832485" cy="3949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zh-CN" altLang="en-US" sz="1200"/>
              <a:t>任务节点</a:t>
            </a:r>
            <a:endParaRPr lang="zh-CN" altLang="en-US" sz="1200"/>
          </a:p>
        </p:txBody>
      </p:sp>
      <p:sp>
        <p:nvSpPr>
          <p:cNvPr id="36" name="圆角矩形 35"/>
          <p:cNvSpPr/>
          <p:nvPr/>
        </p:nvSpPr>
        <p:spPr>
          <a:xfrm>
            <a:off x="6600825" y="3482975"/>
            <a:ext cx="832485" cy="39497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p>
            <a:pPr algn="ctr"/>
            <a:r>
              <a:rPr lang="zh-CN" altLang="en-US" sz="1200"/>
              <a:t>收到任务</a:t>
            </a:r>
            <a:endParaRPr lang="zh-CN" altLang="en-US" sz="1200"/>
          </a:p>
        </p:txBody>
      </p:sp>
      <p:sp>
        <p:nvSpPr>
          <p:cNvPr id="37" name="圆角矩形 36"/>
          <p:cNvSpPr/>
          <p:nvPr/>
        </p:nvSpPr>
        <p:spPr>
          <a:xfrm>
            <a:off x="6600825" y="4092575"/>
            <a:ext cx="832485" cy="39497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p>
            <a:pPr algn="ctr"/>
            <a:r>
              <a:rPr lang="zh-CN" altLang="en-US" sz="1200"/>
              <a:t>处理任务</a:t>
            </a:r>
            <a:endParaRPr lang="zh-CN" altLang="en-US" sz="1200"/>
          </a:p>
        </p:txBody>
      </p:sp>
      <p:sp>
        <p:nvSpPr>
          <p:cNvPr id="47" name="圆角矩形 46"/>
          <p:cNvSpPr/>
          <p:nvPr/>
        </p:nvSpPr>
        <p:spPr>
          <a:xfrm>
            <a:off x="4841875" y="4692650"/>
            <a:ext cx="832485" cy="3949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zh-CN" altLang="en-US" sz="1200"/>
              <a:t>任务节点</a:t>
            </a:r>
            <a:endParaRPr lang="zh-CN" altLang="en-US" sz="1200"/>
          </a:p>
        </p:txBody>
      </p:sp>
      <p:sp>
        <p:nvSpPr>
          <p:cNvPr id="50" name="圆角矩形 49"/>
          <p:cNvSpPr/>
          <p:nvPr/>
        </p:nvSpPr>
        <p:spPr>
          <a:xfrm>
            <a:off x="6600825" y="4692650"/>
            <a:ext cx="832485" cy="39497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p>
            <a:pPr algn="ctr"/>
            <a:r>
              <a:rPr lang="zh-CN" altLang="en-US" sz="1200"/>
              <a:t>处理完成</a:t>
            </a:r>
            <a:endParaRPr lang="zh-CN" altLang="en-US" sz="1200"/>
          </a:p>
        </p:txBody>
      </p:sp>
      <p:sp>
        <p:nvSpPr>
          <p:cNvPr id="51" name="圆角矩形 50"/>
          <p:cNvSpPr/>
          <p:nvPr/>
        </p:nvSpPr>
        <p:spPr>
          <a:xfrm>
            <a:off x="3035935" y="4700270"/>
            <a:ext cx="832485" cy="3949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a:t>Json</a:t>
            </a:r>
            <a:r>
              <a:rPr lang="zh-CN" altLang="en-US" sz="1200"/>
              <a:t>请求</a:t>
            </a:r>
            <a:endParaRPr lang="zh-CN" altLang="en-US" sz="1200"/>
          </a:p>
        </p:txBody>
      </p:sp>
      <p:sp>
        <p:nvSpPr>
          <p:cNvPr id="55" name="圆角矩形 54"/>
          <p:cNvSpPr/>
          <p:nvPr/>
        </p:nvSpPr>
        <p:spPr>
          <a:xfrm>
            <a:off x="1352550" y="4707890"/>
            <a:ext cx="832485" cy="3949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zh-CN" altLang="en-US" sz="1200"/>
              <a:t>查询结果</a:t>
            </a:r>
            <a:endParaRPr lang="zh-CN" altLang="en-US" sz="1200"/>
          </a:p>
        </p:txBody>
      </p:sp>
      <p:cxnSp>
        <p:nvCxnSpPr>
          <p:cNvPr id="58" name="直接箭头连接符 57"/>
          <p:cNvCxnSpPr>
            <a:stCxn id="32" idx="3"/>
            <a:endCxn id="34" idx="1"/>
          </p:cNvCxnSpPr>
          <p:nvPr/>
        </p:nvCxnSpPr>
        <p:spPr>
          <a:xfrm>
            <a:off x="2200275" y="3688080"/>
            <a:ext cx="8356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a:stCxn id="34" idx="3"/>
            <a:endCxn id="35" idx="1"/>
          </p:cNvCxnSpPr>
          <p:nvPr/>
        </p:nvCxnSpPr>
        <p:spPr>
          <a:xfrm>
            <a:off x="3868420" y="3688080"/>
            <a:ext cx="97345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a:stCxn id="35" idx="3"/>
            <a:endCxn id="36" idx="1"/>
          </p:cNvCxnSpPr>
          <p:nvPr/>
        </p:nvCxnSpPr>
        <p:spPr>
          <a:xfrm>
            <a:off x="5674360" y="3688080"/>
            <a:ext cx="92646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4031615" y="3474720"/>
            <a:ext cx="845185" cy="243840"/>
          </a:xfrm>
          <a:prstGeom prst="rect">
            <a:avLst/>
          </a:prstGeom>
          <a:noFill/>
        </p:spPr>
        <p:txBody>
          <a:bodyPr wrap="square" rtlCol="0">
            <a:spAutoFit/>
          </a:bodyPr>
          <a:p>
            <a:r>
              <a:rPr lang="zh-CN" altLang="en-US" sz="1000" b="1">
                <a:solidFill>
                  <a:srgbClr val="FF0000"/>
                </a:solidFill>
              </a:rPr>
              <a:t>创建节点</a:t>
            </a:r>
            <a:endParaRPr lang="zh-CN" altLang="en-US" sz="1000" b="1">
              <a:solidFill>
                <a:srgbClr val="FF0000"/>
              </a:solidFill>
            </a:endParaRPr>
          </a:p>
        </p:txBody>
      </p:sp>
      <p:sp>
        <p:nvSpPr>
          <p:cNvPr id="64" name="文本框 63"/>
          <p:cNvSpPr txBox="1"/>
          <p:nvPr/>
        </p:nvSpPr>
        <p:spPr>
          <a:xfrm>
            <a:off x="5780405" y="3474720"/>
            <a:ext cx="784225" cy="243840"/>
          </a:xfrm>
          <a:prstGeom prst="rect">
            <a:avLst/>
          </a:prstGeom>
          <a:noFill/>
        </p:spPr>
        <p:txBody>
          <a:bodyPr wrap="square" rtlCol="0">
            <a:spAutoFit/>
          </a:bodyPr>
          <a:p>
            <a:r>
              <a:rPr lang="zh-CN" altLang="en-US" sz="1000" b="1">
                <a:solidFill>
                  <a:srgbClr val="FF0000"/>
                </a:solidFill>
              </a:rPr>
              <a:t>监听节点</a:t>
            </a:r>
            <a:endParaRPr lang="zh-CN" altLang="en-US" sz="1000" b="1">
              <a:solidFill>
                <a:srgbClr val="FF0000"/>
              </a:solidFill>
            </a:endParaRPr>
          </a:p>
        </p:txBody>
      </p:sp>
      <p:sp>
        <p:nvSpPr>
          <p:cNvPr id="65" name="文本框 64"/>
          <p:cNvSpPr txBox="1"/>
          <p:nvPr/>
        </p:nvSpPr>
        <p:spPr>
          <a:xfrm>
            <a:off x="5659120" y="4669155"/>
            <a:ext cx="1242695" cy="243840"/>
          </a:xfrm>
          <a:prstGeom prst="rect">
            <a:avLst/>
          </a:prstGeom>
          <a:noFill/>
        </p:spPr>
        <p:txBody>
          <a:bodyPr wrap="square" rtlCol="0">
            <a:spAutoFit/>
          </a:bodyPr>
          <a:p>
            <a:r>
              <a:rPr lang="zh-CN" altLang="en-US" sz="1000" b="1">
                <a:solidFill>
                  <a:srgbClr val="FF0000"/>
                </a:solidFill>
              </a:rPr>
              <a:t>更新任务状态</a:t>
            </a:r>
            <a:endParaRPr lang="zh-CN" altLang="en-US" sz="1000" b="1">
              <a:solidFill>
                <a:srgbClr val="FF0000"/>
              </a:solidFill>
            </a:endParaRPr>
          </a:p>
        </p:txBody>
      </p:sp>
      <p:sp>
        <p:nvSpPr>
          <p:cNvPr id="66" name="文本框 65"/>
          <p:cNvSpPr txBox="1"/>
          <p:nvPr/>
        </p:nvSpPr>
        <p:spPr>
          <a:xfrm>
            <a:off x="4030980" y="4645025"/>
            <a:ext cx="807720" cy="243840"/>
          </a:xfrm>
          <a:prstGeom prst="rect">
            <a:avLst/>
          </a:prstGeom>
          <a:noFill/>
        </p:spPr>
        <p:txBody>
          <a:bodyPr wrap="square" rtlCol="0">
            <a:spAutoFit/>
          </a:bodyPr>
          <a:p>
            <a:r>
              <a:rPr lang="zh-CN" altLang="en-US" sz="1000" b="1">
                <a:solidFill>
                  <a:srgbClr val="FF0000"/>
                </a:solidFill>
              </a:rPr>
              <a:t>查询状态</a:t>
            </a:r>
            <a:endParaRPr lang="zh-CN" altLang="en-US" sz="1000" b="1">
              <a:solidFill>
                <a:srgbClr val="FF0000"/>
              </a:solidFill>
            </a:endParaRPr>
          </a:p>
        </p:txBody>
      </p:sp>
      <p:sp>
        <p:nvSpPr>
          <p:cNvPr id="3" name="矩形 2"/>
          <p:cNvSpPr/>
          <p:nvPr/>
        </p:nvSpPr>
        <p:spPr>
          <a:xfrm>
            <a:off x="2636520" y="3055620"/>
            <a:ext cx="1736090" cy="255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4371975" y="3055620"/>
            <a:ext cx="1736090" cy="255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6108065" y="3055620"/>
            <a:ext cx="1736090" cy="255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2330450" y="3473450"/>
            <a:ext cx="705485" cy="245110"/>
          </a:xfrm>
          <a:prstGeom prst="rect">
            <a:avLst/>
          </a:prstGeom>
          <a:noFill/>
        </p:spPr>
        <p:txBody>
          <a:bodyPr wrap="square" rtlCol="0">
            <a:spAutoFit/>
          </a:bodyPr>
          <a:p>
            <a:r>
              <a:rPr lang="en-US" altLang="zh-CN" sz="1000" b="1">
                <a:solidFill>
                  <a:srgbClr val="FF0000"/>
                </a:solidFill>
              </a:rPr>
              <a:t>http</a:t>
            </a:r>
            <a:r>
              <a:rPr lang="zh-CN" altLang="en-US" sz="1000" b="1">
                <a:solidFill>
                  <a:srgbClr val="FF0000"/>
                </a:solidFill>
              </a:rPr>
              <a:t>请求</a:t>
            </a:r>
            <a:endParaRPr lang="zh-CN" altLang="en-US" sz="1000" b="1">
              <a:solidFill>
                <a:srgbClr val="FF0000"/>
              </a:solidFill>
            </a:endParaRPr>
          </a:p>
        </p:txBody>
      </p:sp>
      <p:cxnSp>
        <p:nvCxnSpPr>
          <p:cNvPr id="7" name="直接箭头连接符 6"/>
          <p:cNvCxnSpPr>
            <a:stCxn id="50" idx="1"/>
            <a:endCxn id="47" idx="3"/>
          </p:cNvCxnSpPr>
          <p:nvPr/>
        </p:nvCxnSpPr>
        <p:spPr>
          <a:xfrm flipH="1">
            <a:off x="5674360" y="4890135"/>
            <a:ext cx="92646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5" idx="3"/>
            <a:endCxn id="51" idx="1"/>
          </p:cNvCxnSpPr>
          <p:nvPr/>
        </p:nvCxnSpPr>
        <p:spPr>
          <a:xfrm flipV="1">
            <a:off x="2185035" y="4897755"/>
            <a:ext cx="850900"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337435" y="4645025"/>
            <a:ext cx="705485" cy="245110"/>
          </a:xfrm>
          <a:prstGeom prst="rect">
            <a:avLst/>
          </a:prstGeom>
          <a:noFill/>
        </p:spPr>
        <p:txBody>
          <a:bodyPr wrap="square" rtlCol="0">
            <a:spAutoFit/>
          </a:bodyPr>
          <a:p>
            <a:r>
              <a:rPr lang="en-US" altLang="zh-CN" sz="1000" b="1">
                <a:solidFill>
                  <a:srgbClr val="FF0000"/>
                </a:solidFill>
              </a:rPr>
              <a:t>http</a:t>
            </a:r>
            <a:r>
              <a:rPr lang="zh-CN" altLang="en-US" sz="1000" b="1">
                <a:solidFill>
                  <a:srgbClr val="FF0000"/>
                </a:solidFill>
              </a:rPr>
              <a:t>请求</a:t>
            </a:r>
            <a:endParaRPr lang="zh-CN" altLang="en-US" sz="1000" b="1">
              <a:solidFill>
                <a:srgbClr val="FF0000"/>
              </a:solidFill>
            </a:endParaRPr>
          </a:p>
        </p:txBody>
      </p:sp>
      <p:cxnSp>
        <p:nvCxnSpPr>
          <p:cNvPr id="15" name="直接箭头连接符 14"/>
          <p:cNvCxnSpPr>
            <a:stCxn id="51" idx="3"/>
            <a:endCxn id="47" idx="1"/>
          </p:cNvCxnSpPr>
          <p:nvPr/>
        </p:nvCxnSpPr>
        <p:spPr>
          <a:xfrm flipV="1">
            <a:off x="3868420" y="4890135"/>
            <a:ext cx="973455" cy="76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下箭头 16"/>
          <p:cNvSpPr/>
          <p:nvPr/>
        </p:nvSpPr>
        <p:spPr>
          <a:xfrm>
            <a:off x="6855460" y="3928110"/>
            <a:ext cx="356870" cy="14224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下箭头 20"/>
          <p:cNvSpPr/>
          <p:nvPr/>
        </p:nvSpPr>
        <p:spPr>
          <a:xfrm>
            <a:off x="6855460" y="4526915"/>
            <a:ext cx="356870" cy="142240"/>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noFill/>
            </a:endParaRPr>
          </a:p>
        </p:txBody>
      </p:sp>
      <p:sp>
        <p:nvSpPr>
          <p:cNvPr id="23" name="矩形 22"/>
          <p:cNvSpPr/>
          <p:nvPr/>
        </p:nvSpPr>
        <p:spPr>
          <a:xfrm>
            <a:off x="891540" y="6009005"/>
            <a:ext cx="6952615" cy="3302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p>
            <a:pPr algn="ctr"/>
            <a:r>
              <a:rPr lang="zh-CN" altLang="en-US" sz="1400" b="1">
                <a:solidFill>
                  <a:schemeClr val="tx1"/>
                </a:solidFill>
              </a:rPr>
              <a:t>监控/数据采集</a:t>
            </a:r>
            <a:endParaRPr lang="zh-CN" altLang="en-US" sz="1400" b="1">
              <a:solidFill>
                <a:schemeClr val="tx1"/>
              </a:solidFill>
            </a:endParaRPr>
          </a:p>
        </p:txBody>
      </p:sp>
      <p:sp>
        <p:nvSpPr>
          <p:cNvPr id="24" name="下箭头 23"/>
          <p:cNvSpPr/>
          <p:nvPr/>
        </p:nvSpPr>
        <p:spPr>
          <a:xfrm>
            <a:off x="3236595" y="5677535"/>
            <a:ext cx="435610" cy="245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下箭头 24"/>
          <p:cNvSpPr/>
          <p:nvPr/>
        </p:nvSpPr>
        <p:spPr>
          <a:xfrm>
            <a:off x="5015230" y="5677535"/>
            <a:ext cx="435610" cy="245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下箭头 25"/>
          <p:cNvSpPr/>
          <p:nvPr/>
        </p:nvSpPr>
        <p:spPr>
          <a:xfrm>
            <a:off x="6777990" y="5677535"/>
            <a:ext cx="435610" cy="245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上箭头 27"/>
          <p:cNvSpPr/>
          <p:nvPr/>
        </p:nvSpPr>
        <p:spPr>
          <a:xfrm>
            <a:off x="1486535" y="5669280"/>
            <a:ext cx="412115" cy="25336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圆角矩形 54"/>
          <p:cNvSpPr/>
          <p:nvPr/>
        </p:nvSpPr>
        <p:spPr>
          <a:xfrm>
            <a:off x="1265555" y="3300095"/>
            <a:ext cx="1926590" cy="1788160"/>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endParaRPr lang="zh-CN" altLang="en-US" dirty="0">
              <a:solidFill>
                <a:prstClr val="black"/>
              </a:solidFill>
              <a:latin typeface="等线 Light" panose="02010600030101010101" charset="-122"/>
              <a:ea typeface="等线 Light" panose="02010600030101010101" charset="-122"/>
            </a:endParaRPr>
          </a:p>
        </p:txBody>
      </p:sp>
      <p:sp>
        <p:nvSpPr>
          <p:cNvPr id="2" name="标题 1"/>
          <p:cNvSpPr>
            <a:spLocks noGrp="1"/>
          </p:cNvSpPr>
          <p:nvPr>
            <p:ph type="title"/>
          </p:nvPr>
        </p:nvSpPr>
        <p:spPr/>
        <p:txBody>
          <a:bodyPr/>
          <a:lstStyle/>
          <a:p>
            <a:r>
              <a:rPr lang="zh-CN" altLang="en-US" dirty="0"/>
              <a:t>模块划分：</a:t>
            </a:r>
            <a:r>
              <a:rPr lang="en-US" altLang="zh-CN" dirty="0"/>
              <a:t>DB</a:t>
            </a:r>
            <a:r>
              <a:rPr lang="zh-CN" altLang="en-US" dirty="0"/>
              <a:t>节点</a:t>
            </a:r>
            <a:endParaRPr lang="zh-CN" altLang="en-US" dirty="0"/>
          </a:p>
        </p:txBody>
      </p:sp>
      <p:sp>
        <p:nvSpPr>
          <p:cNvPr id="10" name="文本框 9"/>
          <p:cNvSpPr txBox="1"/>
          <p:nvPr/>
        </p:nvSpPr>
        <p:spPr>
          <a:xfrm>
            <a:off x="268605" y="956310"/>
            <a:ext cx="7696200" cy="11976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en-US" altLang="zh-CN" sz="1400" dirty="0">
                <a:latin typeface="微软雅黑" panose="020B0503020204020204" pitchFamily="34" charset="-122"/>
                <a:ea typeface="微软雅黑" panose="020B0503020204020204" pitchFamily="34" charset="-122"/>
              </a:rPr>
              <a:t>DB</a:t>
            </a:r>
            <a:r>
              <a:rPr lang="zh-CN" altLang="en-US" sz="1400" dirty="0">
                <a:latin typeface="微软雅黑" panose="020B0503020204020204" pitchFamily="34" charset="-122"/>
                <a:ea typeface="微软雅黑" panose="020B0503020204020204" pitchFamily="34" charset="-122"/>
              </a:rPr>
              <a:t>节点</a:t>
            </a:r>
            <a:endParaRPr lang="zh-CN" altLang="en-US"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DB</a:t>
            </a:r>
            <a:r>
              <a:rPr lang="zh-CN" altLang="zh-CN" sz="1200" dirty="0">
                <a:latin typeface="微软雅黑" panose="020B0503020204020204" pitchFamily="34" charset="-122"/>
                <a:ea typeface="微软雅黑" panose="020B0503020204020204" pitchFamily="34" charset="-122"/>
              </a:rPr>
              <a:t>节点上部署的数据库服务，属于</a:t>
            </a:r>
            <a:r>
              <a:rPr lang="en-US" altLang="zh-CN" sz="1200" dirty="0">
                <a:latin typeface="微软雅黑" panose="020B0503020204020204" pitchFamily="34" charset="-122"/>
                <a:ea typeface="微软雅黑" panose="020B0503020204020204" pitchFamily="34" charset="-122"/>
              </a:rPr>
              <a:t>IO</a:t>
            </a:r>
            <a:r>
              <a:rPr lang="zh-CN" altLang="en-US" sz="1200" dirty="0">
                <a:latin typeface="微软雅黑" panose="020B0503020204020204" pitchFamily="34" charset="-122"/>
                <a:ea typeface="微软雅黑" panose="020B0503020204020204" pitchFamily="34" charset="-122"/>
              </a:rPr>
              <a:t>密集型服务，对机器的</a:t>
            </a:r>
            <a:r>
              <a:rPr lang="en-US" altLang="zh-CN" sz="1200" dirty="0">
                <a:latin typeface="微软雅黑" panose="020B0503020204020204" pitchFamily="34" charset="-122"/>
                <a:ea typeface="微软雅黑" panose="020B0503020204020204" pitchFamily="34" charset="-122"/>
              </a:rPr>
              <a:t>IO</a:t>
            </a:r>
            <a:r>
              <a:rPr lang="zh-CN" altLang="en-US" sz="1200" dirty="0">
                <a:latin typeface="微软雅黑" panose="020B0503020204020204" pitchFamily="34" charset="-122"/>
                <a:ea typeface="微软雅黑" panose="020B0503020204020204" pitchFamily="34" charset="-122"/>
              </a:rPr>
              <a:t>要求较高，一般建议配置</a:t>
            </a:r>
            <a:r>
              <a:rPr lang="en-US" altLang="zh-CN" sz="1200" dirty="0">
                <a:latin typeface="微软雅黑" panose="020B0503020204020204" pitchFamily="34" charset="-122"/>
                <a:ea typeface="微软雅黑" panose="020B0503020204020204" pitchFamily="34" charset="-122"/>
              </a:rPr>
              <a:t>SSD</a:t>
            </a:r>
            <a:r>
              <a:rPr lang="zh-CN" altLang="en-US" sz="1200" dirty="0">
                <a:latin typeface="微软雅黑" panose="020B0503020204020204" pitchFamily="34" charset="-122"/>
                <a:ea typeface="微软雅黑" panose="020B0503020204020204" pitchFamily="34" charset="-122"/>
              </a:rPr>
              <a:t>硬盘；</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Agent</a:t>
            </a:r>
            <a:r>
              <a:rPr lang="zh-CN" altLang="en-US" sz="1200" dirty="0">
                <a:latin typeface="微软雅黑" panose="020B0503020204020204" pitchFamily="34" charset="-122"/>
                <a:ea typeface="微软雅黑" panose="020B0503020204020204" pitchFamily="34" charset="-122"/>
              </a:rPr>
              <a:t>属于旁路模块，主要承担</a:t>
            </a:r>
            <a:r>
              <a:rPr lang="en-US" altLang="zh-CN" sz="1200" dirty="0">
                <a:latin typeface="微软雅黑" panose="020B0503020204020204" pitchFamily="34" charset="-122"/>
                <a:ea typeface="微软雅黑" panose="020B0503020204020204" pitchFamily="34" charset="-122"/>
              </a:rPr>
              <a:t>DB</a:t>
            </a:r>
            <a:r>
              <a:rPr lang="zh-CN" altLang="en-US" sz="1200" dirty="0">
                <a:latin typeface="微软雅黑" panose="020B0503020204020204" pitchFamily="34" charset="-122"/>
                <a:ea typeface="微软雅黑" panose="020B0503020204020204" pitchFamily="34" charset="-122"/>
              </a:rPr>
              <a:t>的状态监控，存活检测以及其他功能性任务的执行。</a:t>
            </a:r>
            <a:endParaRPr lang="zh-CN" altLang="en-US"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zh-CN" sz="1400" b="1" dirty="0">
                <a:solidFill>
                  <a:srgbClr val="FF0000"/>
                </a:solidFill>
                <a:latin typeface="微软雅黑" panose="020B0503020204020204" pitchFamily="34" charset="-122"/>
                <a:ea typeface="微软雅黑" panose="020B0503020204020204" pitchFamily="34" charset="-122"/>
              </a:rPr>
              <a:t>注：单节点的</a:t>
            </a:r>
            <a:r>
              <a:rPr lang="en-US" altLang="zh-CN" sz="1400" b="1" dirty="0">
                <a:solidFill>
                  <a:srgbClr val="FF0000"/>
                </a:solidFill>
                <a:latin typeface="微软雅黑" panose="020B0503020204020204" pitchFamily="34" charset="-122"/>
                <a:ea typeface="微软雅黑" panose="020B0503020204020204" pitchFamily="34" charset="-122"/>
              </a:rPr>
              <a:t>MySQL</a:t>
            </a:r>
            <a:r>
              <a:rPr lang="zh-CN" altLang="en-US" sz="1400" b="1" dirty="0">
                <a:solidFill>
                  <a:srgbClr val="FF0000"/>
                </a:solidFill>
                <a:latin typeface="微软雅黑" panose="020B0503020204020204" pitchFamily="34" charset="-122"/>
                <a:ea typeface="微软雅黑" panose="020B0503020204020204" pitchFamily="34" charset="-122"/>
              </a:rPr>
              <a:t>实例通过</a:t>
            </a:r>
            <a:r>
              <a:rPr lang="en-US" altLang="zh-CN" sz="1400" b="1" dirty="0">
                <a:solidFill>
                  <a:srgbClr val="FF0000"/>
                </a:solidFill>
                <a:latin typeface="微软雅黑" panose="020B0503020204020204" pitchFamily="34" charset="-122"/>
                <a:ea typeface="微软雅黑" panose="020B0503020204020204" pitchFamily="34" charset="-122"/>
              </a:rPr>
              <a:t>Agent</a:t>
            </a:r>
            <a:r>
              <a:rPr lang="zh-CN" altLang="en-US" sz="1400" b="1" dirty="0">
                <a:solidFill>
                  <a:srgbClr val="FF0000"/>
                </a:solidFill>
                <a:latin typeface="微软雅黑" panose="020B0503020204020204" pitchFamily="34" charset="-122"/>
                <a:ea typeface="微软雅黑" panose="020B0503020204020204" pitchFamily="34" charset="-122"/>
              </a:rPr>
              <a:t>和</a:t>
            </a:r>
            <a:r>
              <a:rPr lang="en-US" altLang="zh-CN" sz="1400" b="1" dirty="0">
                <a:solidFill>
                  <a:srgbClr val="FF0000"/>
                </a:solidFill>
                <a:latin typeface="微软雅黑" panose="020B0503020204020204" pitchFamily="34" charset="-122"/>
                <a:ea typeface="微软雅黑" panose="020B0503020204020204" pitchFamily="34" charset="-122"/>
              </a:rPr>
              <a:t>TDSQL</a:t>
            </a:r>
            <a:r>
              <a:rPr lang="zh-CN" altLang="en-US" sz="1400" b="1" dirty="0">
                <a:solidFill>
                  <a:srgbClr val="FF0000"/>
                </a:solidFill>
                <a:latin typeface="微软雅黑" panose="020B0503020204020204" pitchFamily="34" charset="-122"/>
                <a:ea typeface="微软雅黑" panose="020B0503020204020204" pitchFamily="34" charset="-122"/>
              </a:rPr>
              <a:t>集群建立联系</a:t>
            </a:r>
            <a:endParaRPr lang="zh-CN" altLang="en-US" sz="1400" b="1" dirty="0">
              <a:solidFill>
                <a:srgbClr val="FF0000"/>
              </a:solidFill>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sp>
        <p:nvSpPr>
          <p:cNvPr id="50" name="椭圆 49"/>
          <p:cNvSpPr>
            <a:spLocks noChangeAspect="1"/>
          </p:cNvSpPr>
          <p:nvPr/>
        </p:nvSpPr>
        <p:spPr>
          <a:xfrm>
            <a:off x="735330" y="2738120"/>
            <a:ext cx="2964815" cy="2964815"/>
          </a:xfrm>
          <a:prstGeom prst="ellipse">
            <a:avLst/>
          </a:prstGeom>
          <a:noFill/>
          <a:ln w="3175">
            <a:solidFill>
              <a:srgbClr val="005FBC"/>
            </a:solidFill>
            <a:prstDash val="solid"/>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endParaRPr lang="en-US" sz="1600" dirty="0">
              <a:solidFill>
                <a:prstClr val="black"/>
              </a:solidFill>
              <a:latin typeface="等线 Light" panose="02010600030101010101" charset="-122"/>
            </a:endParaRPr>
          </a:p>
        </p:txBody>
      </p:sp>
      <p:grpSp>
        <p:nvGrpSpPr>
          <p:cNvPr id="60" name="组合 59"/>
          <p:cNvGrpSpPr/>
          <p:nvPr/>
        </p:nvGrpSpPr>
        <p:grpSpPr>
          <a:xfrm rot="0">
            <a:off x="1415415" y="3404870"/>
            <a:ext cx="1577975" cy="1527810"/>
            <a:chOff x="4955270" y="2717095"/>
            <a:chExt cx="2197938" cy="2166064"/>
          </a:xfrm>
        </p:grpSpPr>
        <p:grpSp>
          <p:nvGrpSpPr>
            <p:cNvPr id="61" name="组合 60"/>
            <p:cNvGrpSpPr/>
            <p:nvPr/>
          </p:nvGrpSpPr>
          <p:grpSpPr>
            <a:xfrm>
              <a:off x="4955270" y="2717095"/>
              <a:ext cx="2197938" cy="2166064"/>
              <a:chOff x="3213024" y="2767763"/>
              <a:chExt cx="1241424" cy="1223421"/>
            </a:xfrm>
          </p:grpSpPr>
          <p:sp>
            <p:nvSpPr>
              <p:cNvPr id="62" name="圆角矩形 61"/>
              <p:cNvSpPr/>
              <p:nvPr/>
            </p:nvSpPr>
            <p:spPr>
              <a:xfrm rot="10800000" flipV="1">
                <a:off x="3213024" y="2767763"/>
                <a:ext cx="1241424" cy="568233"/>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white"/>
                    </a:solidFill>
                    <a:latin typeface="等线 Light" panose="02010600030101010101" charset="-122"/>
                  </a:rPr>
                  <a:t>Master</a:t>
                </a:r>
                <a:endParaRPr lang="en-US" sz="2000" b="1" dirty="0">
                  <a:solidFill>
                    <a:prstClr val="white"/>
                  </a:solidFill>
                  <a:latin typeface="等线 Light" panose="02010600030101010101" charset="-122"/>
                </a:endParaRPr>
              </a:p>
            </p:txBody>
          </p:sp>
          <p:sp>
            <p:nvSpPr>
              <p:cNvPr id="63" name="圆角矩形 62"/>
              <p:cNvSpPr/>
              <p:nvPr/>
            </p:nvSpPr>
            <p:spPr>
              <a:xfrm rot="10800000" flipV="1">
                <a:off x="3213024" y="3422951"/>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等线 Light" panose="02010600030101010101" charset="-122"/>
                  </a:rPr>
                  <a:t>Slave</a:t>
                </a:r>
                <a:endParaRPr lang="en-US" sz="1400" dirty="0">
                  <a:solidFill>
                    <a:prstClr val="white"/>
                  </a:solidFill>
                  <a:latin typeface="等线 Light" panose="02010600030101010101" charset="-122"/>
                </a:endParaRPr>
              </a:p>
            </p:txBody>
          </p:sp>
          <p:sp>
            <p:nvSpPr>
              <p:cNvPr id="64" name="圆角矩形 63"/>
              <p:cNvSpPr/>
              <p:nvPr/>
            </p:nvSpPr>
            <p:spPr>
              <a:xfrm rot="10800000" flipV="1">
                <a:off x="3886214" y="3422951"/>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prstClr val="white"/>
                    </a:solidFill>
                    <a:latin typeface="等线 Light" panose="02010600030101010101" charset="-122"/>
                  </a:rPr>
                  <a:t>Slave</a:t>
                </a:r>
                <a:endParaRPr lang="en-US" sz="1400" dirty="0">
                  <a:solidFill>
                    <a:prstClr val="white"/>
                  </a:solidFill>
                  <a:latin typeface="等线 Light" panose="02010600030101010101" charset="-122"/>
                </a:endParaRPr>
              </a:p>
            </p:txBody>
          </p:sp>
        </p:grpSp>
        <p:cxnSp>
          <p:nvCxnSpPr>
            <p:cNvPr id="65" name="直接箭头连接符 64"/>
            <p:cNvCxnSpPr/>
            <p:nvPr/>
          </p:nvCxnSpPr>
          <p:spPr>
            <a:xfrm>
              <a:off x="6490966" y="3722058"/>
              <a:ext cx="0" cy="1584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6" name="直接箭头连接符 65"/>
            <p:cNvCxnSpPr/>
            <p:nvPr/>
          </p:nvCxnSpPr>
          <p:spPr>
            <a:xfrm>
              <a:off x="5433974" y="3722058"/>
              <a:ext cx="0" cy="1584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sp>
        <p:nvSpPr>
          <p:cNvPr id="74" name="圆角矩形 73"/>
          <p:cNvSpPr/>
          <p:nvPr/>
        </p:nvSpPr>
        <p:spPr>
          <a:xfrm>
            <a:off x="735330" y="2428240"/>
            <a:ext cx="824230" cy="408188"/>
          </a:xfrm>
          <a:prstGeom prst="roundRect">
            <a:avLst/>
          </a:prstGeom>
          <a:ln>
            <a:noFill/>
          </a:ln>
        </p:spPr>
        <p:txBody>
          <a:bodyPr wrap="square">
            <a:spAutoFit/>
          </a:bodyPr>
          <a:lstStyle/>
          <a:p>
            <a:pPr algn="ctr"/>
            <a:r>
              <a:rPr lang="en-US" altLang="zh-CN" dirty="0">
                <a:solidFill>
                  <a:prstClr val="black"/>
                </a:solidFill>
                <a:latin typeface="等线 Light" panose="02010600030101010101" charset="-122"/>
                <a:ea typeface="等线 Light" panose="02010600030101010101" charset="-122"/>
              </a:rPr>
              <a:t>SET</a:t>
            </a:r>
            <a:endParaRPr lang="en-US" dirty="0">
              <a:solidFill>
                <a:prstClr val="black"/>
              </a:solidFill>
              <a:latin typeface="等线 Light" panose="02010600030101010101" charset="-122"/>
              <a:ea typeface="等线 Light" panose="02010600030101010101" charset="-122"/>
            </a:endParaRPr>
          </a:p>
        </p:txBody>
      </p:sp>
      <p:sp>
        <p:nvSpPr>
          <p:cNvPr id="76" name="矩形 75"/>
          <p:cNvSpPr/>
          <p:nvPr/>
        </p:nvSpPr>
        <p:spPr>
          <a:xfrm>
            <a:off x="5374005" y="3789680"/>
            <a:ext cx="2590800" cy="1711325"/>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7" name="流程图: 磁盘 76"/>
          <p:cNvSpPr/>
          <p:nvPr/>
        </p:nvSpPr>
        <p:spPr>
          <a:xfrm>
            <a:off x="5909945" y="4679950"/>
            <a:ext cx="1525270" cy="639445"/>
          </a:xfrm>
          <a:prstGeom prst="flowChartMagneticDisk">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tx1"/>
                </a:solidFill>
              </a:rPr>
              <a:t>MySQL</a:t>
            </a:r>
            <a:endParaRPr lang="en-US" altLang="zh-CN">
              <a:solidFill>
                <a:schemeClr val="tx1"/>
              </a:solidFill>
            </a:endParaRPr>
          </a:p>
        </p:txBody>
      </p:sp>
      <p:sp>
        <p:nvSpPr>
          <p:cNvPr id="79" name="圆角矩形 78"/>
          <p:cNvSpPr/>
          <p:nvPr/>
        </p:nvSpPr>
        <p:spPr>
          <a:xfrm>
            <a:off x="6028055" y="3996055"/>
            <a:ext cx="1283970" cy="3613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Agent</a:t>
            </a:r>
            <a:endParaRPr lang="en-US" altLang="zh-CN"/>
          </a:p>
        </p:txBody>
      </p:sp>
      <p:cxnSp>
        <p:nvCxnSpPr>
          <p:cNvPr id="81" name="直接箭头连接符 80"/>
          <p:cNvCxnSpPr>
            <a:stCxn id="77" idx="1"/>
            <a:endCxn id="79" idx="2"/>
          </p:cNvCxnSpPr>
          <p:nvPr/>
        </p:nvCxnSpPr>
        <p:spPr>
          <a:xfrm flipH="1" flipV="1">
            <a:off x="6670040" y="4357370"/>
            <a:ext cx="2540" cy="32258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82" name="平行四边形 81"/>
          <p:cNvSpPr/>
          <p:nvPr/>
        </p:nvSpPr>
        <p:spPr>
          <a:xfrm>
            <a:off x="5761990" y="3043555"/>
            <a:ext cx="1898015" cy="386080"/>
          </a:xfrm>
          <a:prstGeom prst="parallelogram">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en-US" altLang="zh-CN"/>
              <a:t>Zookeeper</a:t>
            </a:r>
            <a:endParaRPr lang="en-US" altLang="zh-CN"/>
          </a:p>
        </p:txBody>
      </p:sp>
      <p:cxnSp>
        <p:nvCxnSpPr>
          <p:cNvPr id="83" name="直接箭头连接符 82"/>
          <p:cNvCxnSpPr>
            <a:stCxn id="79" idx="0"/>
            <a:endCxn id="82" idx="3"/>
          </p:cNvCxnSpPr>
          <p:nvPr/>
        </p:nvCxnSpPr>
        <p:spPr>
          <a:xfrm flipH="1" flipV="1">
            <a:off x="6663055" y="3429635"/>
            <a:ext cx="6985" cy="56642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a:endCxn id="76" idx="1"/>
          </p:cNvCxnSpPr>
          <p:nvPr/>
        </p:nvCxnSpPr>
        <p:spPr>
          <a:xfrm flipV="1">
            <a:off x="3204845" y="4645660"/>
            <a:ext cx="2169160" cy="27178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9" name="圆角矩形 98"/>
          <p:cNvSpPr/>
          <p:nvPr/>
        </p:nvSpPr>
        <p:spPr>
          <a:xfrm>
            <a:off x="5213985" y="2507615"/>
            <a:ext cx="1223645" cy="408230"/>
          </a:xfrm>
          <a:prstGeom prst="roundRect">
            <a:avLst/>
          </a:prstGeom>
          <a:ln>
            <a:noFill/>
          </a:ln>
        </p:spPr>
        <p:txBody>
          <a:bodyPr wrap="square">
            <a:spAutoFit/>
          </a:bodyPr>
          <a:p>
            <a:pPr algn="ctr"/>
            <a:r>
              <a:rPr lang="en-US" altLang="zh-CN" dirty="0">
                <a:solidFill>
                  <a:prstClr val="black"/>
                </a:solidFill>
                <a:latin typeface="等线 Light" panose="02010600030101010101" charset="-122"/>
                <a:ea typeface="等线 Light" panose="02010600030101010101" charset="-122"/>
              </a:rPr>
              <a:t>DB</a:t>
            </a:r>
            <a:r>
              <a:rPr lang="zh-CN" altLang="en-US" dirty="0">
                <a:solidFill>
                  <a:prstClr val="black"/>
                </a:solidFill>
                <a:latin typeface="等线 Light" panose="02010600030101010101" charset="-122"/>
                <a:ea typeface="等线 Light" panose="02010600030101010101" charset="-122"/>
              </a:rPr>
              <a:t>节点</a:t>
            </a:r>
            <a:endParaRPr lang="zh-CN" altLang="en-US" dirty="0">
              <a:solidFill>
                <a:prstClr val="black"/>
              </a:solidFill>
              <a:latin typeface="等线 Light" panose="02010600030101010101" charset="-122"/>
              <a:ea typeface="等线 Light" panose="02010600030101010101" charset="-122"/>
            </a:endParaRPr>
          </a:p>
        </p:txBody>
      </p:sp>
      <p:sp>
        <p:nvSpPr>
          <p:cNvPr id="3" name="文本框 2"/>
          <p:cNvSpPr txBox="1"/>
          <p:nvPr/>
        </p:nvSpPr>
        <p:spPr>
          <a:xfrm>
            <a:off x="3045460" y="5319395"/>
            <a:ext cx="1861185" cy="824865"/>
          </a:xfrm>
          <a:prstGeom prst="rect">
            <a:avLst/>
          </a:prstGeom>
          <a:noFill/>
        </p:spPr>
        <p:txBody>
          <a:bodyPr wrap="square" rtlCol="0">
            <a:spAutoFit/>
          </a:bodyPr>
          <a:p>
            <a:r>
              <a:rPr lang="zh-CN" altLang="en-US" sz="1200">
                <a:solidFill>
                  <a:srgbClr val="FF0000"/>
                </a:solidFill>
              </a:rPr>
              <a:t>一个set内的主节点和从</a:t>
            </a:r>
            <a:endParaRPr lang="zh-CN" altLang="en-US" sz="1200">
              <a:solidFill>
                <a:srgbClr val="FF0000"/>
              </a:solidFill>
            </a:endParaRPr>
          </a:p>
          <a:p>
            <a:r>
              <a:rPr lang="zh-CN" altLang="en-US" sz="1200">
                <a:solidFill>
                  <a:srgbClr val="FF0000"/>
                </a:solidFill>
              </a:rPr>
              <a:t>节点基于mysql的replication复制协议，实现主备同步</a:t>
            </a:r>
            <a:endParaRPr lang="zh-CN" altLang="en-US" sz="120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模块划分：</a:t>
            </a:r>
            <a:r>
              <a:rPr lang="en-US" altLang="zh-CN" dirty="0"/>
              <a:t>SQL</a:t>
            </a:r>
            <a:r>
              <a:rPr lang="zh-CN" altLang="en-US" dirty="0"/>
              <a:t>引擎（组）节点</a:t>
            </a:r>
            <a:endParaRPr lang="zh-CN" altLang="en-US" dirty="0"/>
          </a:p>
        </p:txBody>
      </p:sp>
      <p:sp>
        <p:nvSpPr>
          <p:cNvPr id="10" name="文本框 9"/>
          <p:cNvSpPr txBox="1"/>
          <p:nvPr/>
        </p:nvSpPr>
        <p:spPr>
          <a:xfrm>
            <a:off x="268605" y="1209675"/>
            <a:ext cx="769620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en-US" altLang="zh-CN" sz="1400" dirty="0">
                <a:latin typeface="微软雅黑" panose="020B0503020204020204" pitchFamily="34" charset="-122"/>
                <a:ea typeface="微软雅黑" panose="020B0503020204020204" pitchFamily="34" charset="-122"/>
              </a:rPr>
              <a:t>SQL</a:t>
            </a:r>
            <a:r>
              <a:rPr lang="zh-CN" altLang="zh-CN" sz="1400" dirty="0">
                <a:latin typeface="微软雅黑" panose="020B0503020204020204" pitchFamily="34" charset="-122"/>
                <a:ea typeface="微软雅黑" panose="020B0503020204020204" pitchFamily="34" charset="-122"/>
              </a:rPr>
              <a:t>引擎节点</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在</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整体位于接入层的位置，属于</a:t>
            </a:r>
            <a:r>
              <a:rPr lang="en-US" altLang="zh-CN" sz="1200" dirty="0">
                <a:latin typeface="微软雅黑" panose="020B0503020204020204" pitchFamily="34" charset="-122"/>
                <a:ea typeface="微软雅黑" panose="020B0503020204020204" pitchFamily="34" charset="-122"/>
              </a:rPr>
              <a:t>cpu</a:t>
            </a:r>
            <a:r>
              <a:rPr lang="zh-CN" altLang="en-US" sz="1200" dirty="0">
                <a:latin typeface="微软雅黑" panose="020B0503020204020204" pitchFamily="34" charset="-122"/>
                <a:ea typeface="微软雅黑" panose="020B0503020204020204" pitchFamily="34" charset="-122"/>
              </a:rPr>
              <a:t>密集型服务</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sym typeface="+mn-ea"/>
              </a:rPr>
              <a:t>在机型选择</a:t>
            </a:r>
            <a:r>
              <a:rPr lang="zh-CN" altLang="en-US" sz="1200" dirty="0">
                <a:latin typeface="微软雅黑" panose="020B0503020204020204" pitchFamily="34" charset="-122"/>
                <a:ea typeface="微软雅黑" panose="020B0503020204020204" pitchFamily="34" charset="-122"/>
              </a:rPr>
              <a:t>上对机器的</a:t>
            </a:r>
            <a:r>
              <a:rPr lang="en-US" altLang="zh-CN" sz="1200" dirty="0">
                <a:latin typeface="微软雅黑" panose="020B0503020204020204" pitchFamily="34" charset="-122"/>
                <a:ea typeface="微软雅黑" panose="020B0503020204020204" pitchFamily="34" charset="-122"/>
              </a:rPr>
              <a:t>cpu</a:t>
            </a:r>
            <a:r>
              <a:rPr lang="zh-CN" altLang="zh-CN" sz="1200" dirty="0">
                <a:latin typeface="微软雅黑" panose="020B0503020204020204" pitchFamily="34" charset="-122"/>
                <a:ea typeface="微软雅黑" panose="020B0503020204020204" pitchFamily="34" charset="-122"/>
              </a:rPr>
              <a:t>要求最高，其次是内存</a:t>
            </a:r>
            <a:endParaRPr lang="zh-CN"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注：</a:t>
            </a:r>
            <a:r>
              <a:rPr lang="en-US" altLang="zh-CN" sz="1400" b="1" dirty="0">
                <a:solidFill>
                  <a:srgbClr val="FF0000"/>
                </a:solidFill>
                <a:latin typeface="微软雅黑" panose="020B0503020204020204" pitchFamily="34" charset="-122"/>
                <a:ea typeface="微软雅黑" panose="020B0503020204020204" pitchFamily="34" charset="-122"/>
              </a:rPr>
              <a:t>SQL</a:t>
            </a:r>
            <a:r>
              <a:rPr lang="zh-CN" altLang="zh-CN" sz="1400" b="1" dirty="0">
                <a:solidFill>
                  <a:srgbClr val="FF0000"/>
                </a:solidFill>
                <a:latin typeface="微软雅黑" panose="020B0503020204020204" pitchFamily="34" charset="-122"/>
                <a:ea typeface="微软雅黑" panose="020B0503020204020204" pitchFamily="34" charset="-122"/>
              </a:rPr>
              <a:t>引擎</a:t>
            </a:r>
            <a:r>
              <a:rPr lang="zh-CN" altLang="en-US" sz="1400" b="1" dirty="0">
                <a:solidFill>
                  <a:srgbClr val="FF0000"/>
                </a:solidFill>
                <a:latin typeface="微软雅黑" panose="020B0503020204020204" pitchFamily="34" charset="-122"/>
                <a:ea typeface="微软雅黑" panose="020B0503020204020204" pitchFamily="34" charset="-122"/>
              </a:rPr>
              <a:t>没有主备之分，要求多节点部署以实现容灾</a:t>
            </a:r>
            <a:endParaRPr lang="zh-CN" altLang="en-US" sz="14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sp>
        <p:nvSpPr>
          <p:cNvPr id="43" name="矩形 42"/>
          <p:cNvSpPr/>
          <p:nvPr/>
        </p:nvSpPr>
        <p:spPr>
          <a:xfrm>
            <a:off x="2983230" y="3494405"/>
            <a:ext cx="1022985" cy="30861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chemeClr val="tx1"/>
                </a:solidFill>
                <a:latin typeface="微软雅黑" panose="020B0503020204020204" pitchFamily="34" charset="-122"/>
                <a:ea typeface="微软雅黑" panose="020B0503020204020204" pitchFamily="34" charset="-122"/>
              </a:rPr>
              <a:t>SQL</a:t>
            </a:r>
            <a:r>
              <a:rPr lang="zh-CN" altLang="en-US" sz="1200" dirty="0">
                <a:solidFill>
                  <a:schemeClr val="tx1"/>
                </a:solidFill>
                <a:latin typeface="微软雅黑" panose="020B0503020204020204" pitchFamily="34" charset="-122"/>
                <a:ea typeface="微软雅黑" panose="020B0503020204020204" pitchFamily="34" charset="-122"/>
              </a:rPr>
              <a:t>引擎</a:t>
            </a:r>
            <a:endParaRPr lang="zh-CN" altLang="en-US" sz="1200" dirty="0">
              <a:solidFill>
                <a:schemeClr val="tx1"/>
              </a:solidFill>
              <a:latin typeface="微软雅黑" panose="020B0503020204020204" pitchFamily="34" charset="-122"/>
              <a:ea typeface="微软雅黑" panose="020B0503020204020204" pitchFamily="34" charset="-122"/>
            </a:endParaRPr>
          </a:p>
        </p:txBody>
      </p:sp>
      <p:sp>
        <p:nvSpPr>
          <p:cNvPr id="67" name="对角圆角矩形 66"/>
          <p:cNvSpPr/>
          <p:nvPr/>
        </p:nvSpPr>
        <p:spPr>
          <a:xfrm>
            <a:off x="999068" y="4713159"/>
            <a:ext cx="1017878" cy="305265"/>
          </a:xfrm>
          <a:prstGeom prst="round2DiagRect">
            <a:avLst>
              <a:gd name="adj1" fmla="val 50000"/>
              <a:gd name="adj2" fmla="val 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b="1" dirty="0">
                <a:solidFill>
                  <a:schemeClr val="bg1"/>
                </a:solidFill>
              </a:rPr>
              <a:t>Client</a:t>
            </a:r>
            <a:endParaRPr lang="en-US" altLang="zh-CN" sz="1200" b="1" dirty="0">
              <a:solidFill>
                <a:schemeClr val="bg1"/>
              </a:solidFill>
            </a:endParaRPr>
          </a:p>
        </p:txBody>
      </p:sp>
      <p:sp>
        <p:nvSpPr>
          <p:cNvPr id="78" name="圆角矩形 77"/>
          <p:cNvSpPr/>
          <p:nvPr/>
        </p:nvSpPr>
        <p:spPr>
          <a:xfrm>
            <a:off x="3114040" y="3956685"/>
            <a:ext cx="1021715" cy="288290"/>
          </a:xfrm>
          <a:prstGeom prst="roundRect">
            <a:avLst/>
          </a:pr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chemeClr val="tx1"/>
                </a:solidFill>
                <a:ea typeface="微软雅黑" panose="020B0503020204020204" pitchFamily="34" charset="-122"/>
              </a:rPr>
              <a:t>权限校验</a:t>
            </a:r>
            <a:endParaRPr lang="en-US" altLang="zh-CN" sz="1200" dirty="0">
              <a:solidFill>
                <a:schemeClr val="tx1"/>
              </a:solidFill>
              <a:ea typeface="微软雅黑" panose="020B0503020204020204" pitchFamily="34" charset="-122"/>
            </a:endParaRPr>
          </a:p>
        </p:txBody>
      </p:sp>
      <p:sp>
        <p:nvSpPr>
          <p:cNvPr id="3" name="流程图: 磁盘 2"/>
          <p:cNvSpPr/>
          <p:nvPr/>
        </p:nvSpPr>
        <p:spPr>
          <a:xfrm>
            <a:off x="6765290" y="4519295"/>
            <a:ext cx="967740" cy="706755"/>
          </a:xfrm>
          <a:prstGeom prst="flowChartMagneticDisk">
            <a:avLst/>
          </a:prstGeom>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a:t>MySQL</a:t>
            </a:r>
            <a:endParaRPr lang="en-US" altLang="zh-CN"/>
          </a:p>
        </p:txBody>
      </p:sp>
      <p:sp>
        <p:nvSpPr>
          <p:cNvPr id="4" name="矩形 3"/>
          <p:cNvSpPr/>
          <p:nvPr/>
        </p:nvSpPr>
        <p:spPr>
          <a:xfrm>
            <a:off x="2983230" y="3494405"/>
            <a:ext cx="2534285" cy="27559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圆角矩形 4"/>
          <p:cNvSpPr/>
          <p:nvPr/>
        </p:nvSpPr>
        <p:spPr>
          <a:xfrm>
            <a:off x="4326255" y="3956685"/>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分布式事务</a:t>
            </a:r>
            <a:endParaRPr lang="zh-CN" altLang="en-US" sz="1200" dirty="0">
              <a:solidFill>
                <a:schemeClr val="tx1"/>
              </a:solidFill>
              <a:ea typeface="微软雅黑" panose="020B0503020204020204" pitchFamily="34" charset="-122"/>
            </a:endParaRPr>
          </a:p>
        </p:txBody>
      </p:sp>
      <p:sp>
        <p:nvSpPr>
          <p:cNvPr id="6" name="圆角矩形 5"/>
          <p:cNvSpPr/>
          <p:nvPr/>
        </p:nvSpPr>
        <p:spPr>
          <a:xfrm>
            <a:off x="3114040" y="4424680"/>
            <a:ext cx="1021715" cy="288290"/>
          </a:xfrm>
          <a:prstGeom prst="roundRect">
            <a:avLst/>
          </a:pr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读写分离</a:t>
            </a:r>
            <a:endParaRPr lang="zh-CN" altLang="en-US" sz="1200" dirty="0">
              <a:solidFill>
                <a:schemeClr val="tx1"/>
              </a:solidFill>
              <a:ea typeface="微软雅黑" panose="020B0503020204020204" pitchFamily="34" charset="-122"/>
            </a:endParaRPr>
          </a:p>
        </p:txBody>
      </p:sp>
      <p:sp>
        <p:nvSpPr>
          <p:cNvPr id="7" name="圆角矩形 6"/>
          <p:cNvSpPr/>
          <p:nvPr/>
        </p:nvSpPr>
        <p:spPr>
          <a:xfrm>
            <a:off x="4326255" y="4424680"/>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全局自增</a:t>
            </a:r>
            <a:endParaRPr lang="zh-CN" altLang="en-US" sz="1200" dirty="0">
              <a:solidFill>
                <a:schemeClr val="tx1"/>
              </a:solidFill>
              <a:ea typeface="微软雅黑" panose="020B0503020204020204" pitchFamily="34" charset="-122"/>
            </a:endParaRPr>
          </a:p>
        </p:txBody>
      </p:sp>
      <p:sp>
        <p:nvSpPr>
          <p:cNvPr id="8" name="圆角矩形 7"/>
          <p:cNvSpPr/>
          <p:nvPr/>
        </p:nvSpPr>
        <p:spPr>
          <a:xfrm>
            <a:off x="3114040" y="4892675"/>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语法分析</a:t>
            </a:r>
            <a:endParaRPr lang="zh-CN" altLang="en-US" sz="1200" dirty="0">
              <a:solidFill>
                <a:schemeClr val="tx1"/>
              </a:solidFill>
              <a:ea typeface="微软雅黑" panose="020B0503020204020204" pitchFamily="34" charset="-122"/>
            </a:endParaRPr>
          </a:p>
        </p:txBody>
      </p:sp>
      <p:sp>
        <p:nvSpPr>
          <p:cNvPr id="9" name="圆角矩形 8"/>
          <p:cNvSpPr/>
          <p:nvPr/>
        </p:nvSpPr>
        <p:spPr>
          <a:xfrm>
            <a:off x="4326255" y="4892675"/>
            <a:ext cx="1021715" cy="288290"/>
          </a:xfrm>
          <a:prstGeom prst="roundRect">
            <a:avLst/>
          </a:pr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统计信息</a:t>
            </a:r>
            <a:endParaRPr lang="zh-CN" altLang="en-US" sz="1200" dirty="0">
              <a:solidFill>
                <a:schemeClr val="tx1"/>
              </a:solidFill>
              <a:ea typeface="微软雅黑" panose="020B0503020204020204" pitchFamily="34" charset="-122"/>
            </a:endParaRPr>
          </a:p>
        </p:txBody>
      </p:sp>
      <p:sp>
        <p:nvSpPr>
          <p:cNvPr id="11" name="圆角矩形 10"/>
          <p:cNvSpPr/>
          <p:nvPr/>
        </p:nvSpPr>
        <p:spPr>
          <a:xfrm>
            <a:off x="3114040" y="5328920"/>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词法分析</a:t>
            </a:r>
            <a:endParaRPr lang="zh-CN" altLang="en-US" sz="1200" dirty="0">
              <a:solidFill>
                <a:schemeClr val="tx1"/>
              </a:solidFill>
              <a:ea typeface="微软雅黑" panose="020B0503020204020204" pitchFamily="34" charset="-122"/>
            </a:endParaRPr>
          </a:p>
        </p:txBody>
      </p:sp>
      <p:sp>
        <p:nvSpPr>
          <p:cNvPr id="12" name="圆角矩形 11"/>
          <p:cNvSpPr/>
          <p:nvPr/>
        </p:nvSpPr>
        <p:spPr>
          <a:xfrm>
            <a:off x="4326255" y="5328920"/>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聚合函数</a:t>
            </a:r>
            <a:endParaRPr lang="zh-CN" altLang="en-US" sz="1200" dirty="0">
              <a:solidFill>
                <a:schemeClr val="tx1"/>
              </a:solidFill>
              <a:ea typeface="微软雅黑" panose="020B0503020204020204" pitchFamily="34" charset="-122"/>
            </a:endParaRPr>
          </a:p>
        </p:txBody>
      </p:sp>
      <p:sp>
        <p:nvSpPr>
          <p:cNvPr id="13" name="圆角矩形 12"/>
          <p:cNvSpPr/>
          <p:nvPr/>
        </p:nvSpPr>
        <p:spPr>
          <a:xfrm>
            <a:off x="3114040" y="5764530"/>
            <a:ext cx="1021715" cy="288290"/>
          </a:xfrm>
          <a:prstGeom prst="roundRect">
            <a:avLst/>
          </a:prstGeom>
          <a:solidFill>
            <a:schemeClr val="accent5">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schemeClr val="tx1"/>
                </a:solidFill>
                <a:ea typeface="微软雅黑" panose="020B0503020204020204" pitchFamily="34" charset="-122"/>
              </a:rPr>
              <a:t>路由选择</a:t>
            </a:r>
            <a:endParaRPr lang="zh-CN" altLang="en-US" sz="1200" dirty="0">
              <a:solidFill>
                <a:schemeClr val="tx1"/>
              </a:solidFill>
              <a:ea typeface="微软雅黑" panose="020B0503020204020204" pitchFamily="34" charset="-122"/>
            </a:endParaRPr>
          </a:p>
        </p:txBody>
      </p:sp>
      <p:sp>
        <p:nvSpPr>
          <p:cNvPr id="14" name="圆角矩形 13"/>
          <p:cNvSpPr/>
          <p:nvPr/>
        </p:nvSpPr>
        <p:spPr>
          <a:xfrm>
            <a:off x="4326255" y="5764530"/>
            <a:ext cx="1021715" cy="288290"/>
          </a:xfrm>
          <a:prstGeom prst="roundRect">
            <a:avLst/>
          </a:pr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schemeClr val="tx1"/>
                </a:solidFill>
                <a:ea typeface="微软雅黑" panose="020B0503020204020204" pitchFamily="34" charset="-122"/>
              </a:rPr>
              <a:t>协议模拟</a:t>
            </a:r>
            <a:endParaRPr lang="en-US" altLang="zh-CN" sz="1200" dirty="0">
              <a:solidFill>
                <a:schemeClr val="tx1"/>
              </a:solidFill>
              <a:ea typeface="微软雅黑" panose="020B0503020204020204" pitchFamily="34" charset="-122"/>
            </a:endParaRPr>
          </a:p>
        </p:txBody>
      </p:sp>
      <p:cxnSp>
        <p:nvCxnSpPr>
          <p:cNvPr id="15" name="直接箭头连接符 14"/>
          <p:cNvCxnSpPr/>
          <p:nvPr/>
        </p:nvCxnSpPr>
        <p:spPr>
          <a:xfrm>
            <a:off x="2024380" y="4857115"/>
            <a:ext cx="935990" cy="127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4" idx="3"/>
            <a:endCxn id="3" idx="2"/>
          </p:cNvCxnSpPr>
          <p:nvPr/>
        </p:nvCxnSpPr>
        <p:spPr>
          <a:xfrm>
            <a:off x="5517515" y="4872355"/>
            <a:ext cx="1247775" cy="63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2" name="平行四边形 81"/>
          <p:cNvSpPr/>
          <p:nvPr/>
        </p:nvSpPr>
        <p:spPr>
          <a:xfrm>
            <a:off x="998855" y="2866390"/>
            <a:ext cx="1898015" cy="386080"/>
          </a:xfrm>
          <a:prstGeom prst="parallelogram">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en-US" altLang="zh-CN"/>
              <a:t>Zookeeper</a:t>
            </a:r>
            <a:endParaRPr lang="en-US" altLang="zh-CN"/>
          </a:p>
        </p:txBody>
      </p:sp>
      <p:cxnSp>
        <p:nvCxnSpPr>
          <p:cNvPr id="17" name="肘形连接符 16"/>
          <p:cNvCxnSpPr>
            <a:stCxn id="82" idx="3"/>
            <a:endCxn id="43" idx="1"/>
          </p:cNvCxnSpPr>
          <p:nvPr/>
        </p:nvCxnSpPr>
        <p:spPr>
          <a:xfrm rot="5400000" flipV="1">
            <a:off x="2243455" y="2908935"/>
            <a:ext cx="396240" cy="1083310"/>
          </a:xfrm>
          <a:prstGeom prst="bentConnector2">
            <a:avLst/>
          </a:prstGeom>
          <a:ln w="19050">
            <a:solidFill>
              <a:schemeClr val="accent2">
                <a:lumMod val="75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流程图: 磁盘 18"/>
          <p:cNvSpPr/>
          <p:nvPr/>
        </p:nvSpPr>
        <p:spPr>
          <a:xfrm>
            <a:off x="6765290" y="3587115"/>
            <a:ext cx="967740" cy="706755"/>
          </a:xfrm>
          <a:prstGeom prst="flowChartMagneticDisk">
            <a:avLst/>
          </a:prstGeom>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a:t>MySQL</a:t>
            </a:r>
            <a:endParaRPr lang="en-US" altLang="zh-CN"/>
          </a:p>
        </p:txBody>
      </p:sp>
      <p:sp>
        <p:nvSpPr>
          <p:cNvPr id="21" name="流程图: 磁盘 20"/>
          <p:cNvSpPr/>
          <p:nvPr/>
        </p:nvSpPr>
        <p:spPr>
          <a:xfrm>
            <a:off x="6765290" y="5440680"/>
            <a:ext cx="967740" cy="706755"/>
          </a:xfrm>
          <a:prstGeom prst="flowChartMagneticDisk">
            <a:avLst/>
          </a:prstGeom>
          <a:ln w="127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p>
            <a:pPr algn="ctr"/>
            <a:r>
              <a:rPr lang="en-US" altLang="zh-CN"/>
              <a:t>MySQL</a:t>
            </a:r>
            <a:endParaRPr lang="en-US" altLang="zh-CN"/>
          </a:p>
        </p:txBody>
      </p:sp>
      <p:cxnSp>
        <p:nvCxnSpPr>
          <p:cNvPr id="22" name="直接箭头连接符 21"/>
          <p:cNvCxnSpPr>
            <a:stCxn id="4" idx="3"/>
            <a:endCxn id="21" idx="2"/>
          </p:cNvCxnSpPr>
          <p:nvPr/>
        </p:nvCxnSpPr>
        <p:spPr>
          <a:xfrm>
            <a:off x="5517515" y="4872355"/>
            <a:ext cx="1247775" cy="92202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4" idx="3"/>
            <a:endCxn id="19" idx="2"/>
          </p:cNvCxnSpPr>
          <p:nvPr/>
        </p:nvCxnSpPr>
        <p:spPr>
          <a:xfrm flipV="1">
            <a:off x="5517515" y="3940810"/>
            <a:ext cx="1247775" cy="931545"/>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611745" y="4712970"/>
            <a:ext cx="728980" cy="365760"/>
          </a:xfrm>
          <a:prstGeom prst="rect">
            <a:avLst/>
          </a:prstGeom>
          <a:noFill/>
        </p:spPr>
        <p:txBody>
          <a:bodyPr wrap="square" rtlCol="0">
            <a:spAutoFit/>
          </a:bodyPr>
          <a:p>
            <a:r>
              <a:rPr lang="zh-CN" altLang="en-US">
                <a:solidFill>
                  <a:srgbClr val="FF0000"/>
                </a:solidFill>
              </a:rPr>
              <a:t>（</a:t>
            </a:r>
            <a:r>
              <a:rPr lang="zh-CN" altLang="en-US">
                <a:solidFill>
                  <a:srgbClr val="FF0000"/>
                </a:solidFill>
                <a:sym typeface="+mn-ea"/>
              </a:rPr>
              <a:t>主</a:t>
            </a:r>
            <a:r>
              <a:rPr lang="zh-CN" altLang="en-US">
                <a:solidFill>
                  <a:srgbClr val="FF0000"/>
                </a:solidFill>
              </a:rPr>
              <a:t>）</a:t>
            </a:r>
            <a:endParaRPr lang="zh-CN" altLang="en-US">
              <a:solidFill>
                <a:srgbClr val="FF0000"/>
              </a:solidFill>
            </a:endParaRPr>
          </a:p>
        </p:txBody>
      </p:sp>
      <p:sp>
        <p:nvSpPr>
          <p:cNvPr id="25" name="文本框 24"/>
          <p:cNvSpPr txBox="1"/>
          <p:nvPr/>
        </p:nvSpPr>
        <p:spPr>
          <a:xfrm>
            <a:off x="7611745" y="5617210"/>
            <a:ext cx="728980" cy="365760"/>
          </a:xfrm>
          <a:prstGeom prst="rect">
            <a:avLst/>
          </a:prstGeom>
          <a:noFill/>
        </p:spPr>
        <p:txBody>
          <a:bodyPr wrap="square" rtlCol="0">
            <a:spAutoFit/>
          </a:bodyPr>
          <a:p>
            <a:r>
              <a:rPr lang="zh-CN" altLang="en-US">
                <a:solidFill>
                  <a:srgbClr val="0000FF"/>
                </a:solidFill>
              </a:rPr>
              <a:t>（从）</a:t>
            </a:r>
            <a:endParaRPr lang="zh-CN" altLang="en-US">
              <a:solidFill>
                <a:srgbClr val="0000FF"/>
              </a:solidFill>
            </a:endParaRPr>
          </a:p>
        </p:txBody>
      </p:sp>
      <p:sp>
        <p:nvSpPr>
          <p:cNvPr id="26" name="文本框 25"/>
          <p:cNvSpPr txBox="1"/>
          <p:nvPr/>
        </p:nvSpPr>
        <p:spPr>
          <a:xfrm>
            <a:off x="7600950" y="3772535"/>
            <a:ext cx="728980" cy="365760"/>
          </a:xfrm>
          <a:prstGeom prst="rect">
            <a:avLst/>
          </a:prstGeom>
          <a:noFill/>
        </p:spPr>
        <p:txBody>
          <a:bodyPr wrap="square" rtlCol="0">
            <a:spAutoFit/>
          </a:bodyPr>
          <a:p>
            <a:r>
              <a:rPr lang="zh-CN" altLang="en-US">
                <a:solidFill>
                  <a:srgbClr val="0000FF"/>
                </a:solidFill>
              </a:rPr>
              <a:t>（从）</a:t>
            </a:r>
            <a:endParaRPr lang="zh-CN" altLang="en-US">
              <a:solidFill>
                <a:srgbClr val="00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29698" name="矩形 9"/>
          <p:cNvSpPr/>
          <p:nvPr/>
        </p:nvSpPr>
        <p:spPr>
          <a:xfrm>
            <a:off x="3044190" y="3146425"/>
            <a:ext cx="4626610" cy="678815"/>
          </a:xfrm>
          <a:prstGeom prst="rect">
            <a:avLst/>
          </a:prstGeom>
          <a:noFill/>
          <a:ln w="9525">
            <a:noFill/>
          </a:ln>
        </p:spPr>
        <p:txBody>
          <a:bodyPr wrap="square">
            <a:spAutoFit/>
          </a:bodyPr>
          <a:p>
            <a:pPr lvl="0" eaLnBrk="1" hangingPunct="1">
              <a:buNone/>
            </a:pP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数据一致性保障</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699" name="组合 1"/>
          <p:cNvGrpSpPr/>
          <p:nvPr/>
        </p:nvGrpSpPr>
        <p:grpSpPr>
          <a:xfrm>
            <a:off x="1465263" y="2873693"/>
            <a:ext cx="1241425" cy="1223962"/>
            <a:chOff x="4907336" y="4651643"/>
            <a:chExt cx="1572990" cy="1550182"/>
          </a:xfrm>
        </p:grpSpPr>
        <p:sp>
          <p:nvSpPr>
            <p:cNvPr id="3" name="圆角矩形 2"/>
            <p:cNvSpPr/>
            <p:nvPr/>
          </p:nvSpPr>
          <p:spPr>
            <a:xfrm flipV="1">
              <a:off x="4907336" y="4651643"/>
              <a:ext cx="720116" cy="155018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18" name="圆角矩形 17"/>
            <p:cNvSpPr/>
            <p:nvPr/>
          </p:nvSpPr>
          <p:spPr>
            <a:xfrm flipV="1">
              <a:off x="5760210" y="4651643"/>
              <a:ext cx="720116" cy="1550182"/>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grpSp>
        <p:nvGrpSpPr>
          <p:cNvPr id="29700" name="组合 12"/>
          <p:cNvGrpSpPr/>
          <p:nvPr/>
        </p:nvGrpSpPr>
        <p:grpSpPr>
          <a:xfrm>
            <a:off x="1608138" y="3329305"/>
            <a:ext cx="955675" cy="314325"/>
            <a:chOff x="7869811" y="1634211"/>
            <a:chExt cx="2099348" cy="691035"/>
          </a:xfrm>
        </p:grpSpPr>
        <p:sp>
          <p:nvSpPr>
            <p:cNvPr id="21" name="圆角矩形 20"/>
            <p:cNvSpPr/>
            <p:nvPr/>
          </p:nvSpPr>
          <p:spPr>
            <a:xfrm>
              <a:off x="7869811" y="163421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22" name="圆角矩形 21"/>
            <p:cNvSpPr/>
            <p:nvPr/>
          </p:nvSpPr>
          <p:spPr>
            <a:xfrm flipH="1" flipV="1">
              <a:off x="7869811" y="208792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dirty="0"/>
              <a:t>主备数据复制方式</a:t>
            </a:r>
            <a:endParaRPr dirty="0"/>
          </a:p>
        </p:txBody>
      </p:sp>
      <p:sp>
        <p:nvSpPr>
          <p:cNvPr id="10" name="文本框 9"/>
          <p:cNvSpPr txBox="1"/>
          <p:nvPr/>
        </p:nvSpPr>
        <p:spPr>
          <a:xfrm>
            <a:off x="268605" y="1209675"/>
            <a:ext cx="769620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sz="1400" dirty="0">
                <a:latin typeface="微软雅黑" panose="020B0503020204020204" pitchFamily="34" charset="-122"/>
                <a:ea typeface="微软雅黑" panose="020B0503020204020204" pitchFamily="34" charset="-122"/>
              </a:rPr>
              <a:t>原生复制方式</a:t>
            </a:r>
            <a:endParaRPr 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异步：主机不等从机应答直接返客户端成功</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sym typeface="+mn-ea"/>
              </a:rPr>
              <a:t>半同步：主机在一定条件下等待从机应答再返回客户端成功</a:t>
            </a:r>
            <a:endParaRPr lang="zh-CN"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强同步：主机等待至少一台备机应答成功后才返回客户端成功</a:t>
            </a:r>
            <a:endParaRPr lang="en-US" altLang="zh-CN" sz="1400" b="1" dirty="0">
              <a:solidFill>
                <a:srgbClr val="FF000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126355" y="3231774"/>
            <a:ext cx="1640205" cy="2043694"/>
            <a:chOff x="1796447" y="2475152"/>
            <a:chExt cx="2186940" cy="2724925"/>
          </a:xfrm>
        </p:grpSpPr>
        <p:sp>
          <p:nvSpPr>
            <p:cNvPr id="18" name="流程图: 磁盘 17"/>
            <p:cNvSpPr/>
            <p:nvPr/>
          </p:nvSpPr>
          <p:spPr>
            <a:xfrm>
              <a:off x="2129976" y="2755558"/>
              <a:ext cx="1519881" cy="1087394"/>
            </a:xfrm>
            <a:prstGeom prst="flowChartMagneticDisk">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7" name="右箭头 26"/>
            <p:cNvSpPr/>
            <p:nvPr/>
          </p:nvSpPr>
          <p:spPr>
            <a:xfrm rot="5400000">
              <a:off x="2630425" y="2456616"/>
              <a:ext cx="518983" cy="556054"/>
            </a:xfrm>
            <a:prstGeom prst="rightArrow">
              <a:avLst/>
            </a:prstGeom>
            <a:solidFill>
              <a:schemeClr val="bg1"/>
            </a:solidFill>
            <a:ln>
              <a:solidFill>
                <a:srgbClr val="005F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8" name="矩形 27"/>
            <p:cNvSpPr/>
            <p:nvPr/>
          </p:nvSpPr>
          <p:spPr>
            <a:xfrm>
              <a:off x="2155009" y="4092562"/>
              <a:ext cx="1469813" cy="487680"/>
            </a:xfrm>
            <a:prstGeom prst="rect">
              <a:avLst/>
            </a:prstGeom>
          </p:spPr>
          <p:txBody>
            <a:bodyPr wrap="none">
              <a:spAutoFit/>
            </a:bodyPr>
            <a:p>
              <a:pPr algn="ctr"/>
              <a:r>
                <a:rPr lang="zh-CN" altLang="en-US" b="1" dirty="0">
                  <a:solidFill>
                    <a:prstClr val="black"/>
                  </a:solidFill>
                  <a:latin typeface="等线 Light" panose="02010600030101010101" charset="-122"/>
                  <a:ea typeface="等线 Light" panose="02010600030101010101" charset="-122"/>
                </a:rPr>
                <a:t>异步复制</a:t>
              </a:r>
              <a:endParaRPr lang="en-US" altLang="zh-CN" b="1" dirty="0">
                <a:solidFill>
                  <a:prstClr val="black"/>
                </a:solidFill>
                <a:latin typeface="等线 Light" panose="02010600030101010101" charset="-122"/>
                <a:ea typeface="等线 Light" panose="02010600030101010101" charset="-122"/>
              </a:endParaRPr>
            </a:p>
          </p:txBody>
        </p:sp>
        <p:sp>
          <p:nvSpPr>
            <p:cNvPr id="29" name="矩形 28"/>
            <p:cNvSpPr/>
            <p:nvPr/>
          </p:nvSpPr>
          <p:spPr>
            <a:xfrm>
              <a:off x="1796447" y="4803837"/>
              <a:ext cx="2186940" cy="396240"/>
            </a:xfrm>
            <a:prstGeom prst="rect">
              <a:avLst/>
            </a:prstGeom>
          </p:spPr>
          <p:txBody>
            <a:bodyPr wrap="none">
              <a:spAutoFit/>
            </a:bodyPr>
            <a:p>
              <a:pPr algn="ctr"/>
              <a:r>
                <a:rPr lang="en-US" altLang="zh-CN" sz="1350" dirty="0" err="1">
                  <a:solidFill>
                    <a:prstClr val="black">
                      <a:lumMod val="50000"/>
                      <a:lumOff val="50000"/>
                    </a:prstClr>
                  </a:solidFill>
                  <a:latin typeface="等线 Light" panose="02010600030101010101" charset="-122"/>
                  <a:ea typeface="等线 Light" panose="02010600030101010101" charset="-122"/>
                </a:rPr>
                <a:t>Async</a:t>
              </a:r>
              <a:r>
                <a:rPr lang="en-US" altLang="zh-CN" sz="1350" dirty="0">
                  <a:solidFill>
                    <a:prstClr val="black">
                      <a:lumMod val="50000"/>
                      <a:lumOff val="50000"/>
                    </a:prstClr>
                  </a:solidFill>
                  <a:latin typeface="等线 Light" panose="02010600030101010101" charset="-122"/>
                  <a:ea typeface="等线 Light" panose="02010600030101010101" charset="-122"/>
                </a:rPr>
                <a:t> replication</a:t>
              </a:r>
              <a:endParaRPr lang="en-US" altLang="zh-CN" sz="1350" dirty="0">
                <a:solidFill>
                  <a:prstClr val="black">
                    <a:lumMod val="50000"/>
                    <a:lumOff val="50000"/>
                  </a:prstClr>
                </a:solidFill>
                <a:latin typeface="等线 Light" panose="02010600030101010101" charset="-122"/>
                <a:ea typeface="等线 Light" panose="02010600030101010101" charset="-122"/>
              </a:endParaRPr>
            </a:p>
          </p:txBody>
        </p:sp>
      </p:grpSp>
      <p:grpSp>
        <p:nvGrpSpPr>
          <p:cNvPr id="30" name="组合 29"/>
          <p:cNvGrpSpPr/>
          <p:nvPr/>
        </p:nvGrpSpPr>
        <p:grpSpPr>
          <a:xfrm>
            <a:off x="3381225" y="3231774"/>
            <a:ext cx="1983105" cy="2043694"/>
            <a:chOff x="4697767" y="2475152"/>
            <a:chExt cx="2644140" cy="2724925"/>
          </a:xfrm>
        </p:grpSpPr>
        <p:sp>
          <p:nvSpPr>
            <p:cNvPr id="31" name="流程图: 磁盘 30"/>
            <p:cNvSpPr/>
            <p:nvPr/>
          </p:nvSpPr>
          <p:spPr>
            <a:xfrm>
              <a:off x="5259897" y="2755558"/>
              <a:ext cx="1519881" cy="1087394"/>
            </a:xfrm>
            <a:prstGeom prst="flowChartMagneticDisk">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2" name="右箭头 31"/>
            <p:cNvSpPr/>
            <p:nvPr/>
          </p:nvSpPr>
          <p:spPr>
            <a:xfrm rot="5400000">
              <a:off x="5760346" y="2456616"/>
              <a:ext cx="518983" cy="556054"/>
            </a:xfrm>
            <a:prstGeom prst="rightArrow">
              <a:avLst/>
            </a:prstGeom>
            <a:solidFill>
              <a:schemeClr val="bg1"/>
            </a:solidFill>
            <a:ln>
              <a:solidFill>
                <a:srgbClr val="005FB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 name="矩形 32"/>
            <p:cNvSpPr/>
            <p:nvPr/>
          </p:nvSpPr>
          <p:spPr>
            <a:xfrm>
              <a:off x="5131684" y="4092562"/>
              <a:ext cx="1776307" cy="487680"/>
            </a:xfrm>
            <a:prstGeom prst="rect">
              <a:avLst/>
            </a:prstGeom>
          </p:spPr>
          <p:txBody>
            <a:bodyPr wrap="none">
              <a:spAutoFit/>
            </a:bodyPr>
            <a:p>
              <a:pPr algn="ctr"/>
              <a:r>
                <a:rPr lang="zh-CN" altLang="en-US" b="1" dirty="0">
                  <a:solidFill>
                    <a:prstClr val="black"/>
                  </a:solidFill>
                  <a:latin typeface="等线 Light" panose="02010600030101010101" charset="-122"/>
                  <a:ea typeface="等线 Light" panose="02010600030101010101" charset="-122"/>
                </a:rPr>
                <a:t>半同步复制</a:t>
              </a:r>
              <a:endParaRPr lang="en-US" altLang="zh-CN" b="1" dirty="0">
                <a:solidFill>
                  <a:prstClr val="black"/>
                </a:solidFill>
                <a:latin typeface="等线 Light" panose="02010600030101010101" charset="-122"/>
                <a:ea typeface="等线 Light" panose="02010600030101010101" charset="-122"/>
              </a:endParaRPr>
            </a:p>
          </p:txBody>
        </p:sp>
        <p:sp>
          <p:nvSpPr>
            <p:cNvPr id="34" name="矩形 33"/>
            <p:cNvSpPr/>
            <p:nvPr/>
          </p:nvSpPr>
          <p:spPr>
            <a:xfrm>
              <a:off x="4697767" y="4803837"/>
              <a:ext cx="2644140" cy="396240"/>
            </a:xfrm>
            <a:prstGeom prst="rect">
              <a:avLst/>
            </a:prstGeom>
          </p:spPr>
          <p:txBody>
            <a:bodyPr wrap="none">
              <a:spAutoFit/>
            </a:bodyPr>
            <a:p>
              <a:pPr algn="ctr"/>
              <a:r>
                <a:rPr lang="en-US" altLang="zh-CN" sz="1350" dirty="0">
                  <a:solidFill>
                    <a:prstClr val="black">
                      <a:lumMod val="50000"/>
                      <a:lumOff val="50000"/>
                    </a:prstClr>
                  </a:solidFill>
                  <a:latin typeface="等线 Light" panose="02010600030101010101" charset="-122"/>
                  <a:ea typeface="等线 Light" panose="02010600030101010101" charset="-122"/>
                </a:rPr>
                <a:t>Semi-Sync replication</a:t>
              </a:r>
              <a:endParaRPr lang="en-US" altLang="zh-CN" sz="1350" dirty="0">
                <a:solidFill>
                  <a:prstClr val="black">
                    <a:lumMod val="50000"/>
                    <a:lumOff val="50000"/>
                  </a:prstClr>
                </a:solidFill>
                <a:latin typeface="等线 Light" panose="02010600030101010101" charset="-122"/>
                <a:ea typeface="等线 Light" panose="02010600030101010101" charset="-122"/>
              </a:endParaRPr>
            </a:p>
          </p:txBody>
        </p:sp>
      </p:grpSp>
      <p:grpSp>
        <p:nvGrpSpPr>
          <p:cNvPr id="35" name="组合 34"/>
          <p:cNvGrpSpPr/>
          <p:nvPr/>
        </p:nvGrpSpPr>
        <p:grpSpPr>
          <a:xfrm>
            <a:off x="6116699" y="3231774"/>
            <a:ext cx="1563497" cy="2043694"/>
            <a:chOff x="8450239" y="2475152"/>
            <a:chExt cx="2084662" cy="2724925"/>
          </a:xfrm>
        </p:grpSpPr>
        <p:sp>
          <p:nvSpPr>
            <p:cNvPr id="36" name="流程图: 磁盘 35"/>
            <p:cNvSpPr/>
            <p:nvPr/>
          </p:nvSpPr>
          <p:spPr>
            <a:xfrm>
              <a:off x="8552073" y="2755558"/>
              <a:ext cx="1519881" cy="1087394"/>
            </a:xfrm>
            <a:prstGeom prst="flowChartMagneticDisk">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7" name="右箭头 36"/>
            <p:cNvSpPr/>
            <p:nvPr/>
          </p:nvSpPr>
          <p:spPr>
            <a:xfrm rot="5400000">
              <a:off x="9052522" y="2456616"/>
              <a:ext cx="518983" cy="556054"/>
            </a:xfrm>
            <a:prstGeom prst="rightArrow">
              <a:avLst/>
            </a:prstGeom>
            <a:solidFill>
              <a:srgbClr val="005FBC"/>
            </a:solidFill>
            <a:ln>
              <a:solidFill>
                <a:srgbClr val="005FB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 name="矩形 37"/>
            <p:cNvSpPr/>
            <p:nvPr/>
          </p:nvSpPr>
          <p:spPr>
            <a:xfrm>
              <a:off x="8450239" y="4092562"/>
              <a:ext cx="1776307" cy="487680"/>
            </a:xfrm>
            <a:prstGeom prst="rect">
              <a:avLst/>
            </a:prstGeom>
          </p:spPr>
          <p:txBody>
            <a:bodyPr wrap="none">
              <a:spAutoFit/>
            </a:bodyPr>
            <a:p>
              <a:r>
                <a:rPr lang="zh-CN" altLang="en-US" b="1" dirty="0">
                  <a:solidFill>
                    <a:srgbClr val="FF0000"/>
                  </a:solidFill>
                  <a:latin typeface="等线 Light" panose="02010600030101010101" charset="-122"/>
                  <a:ea typeface="等线 Light" panose="02010600030101010101" charset="-122"/>
                </a:rPr>
                <a:t>强同步复制</a:t>
              </a:r>
              <a:endParaRPr lang="en-US" altLang="zh-CN" b="1" dirty="0">
                <a:solidFill>
                  <a:srgbClr val="FF0000"/>
                </a:solidFill>
                <a:latin typeface="等线 Light" panose="02010600030101010101" charset="-122"/>
                <a:ea typeface="等线 Light" panose="02010600030101010101" charset="-122"/>
              </a:endParaRPr>
            </a:p>
          </p:txBody>
        </p:sp>
        <p:sp>
          <p:nvSpPr>
            <p:cNvPr id="39" name="矩形 38"/>
            <p:cNvSpPr/>
            <p:nvPr/>
          </p:nvSpPr>
          <p:spPr>
            <a:xfrm>
              <a:off x="8462261" y="4803837"/>
              <a:ext cx="2072640" cy="396240"/>
            </a:xfrm>
            <a:prstGeom prst="rect">
              <a:avLst/>
            </a:prstGeom>
          </p:spPr>
          <p:txBody>
            <a:bodyPr wrap="none">
              <a:spAutoFit/>
            </a:bodyPr>
            <a:p>
              <a:r>
                <a:rPr lang="en-US" altLang="zh-CN" sz="1350" dirty="0">
                  <a:solidFill>
                    <a:srgbClr val="FF0000"/>
                  </a:solidFill>
                  <a:latin typeface="等线 Light" panose="02010600030101010101" charset="-122"/>
                  <a:ea typeface="等线 Light" panose="02010600030101010101" charset="-122"/>
                </a:rPr>
                <a:t>Sync replication</a:t>
              </a:r>
              <a:endParaRPr lang="en-US" altLang="zh-CN" sz="1350" dirty="0">
                <a:solidFill>
                  <a:srgbClr val="FF0000"/>
                </a:solidFill>
                <a:latin typeface="等线 Light" panose="02010600030101010101" charset="-122"/>
                <a:ea typeface="等线 Light" panose="02010600030101010101"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t>强同步</a:t>
            </a:r>
            <a:endParaRPr lang="zh-CN" altLang="en-US" dirty="0"/>
          </a:p>
        </p:txBody>
      </p:sp>
      <p:sp>
        <p:nvSpPr>
          <p:cNvPr id="10" name="文本框 9"/>
          <p:cNvSpPr txBox="1"/>
          <p:nvPr/>
        </p:nvSpPr>
        <p:spPr>
          <a:xfrm>
            <a:off x="268605" y="1209675"/>
            <a:ext cx="769620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数据一致性</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强同步机制：任何一笔应答前端成功的请求除了在主机落盘成功外还会在其中一台备机落盘成功；</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强同步性能：在原生异步复制的基础上做了性能改良，接近异步复制</a:t>
            </a:r>
            <a:endParaRPr lang="en-US"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zh-CN" sz="1400" b="1" dirty="0">
                <a:solidFill>
                  <a:srgbClr val="FF0000"/>
                </a:solidFill>
                <a:latin typeface="微软雅黑" panose="020B0503020204020204" pitchFamily="34" charset="-122"/>
                <a:ea typeface="微软雅黑" panose="020B0503020204020204" pitchFamily="34" charset="-122"/>
              </a:rPr>
              <a:t>强同步机制是</a:t>
            </a:r>
            <a:r>
              <a:rPr lang="en-US" altLang="zh-CN" sz="1400" b="1" dirty="0">
                <a:solidFill>
                  <a:srgbClr val="FF0000"/>
                </a:solidFill>
                <a:latin typeface="微软雅黑" panose="020B0503020204020204" pitchFamily="34" charset="-122"/>
                <a:ea typeface="微软雅黑" panose="020B0503020204020204" pitchFamily="34" charset="-122"/>
              </a:rPr>
              <a:t>TDSQL</a:t>
            </a:r>
            <a:r>
              <a:rPr lang="zh-CN" altLang="en-US" sz="1400" b="1" dirty="0">
                <a:solidFill>
                  <a:srgbClr val="FF0000"/>
                </a:solidFill>
                <a:latin typeface="微软雅黑" panose="020B0503020204020204" pitchFamily="34" charset="-122"/>
                <a:ea typeface="微软雅黑" panose="020B0503020204020204" pitchFamily="34" charset="-122"/>
              </a:rPr>
              <a:t>数据不会丢、不会错的最核心的保障</a:t>
            </a:r>
            <a:endParaRPr lang="zh-CN" altLang="en-US" sz="14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2153920" y="2545715"/>
            <a:ext cx="4909185" cy="3834765"/>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dirty="0">
              <a:solidFill>
                <a:prstClr val="black"/>
              </a:solidFill>
              <a:latin typeface="等线 Light" panose="02010600030101010101" charset="-122"/>
              <a:ea typeface="等线 Light" panose="02010600030101010101" charset="-122"/>
            </a:endParaRPr>
          </a:p>
        </p:txBody>
      </p:sp>
      <p:sp>
        <p:nvSpPr>
          <p:cNvPr id="17" name="圆角矩形 16"/>
          <p:cNvSpPr/>
          <p:nvPr/>
        </p:nvSpPr>
        <p:spPr>
          <a:xfrm>
            <a:off x="4003040" y="3477260"/>
            <a:ext cx="1121410" cy="669925"/>
          </a:xfrm>
          <a:prstGeom prst="roundRect">
            <a:avLst>
              <a:gd name="adj" fmla="val 7744"/>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defRPr/>
            </a:pPr>
            <a:r>
              <a:rPr lang="zh-CN" altLang="en-US" sz="2400" dirty="0">
                <a:solidFill>
                  <a:prstClr val="white"/>
                </a:solidFill>
                <a:latin typeface="等线 Light" panose="02010600030101010101" charset="-122"/>
                <a:ea typeface="等线 Light" panose="02010600030101010101" charset="-122"/>
              </a:rPr>
              <a:t>主</a:t>
            </a:r>
            <a:endParaRPr lang="zh-CN" altLang="en-US" sz="2400" dirty="0">
              <a:solidFill>
                <a:prstClr val="white"/>
              </a:solidFill>
              <a:latin typeface="等线 Light" panose="02010600030101010101" charset="-122"/>
              <a:ea typeface="等线 Light" panose="02010600030101010101" charset="-122"/>
            </a:endParaRPr>
          </a:p>
        </p:txBody>
      </p:sp>
      <p:sp>
        <p:nvSpPr>
          <p:cNvPr id="18" name="椭圆 17"/>
          <p:cNvSpPr/>
          <p:nvPr/>
        </p:nvSpPr>
        <p:spPr>
          <a:xfrm>
            <a:off x="3740150" y="2969895"/>
            <a:ext cx="1647190" cy="1684020"/>
          </a:xfrm>
          <a:prstGeom prst="ellipse">
            <a:avLst/>
          </a:prstGeom>
          <a:noFill/>
          <a:ln w="3175">
            <a:solidFill>
              <a:srgbClr val="005FBC"/>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dirty="0">
              <a:solidFill>
                <a:prstClr val="black"/>
              </a:solidFill>
              <a:latin typeface="等线 Light" panose="02010600030101010101" charset="-122"/>
              <a:ea typeface="等线 Light" panose="02010600030101010101" charset="-122"/>
            </a:endParaRPr>
          </a:p>
        </p:txBody>
      </p:sp>
      <p:sp>
        <p:nvSpPr>
          <p:cNvPr id="19" name="圆角矩形 18"/>
          <p:cNvSpPr>
            <a:spLocks noChangeAspect="1"/>
          </p:cNvSpPr>
          <p:nvPr/>
        </p:nvSpPr>
        <p:spPr>
          <a:xfrm>
            <a:off x="2577465" y="5181600"/>
            <a:ext cx="1147445" cy="670560"/>
          </a:xfrm>
          <a:prstGeom prst="roundRect">
            <a:avLst>
              <a:gd name="adj" fmla="val 6257"/>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defRPr/>
            </a:pPr>
            <a:r>
              <a:rPr lang="zh-CN" altLang="en-US" sz="2400" dirty="0">
                <a:solidFill>
                  <a:prstClr val="white"/>
                </a:solidFill>
                <a:latin typeface="等线 Light" panose="02010600030101010101" charset="-122"/>
                <a:ea typeface="等线 Light" panose="02010600030101010101" charset="-122"/>
              </a:rPr>
              <a:t>备</a:t>
            </a:r>
            <a:endParaRPr lang="zh-CN" altLang="en-US" sz="2400" dirty="0">
              <a:solidFill>
                <a:prstClr val="white"/>
              </a:solidFill>
              <a:latin typeface="等线 Light" panose="02010600030101010101" charset="-122"/>
              <a:ea typeface="等线 Light" panose="02010600030101010101" charset="-122"/>
            </a:endParaRPr>
          </a:p>
        </p:txBody>
      </p:sp>
      <p:sp>
        <p:nvSpPr>
          <p:cNvPr id="21" name="圆角矩形 20"/>
          <p:cNvSpPr>
            <a:spLocks noChangeAspect="1"/>
          </p:cNvSpPr>
          <p:nvPr/>
        </p:nvSpPr>
        <p:spPr>
          <a:xfrm>
            <a:off x="5547360" y="5120005"/>
            <a:ext cx="1147445" cy="670560"/>
          </a:xfrm>
          <a:prstGeom prst="roundRect">
            <a:avLst>
              <a:gd name="adj" fmla="val 6257"/>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defRPr/>
            </a:pPr>
            <a:r>
              <a:rPr lang="zh-CN" altLang="en-US" sz="2400" dirty="0">
                <a:solidFill>
                  <a:prstClr val="white"/>
                </a:solidFill>
                <a:latin typeface="等线 Light" panose="02010600030101010101" charset="-122"/>
                <a:ea typeface="等线 Light" panose="02010600030101010101" charset="-122"/>
              </a:rPr>
              <a:t>备</a:t>
            </a:r>
            <a:endParaRPr lang="zh-CN" altLang="en-US" sz="2400" dirty="0">
              <a:solidFill>
                <a:prstClr val="white"/>
              </a:solidFill>
              <a:latin typeface="等线 Light" panose="02010600030101010101" charset="-122"/>
              <a:ea typeface="等线 Light" panose="02010600030101010101" charset="-122"/>
            </a:endParaRPr>
          </a:p>
        </p:txBody>
      </p:sp>
      <p:cxnSp>
        <p:nvCxnSpPr>
          <p:cNvPr id="22" name="直接连接符 21"/>
          <p:cNvCxnSpPr>
            <a:stCxn id="17" idx="2"/>
          </p:cNvCxnSpPr>
          <p:nvPr/>
        </p:nvCxnSpPr>
        <p:spPr>
          <a:xfrm flipH="1">
            <a:off x="3434080" y="4139565"/>
            <a:ext cx="1129665" cy="1032510"/>
          </a:xfrm>
          <a:prstGeom prst="line">
            <a:avLst/>
          </a:prstGeom>
          <a:ln w="28575">
            <a:solidFill>
              <a:srgbClr val="0070C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flipV="1">
            <a:off x="4693285" y="4157980"/>
            <a:ext cx="1781810" cy="942340"/>
          </a:xfrm>
          <a:prstGeom prst="line">
            <a:avLst/>
          </a:prstGeom>
          <a:ln w="28575">
            <a:solidFill>
              <a:srgbClr val="0070C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151380" y="2546985"/>
            <a:ext cx="873125" cy="396240"/>
          </a:xfrm>
          <a:prstGeom prst="rect">
            <a:avLst/>
          </a:prstGeom>
        </p:spPr>
        <p:txBody>
          <a:bodyPr wrap="square">
            <a:spAutoFit/>
          </a:bodyPr>
          <a:p>
            <a:pPr>
              <a:defRPr/>
            </a:pPr>
            <a:r>
              <a:rPr lang="en-US" altLang="zh-CN" sz="2000" dirty="0">
                <a:solidFill>
                  <a:prstClr val="black"/>
                </a:solidFill>
                <a:latin typeface="等线 Light" panose="02010600030101010101" charset="-122"/>
                <a:ea typeface="等线 Light" panose="02010600030101010101" charset="-122"/>
              </a:rPr>
              <a:t>SET</a:t>
            </a:r>
            <a:endParaRPr lang="zh-CN" altLang="en-US" sz="2000" dirty="0">
              <a:solidFill>
                <a:prstClr val="black"/>
              </a:solidFill>
              <a:latin typeface="等线 Light" panose="02010600030101010101" charset="-122"/>
              <a:ea typeface="等线 Light" panose="02010600030101010101" charset="-122"/>
            </a:endParaRPr>
          </a:p>
        </p:txBody>
      </p:sp>
      <p:sp>
        <p:nvSpPr>
          <p:cNvPr id="24" name="矩形 23"/>
          <p:cNvSpPr/>
          <p:nvPr/>
        </p:nvSpPr>
        <p:spPr>
          <a:xfrm>
            <a:off x="5235575" y="3675380"/>
            <a:ext cx="833120" cy="274320"/>
          </a:xfrm>
          <a:prstGeom prst="rect">
            <a:avLst/>
          </a:prstGeom>
        </p:spPr>
        <p:txBody>
          <a:bodyPr wrap="square">
            <a:spAutoFit/>
          </a:bodyPr>
          <a:p>
            <a:pPr algn="ctr"/>
            <a:r>
              <a:rPr lang="en-US" altLang="zh-CN" sz="1200" dirty="0">
                <a:solidFill>
                  <a:prstClr val="black"/>
                </a:solidFill>
                <a:latin typeface="等线 Light" panose="02010600030101010101" charset="-122"/>
                <a:ea typeface="等线 Light" panose="02010600030101010101" charset="-122"/>
              </a:rPr>
              <a:t>IDC-1</a:t>
            </a:r>
            <a:endParaRPr lang="en-US" sz="1200" dirty="0">
              <a:solidFill>
                <a:prstClr val="black"/>
              </a:solidFill>
              <a:latin typeface="等线 Light" panose="02010600030101010101" charset="-122"/>
            </a:endParaRPr>
          </a:p>
        </p:txBody>
      </p:sp>
      <p:sp>
        <p:nvSpPr>
          <p:cNvPr id="32" name="椭圆 31"/>
          <p:cNvSpPr/>
          <p:nvPr/>
        </p:nvSpPr>
        <p:spPr>
          <a:xfrm>
            <a:off x="5297170" y="4613275"/>
            <a:ext cx="1647190" cy="1684020"/>
          </a:xfrm>
          <a:prstGeom prst="ellipse">
            <a:avLst/>
          </a:prstGeom>
          <a:noFill/>
          <a:ln w="3175">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dirty="0">
              <a:solidFill>
                <a:prstClr val="black"/>
              </a:solidFill>
              <a:latin typeface="等线 Light" panose="02010600030101010101" charset="-122"/>
              <a:ea typeface="等线 Light" panose="02010600030101010101" charset="-122"/>
            </a:endParaRPr>
          </a:p>
        </p:txBody>
      </p:sp>
      <p:sp>
        <p:nvSpPr>
          <p:cNvPr id="33" name="矩形 32"/>
          <p:cNvSpPr/>
          <p:nvPr/>
        </p:nvSpPr>
        <p:spPr>
          <a:xfrm>
            <a:off x="6468745" y="6113780"/>
            <a:ext cx="662940" cy="274320"/>
          </a:xfrm>
          <a:prstGeom prst="rect">
            <a:avLst/>
          </a:prstGeom>
        </p:spPr>
        <p:txBody>
          <a:bodyPr wrap="square">
            <a:spAutoFit/>
          </a:bodyPr>
          <a:p>
            <a:pPr algn="ctr"/>
            <a:r>
              <a:rPr lang="en-US" altLang="zh-CN" sz="1200" dirty="0">
                <a:solidFill>
                  <a:prstClr val="black"/>
                </a:solidFill>
                <a:latin typeface="等线 Light" panose="02010600030101010101" charset="-122"/>
                <a:ea typeface="等线 Light" panose="02010600030101010101" charset="-122"/>
              </a:rPr>
              <a:t>IDC-3</a:t>
            </a:r>
            <a:endParaRPr lang="en-US" sz="1200" dirty="0">
              <a:solidFill>
                <a:prstClr val="black"/>
              </a:solidFill>
              <a:latin typeface="等线 Light" panose="02010600030101010101" charset="-122"/>
            </a:endParaRPr>
          </a:p>
        </p:txBody>
      </p:sp>
      <p:sp>
        <p:nvSpPr>
          <p:cNvPr id="34" name="椭圆 33"/>
          <p:cNvSpPr/>
          <p:nvPr/>
        </p:nvSpPr>
        <p:spPr>
          <a:xfrm>
            <a:off x="2312035" y="4637405"/>
            <a:ext cx="1647190" cy="1684020"/>
          </a:xfrm>
          <a:prstGeom prst="ellipse">
            <a:avLst/>
          </a:prstGeom>
          <a:noFill/>
          <a:ln w="3175">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dirty="0">
              <a:solidFill>
                <a:prstClr val="black"/>
              </a:solidFill>
              <a:latin typeface="等线 Light" panose="02010600030101010101" charset="-122"/>
              <a:ea typeface="等线 Light" panose="02010600030101010101" charset="-122"/>
            </a:endParaRPr>
          </a:p>
        </p:txBody>
      </p:sp>
      <p:sp>
        <p:nvSpPr>
          <p:cNvPr id="36" name="矩形 35"/>
          <p:cNvSpPr/>
          <p:nvPr/>
        </p:nvSpPr>
        <p:spPr>
          <a:xfrm>
            <a:off x="2028825" y="6113780"/>
            <a:ext cx="685800" cy="274320"/>
          </a:xfrm>
          <a:prstGeom prst="rect">
            <a:avLst/>
          </a:prstGeom>
        </p:spPr>
        <p:txBody>
          <a:bodyPr wrap="square">
            <a:spAutoFit/>
          </a:bodyPr>
          <a:p>
            <a:pPr algn="ctr"/>
            <a:r>
              <a:rPr lang="en-US" altLang="zh-CN" sz="1200" dirty="0">
                <a:solidFill>
                  <a:prstClr val="black"/>
                </a:solidFill>
                <a:latin typeface="等线 Light" panose="02010600030101010101" charset="-122"/>
                <a:ea typeface="等线 Light" panose="02010600030101010101" charset="-122"/>
              </a:rPr>
              <a:t>IDC-2</a:t>
            </a:r>
            <a:endParaRPr lang="en-US" sz="1200" dirty="0">
              <a:solidFill>
                <a:prstClr val="black"/>
              </a:solidFill>
              <a:latin typeface="等线 Light" panose="02010600030101010101" charset="-122"/>
            </a:endParaRPr>
          </a:p>
        </p:txBody>
      </p:sp>
      <p:cxnSp>
        <p:nvCxnSpPr>
          <p:cNvPr id="44" name="直接连接符 43"/>
          <p:cNvCxnSpPr/>
          <p:nvPr/>
        </p:nvCxnSpPr>
        <p:spPr>
          <a:xfrm>
            <a:off x="4321102" y="2474106"/>
            <a:ext cx="0" cy="1003300"/>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762550" y="2474106"/>
            <a:ext cx="0" cy="1003300"/>
          </a:xfrm>
          <a:prstGeom prst="line">
            <a:avLst/>
          </a:prstGeom>
          <a:ln w="28575">
            <a:solidFill>
              <a:srgbClr val="0070C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932555" y="2717165"/>
            <a:ext cx="388620" cy="457200"/>
          </a:xfrm>
          <a:prstGeom prst="rect">
            <a:avLst/>
          </a:prstGeom>
        </p:spPr>
        <p:txBody>
          <a:bodyPr wrap="square">
            <a:spAutoFit/>
          </a:bodyPr>
          <a:p>
            <a:r>
              <a:rPr lang="zh-CN" altLang="en-US" sz="2400" dirty="0">
                <a:solidFill>
                  <a:srgbClr val="0070C0"/>
                </a:solidFill>
                <a:sym typeface="Wingdings" panose="05000000000000000000" pitchFamily="2" charset="2"/>
              </a:rPr>
              <a:t></a:t>
            </a:r>
            <a:endParaRPr lang="zh-CN" altLang="en-US" sz="2400" dirty="0">
              <a:solidFill>
                <a:srgbClr val="0070C0"/>
              </a:solidFill>
            </a:endParaRPr>
          </a:p>
        </p:txBody>
      </p:sp>
      <p:sp>
        <p:nvSpPr>
          <p:cNvPr id="27" name="矩形 26"/>
          <p:cNvSpPr/>
          <p:nvPr/>
        </p:nvSpPr>
        <p:spPr>
          <a:xfrm>
            <a:off x="4078605" y="3583940"/>
            <a:ext cx="388620" cy="457200"/>
          </a:xfrm>
          <a:prstGeom prst="rect">
            <a:avLst/>
          </a:prstGeom>
        </p:spPr>
        <p:txBody>
          <a:bodyPr wrap="square">
            <a:spAutoFit/>
          </a:bodyPr>
          <a:p>
            <a:r>
              <a:rPr lang="zh-CN" altLang="en-US" sz="2400" dirty="0">
                <a:solidFill>
                  <a:prstClr val="white"/>
                </a:solidFill>
                <a:sym typeface="Wingdings" panose="05000000000000000000" pitchFamily="2" charset="2"/>
              </a:rPr>
              <a:t></a:t>
            </a:r>
            <a:endParaRPr lang="zh-CN" altLang="en-US" sz="2400" dirty="0">
              <a:solidFill>
                <a:prstClr val="white"/>
              </a:solidFill>
            </a:endParaRPr>
          </a:p>
        </p:txBody>
      </p:sp>
      <p:sp>
        <p:nvSpPr>
          <p:cNvPr id="28" name="矩形 27"/>
          <p:cNvSpPr/>
          <p:nvPr/>
        </p:nvSpPr>
        <p:spPr>
          <a:xfrm>
            <a:off x="4739640" y="2698750"/>
            <a:ext cx="288290" cy="460375"/>
          </a:xfrm>
          <a:prstGeom prst="rect">
            <a:avLst/>
          </a:prstGeom>
        </p:spPr>
        <p:txBody>
          <a:bodyPr wrap="square">
            <a:spAutoFit/>
          </a:bodyPr>
          <a:p>
            <a:r>
              <a:rPr lang="en-US" altLang="zh-CN" sz="2400" dirty="0" smtClean="0">
                <a:solidFill>
                  <a:srgbClr val="0070C0"/>
                </a:solidFill>
                <a:sym typeface="Wingdings" panose="05000000000000000000" pitchFamily="2" charset="2"/>
              </a:rPr>
              <a:t>4</a:t>
            </a:r>
            <a:endParaRPr lang="zh-CN" altLang="en-US" sz="2400" dirty="0">
              <a:solidFill>
                <a:srgbClr val="0070C0"/>
              </a:solidFill>
            </a:endParaRPr>
          </a:p>
        </p:txBody>
      </p:sp>
      <p:cxnSp>
        <p:nvCxnSpPr>
          <p:cNvPr id="29" name="直接连接符 28"/>
          <p:cNvCxnSpPr>
            <a:endCxn id="19" idx="0"/>
          </p:cNvCxnSpPr>
          <p:nvPr/>
        </p:nvCxnSpPr>
        <p:spPr>
          <a:xfrm flipH="1">
            <a:off x="3151505" y="4166235"/>
            <a:ext cx="1398905" cy="1007745"/>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1" idx="0"/>
          </p:cNvCxnSpPr>
          <p:nvPr/>
        </p:nvCxnSpPr>
        <p:spPr>
          <a:xfrm flipH="1" flipV="1">
            <a:off x="4638040" y="4126230"/>
            <a:ext cx="1483360" cy="986155"/>
          </a:xfrm>
          <a:prstGeom prst="line">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5547360" y="4177030"/>
            <a:ext cx="288290" cy="460375"/>
          </a:xfrm>
          <a:prstGeom prst="rect">
            <a:avLst/>
          </a:prstGeom>
        </p:spPr>
        <p:txBody>
          <a:bodyPr wrap="square">
            <a:spAutoFit/>
          </a:bodyPr>
          <a:p>
            <a:r>
              <a:rPr lang="en-US" altLang="zh-CN" sz="2400" dirty="0" smtClean="0">
                <a:solidFill>
                  <a:srgbClr val="0070C0"/>
                </a:solidFill>
                <a:sym typeface="Wingdings" panose="05000000000000000000" pitchFamily="2" charset="2"/>
              </a:rPr>
              <a:t>2</a:t>
            </a:r>
            <a:endParaRPr lang="zh-CN" altLang="en-US" sz="2400" dirty="0">
              <a:solidFill>
                <a:srgbClr val="0070C0"/>
              </a:solidFill>
            </a:endParaRPr>
          </a:p>
        </p:txBody>
      </p:sp>
      <p:sp>
        <p:nvSpPr>
          <p:cNvPr id="39" name="矩形 38"/>
          <p:cNvSpPr/>
          <p:nvPr/>
        </p:nvSpPr>
        <p:spPr>
          <a:xfrm>
            <a:off x="3434080" y="4232910"/>
            <a:ext cx="288290" cy="460375"/>
          </a:xfrm>
          <a:prstGeom prst="rect">
            <a:avLst/>
          </a:prstGeom>
        </p:spPr>
        <p:txBody>
          <a:bodyPr wrap="square">
            <a:spAutoFit/>
          </a:bodyPr>
          <a:p>
            <a:r>
              <a:rPr lang="en-US" altLang="zh-CN" sz="2400" dirty="0" smtClean="0">
                <a:solidFill>
                  <a:srgbClr val="0070C0"/>
                </a:solidFill>
                <a:sym typeface="Wingdings" panose="05000000000000000000" pitchFamily="2" charset="2"/>
              </a:rPr>
              <a:t>2</a:t>
            </a:r>
            <a:endParaRPr lang="zh-CN" altLang="en-US" sz="2400" dirty="0">
              <a:solidFill>
                <a:srgbClr val="0070C0"/>
              </a:solidFill>
            </a:endParaRPr>
          </a:p>
        </p:txBody>
      </p:sp>
      <p:sp>
        <p:nvSpPr>
          <p:cNvPr id="40" name="矩形 39"/>
          <p:cNvSpPr/>
          <p:nvPr/>
        </p:nvSpPr>
        <p:spPr>
          <a:xfrm>
            <a:off x="5235575" y="4721225"/>
            <a:ext cx="288290" cy="460375"/>
          </a:xfrm>
          <a:prstGeom prst="rect">
            <a:avLst/>
          </a:prstGeom>
        </p:spPr>
        <p:txBody>
          <a:bodyPr wrap="square">
            <a:spAutoFit/>
          </a:bodyPr>
          <a:p>
            <a:r>
              <a:rPr lang="en-US" altLang="zh-CN" sz="2400" dirty="0" smtClean="0">
                <a:solidFill>
                  <a:srgbClr val="0070C0"/>
                </a:solidFill>
                <a:sym typeface="Wingdings" panose="05000000000000000000" pitchFamily="2" charset="2"/>
              </a:rPr>
              <a:t>3</a:t>
            </a:r>
            <a:endParaRPr lang="zh-CN" altLang="en-US" sz="2400" dirty="0">
              <a:solidFill>
                <a:srgbClr val="0070C0"/>
              </a:solidFill>
            </a:endParaRPr>
          </a:p>
        </p:txBody>
      </p:sp>
      <p:sp>
        <p:nvSpPr>
          <p:cNvPr id="41" name="矩形 40"/>
          <p:cNvSpPr/>
          <p:nvPr/>
        </p:nvSpPr>
        <p:spPr>
          <a:xfrm>
            <a:off x="3740150" y="4721225"/>
            <a:ext cx="288290" cy="460375"/>
          </a:xfrm>
          <a:prstGeom prst="rect">
            <a:avLst/>
          </a:prstGeom>
        </p:spPr>
        <p:txBody>
          <a:bodyPr wrap="square">
            <a:spAutoFit/>
          </a:bodyPr>
          <a:p>
            <a:r>
              <a:rPr lang="en-US" altLang="zh-CN" sz="2400" dirty="0" smtClean="0">
                <a:solidFill>
                  <a:srgbClr val="0070C0"/>
                </a:solidFill>
                <a:sym typeface="Wingdings" panose="05000000000000000000" pitchFamily="2" charset="2"/>
              </a:rPr>
              <a:t>3</a:t>
            </a:r>
            <a:endParaRPr lang="zh-CN" altLang="en-US" sz="2400" dirty="0">
              <a:solidFill>
                <a:srgbClr val="0070C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t>数据复制比较</a:t>
            </a:r>
            <a:endParaRPr lang="zh-CN" dirty="0"/>
          </a:p>
        </p:txBody>
      </p:sp>
      <p:sp>
        <p:nvSpPr>
          <p:cNvPr id="10" name="文本框 9"/>
          <p:cNvSpPr txBox="1"/>
          <p:nvPr/>
        </p:nvSpPr>
        <p:spPr>
          <a:xfrm>
            <a:off x="268605" y="1209675"/>
            <a:ext cx="769620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半同步复制</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超时后会退化为异步</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sym typeface="+mn-ea"/>
              </a:rPr>
              <a:t>原生的半同步复制性能不好，尤其在跨</a:t>
            </a:r>
            <a:r>
              <a:rPr lang="en-US" altLang="zh-CN" sz="1200" dirty="0">
                <a:latin typeface="微软雅黑" panose="020B0503020204020204" pitchFamily="34" charset="-122"/>
                <a:ea typeface="微软雅黑" panose="020B0503020204020204" pitchFamily="34" charset="-122"/>
                <a:sym typeface="+mn-ea"/>
              </a:rPr>
              <a:t>IDC</a:t>
            </a:r>
            <a:r>
              <a:rPr lang="zh-CN" altLang="en-US" sz="1200" dirty="0">
                <a:latin typeface="微软雅黑" panose="020B0503020204020204" pitchFamily="34" charset="-122"/>
                <a:ea typeface="微软雅黑" panose="020B0503020204020204" pitchFamily="34" charset="-122"/>
                <a:sym typeface="+mn-ea"/>
              </a:rPr>
              <a:t>的网络环境下</a:t>
            </a:r>
            <a:endParaRPr lang="zh-CN" altLang="en-US" sz="1200" b="1" dirty="0">
              <a:solidFill>
                <a:srgbClr val="FF0000"/>
              </a:solidFill>
              <a:latin typeface="微软雅黑" panose="020B0503020204020204" pitchFamily="34" charset="-122"/>
              <a:ea typeface="微软雅黑" panose="020B0503020204020204" pitchFamily="34" charset="-122"/>
              <a:sym typeface="+mn-ea"/>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sym typeface="+mn-ea"/>
              </a:rPr>
              <a:t>异步：</a:t>
            </a:r>
            <a:r>
              <a:rPr lang="zh-CN" altLang="en-US" sz="1400" b="1" dirty="0">
                <a:solidFill>
                  <a:srgbClr val="FF0000"/>
                </a:solidFill>
                <a:latin typeface="微软雅黑" panose="020B0503020204020204" pitchFamily="34" charset="-122"/>
                <a:ea typeface="微软雅黑" panose="020B0503020204020204" pitchFamily="34" charset="-122"/>
              </a:rPr>
              <a:t>虽然性能最好，但是数据没有多副本的保障</a:t>
            </a:r>
            <a:endParaRPr lang="zh-CN" altLang="en-US" sz="1400" dirty="0">
              <a:latin typeface="微软雅黑" panose="020B0503020204020204" pitchFamily="34" charset="-122"/>
              <a:ea typeface="微软雅黑" panose="020B0503020204020204" pitchFamily="34" charset="-122"/>
            </a:endParaRPr>
          </a:p>
        </p:txBody>
      </p:sp>
      <p:graphicFrame>
        <p:nvGraphicFramePr>
          <p:cNvPr id="5" name="表格 4"/>
          <p:cNvGraphicFramePr>
            <a:graphicFrameLocks noGrp="1"/>
          </p:cNvGraphicFramePr>
          <p:nvPr/>
        </p:nvGraphicFramePr>
        <p:xfrm>
          <a:off x="767927" y="3375421"/>
          <a:ext cx="7607935" cy="930275"/>
        </p:xfrm>
        <a:graphic>
          <a:graphicData uri="http://schemas.openxmlformats.org/drawingml/2006/table">
            <a:tbl>
              <a:tblPr firstRow="1" bandRow="1">
                <a:tableStyleId>{8EC20E35-A176-4012-BC5E-935CFFF8708E}</a:tableStyleId>
              </a:tblPr>
              <a:tblGrid>
                <a:gridCol w="2444750"/>
                <a:gridCol w="1668780"/>
                <a:gridCol w="3494405"/>
              </a:tblGrid>
              <a:tr h="343535">
                <a:tc>
                  <a:txBody>
                    <a:bodyPr/>
                    <a:p>
                      <a:pPr algn="just">
                        <a:spcAft>
                          <a:spcPts val="0"/>
                        </a:spcAft>
                      </a:pPr>
                      <a:r>
                        <a:rPr lang="zh-CN" altLang="en-US" sz="1200" dirty="0">
                          <a:effectLst/>
                          <a:latin typeface="微软雅黑" panose="020B0503020204020204" pitchFamily="34" charset="-122"/>
                          <a:ea typeface="微软雅黑" panose="020B0503020204020204" pitchFamily="34" charset="-122"/>
                        </a:rPr>
                        <a:t>主备复制方案</a:t>
                      </a:r>
                      <a:r>
                        <a:rPr lang="zh-CN" altLang="en-US" sz="1200" dirty="0" smtClean="0">
                          <a:effectLst/>
                          <a:latin typeface="微软雅黑" panose="020B0503020204020204" pitchFamily="34" charset="-122"/>
                          <a:ea typeface="微软雅黑" panose="020B0503020204020204" pitchFamily="34" charset="-122"/>
                        </a:rPr>
                        <a:t>（同城跨</a:t>
                      </a:r>
                      <a:r>
                        <a:rPr lang="en-US" altLang="zh-CN" sz="1200" dirty="0">
                          <a:effectLst/>
                          <a:latin typeface="微软雅黑" panose="020B0503020204020204" pitchFamily="34" charset="-122"/>
                          <a:ea typeface="微软雅黑" panose="020B0503020204020204" pitchFamily="34" charset="-122"/>
                        </a:rPr>
                        <a:t>IDC</a:t>
                      </a:r>
                      <a:r>
                        <a:rPr lang="zh-CN" altLang="en-US" sz="1200" dirty="0">
                          <a:effectLst/>
                          <a:latin typeface="微软雅黑" panose="020B0503020204020204" pitchFamily="34" charset="-122"/>
                          <a:ea typeface="微软雅黑" panose="020B0503020204020204" pitchFamily="34" charset="-122"/>
                        </a:rPr>
                        <a:t>）</a:t>
                      </a:r>
                      <a:endParaRPr lang="en-US" sz="1200" dirty="0">
                        <a:effectLst/>
                        <a:latin typeface="微软雅黑" panose="020B0503020204020204" pitchFamily="34" charset="-122"/>
                        <a:ea typeface="微软雅黑" panose="020B0503020204020204" pitchFamily="34" charset="-122"/>
                      </a:endParaRPr>
                    </a:p>
                  </a:txBody>
                  <a:tcPr marL="37457" marR="37457" marT="0" marB="0" anchor="ctr">
                    <a:solidFill>
                      <a:schemeClr val="accent1">
                        <a:lumMod val="75000"/>
                      </a:schemeClr>
                    </a:solidFill>
                  </a:tcPr>
                </a:tc>
                <a:tc>
                  <a:txBody>
                    <a:bodyPr/>
                    <a:p>
                      <a:pPr algn="r">
                        <a:spcAft>
                          <a:spcPts val="0"/>
                        </a:spcAft>
                      </a:pPr>
                      <a:r>
                        <a:rPr lang="en-US" altLang="zh-CN" sz="1200" dirty="0">
                          <a:effectLst/>
                          <a:latin typeface="微软雅黑" panose="020B0503020204020204" pitchFamily="34" charset="-122"/>
                          <a:ea typeface="微软雅黑" panose="020B0503020204020204" pitchFamily="34" charset="-122"/>
                        </a:rPr>
                        <a:t>TPS</a:t>
                      </a:r>
                      <a:endParaRPr lang="zh-CN" altLang="en-US" sz="1200" dirty="0">
                        <a:effectLst/>
                        <a:latin typeface="微软雅黑" panose="020B0503020204020204" pitchFamily="34" charset="-122"/>
                        <a:ea typeface="微软雅黑" panose="020B0503020204020204" pitchFamily="34" charset="-122"/>
                      </a:endParaRPr>
                    </a:p>
                  </a:txBody>
                  <a:tcPr marL="37457" marR="37457" marT="0" marB="0" anchor="ctr">
                    <a:solidFill>
                      <a:schemeClr val="accent1">
                        <a:lumMod val="75000"/>
                      </a:schemeClr>
                    </a:solidFill>
                  </a:tcPr>
                </a:tc>
                <a:tc>
                  <a:txBody>
                    <a:bodyPr/>
                    <a:p>
                      <a:pPr algn="r"/>
                      <a:r>
                        <a:rPr lang="zh-CN" altLang="en-US" sz="1200" dirty="0">
                          <a:effectLst/>
                          <a:latin typeface="微软雅黑" panose="020B0503020204020204" pitchFamily="34" charset="-122"/>
                          <a:ea typeface="微软雅黑" panose="020B0503020204020204" pitchFamily="34" charset="-122"/>
                        </a:rPr>
                        <a:t>时耗</a:t>
                      </a:r>
                      <a:r>
                        <a:rPr lang="en-US" altLang="zh-CN" sz="1200" dirty="0">
                          <a:effectLst/>
                          <a:latin typeface="微软雅黑" panose="020B0503020204020204" pitchFamily="34" charset="-122"/>
                          <a:ea typeface="微软雅黑" panose="020B0503020204020204" pitchFamily="34" charset="-122"/>
                        </a:rPr>
                        <a:t>(</a:t>
                      </a:r>
                      <a:r>
                        <a:rPr lang="en-US" altLang="zh-CN" sz="1200" dirty="0" err="1">
                          <a:effectLst/>
                          <a:latin typeface="微软雅黑" panose="020B0503020204020204" pitchFamily="34" charset="-122"/>
                          <a:ea typeface="微软雅黑" panose="020B0503020204020204" pitchFamily="34" charset="-122"/>
                        </a:rPr>
                        <a:t>ms</a:t>
                      </a:r>
                      <a:r>
                        <a:rPr lang="en-US" altLang="zh-CN" sz="1200" dirty="0">
                          <a:effectLst/>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a:txBody>
                  <a:tcPr marL="49943" marR="49943" marT="33294" marB="33294" anchor="ctr">
                    <a:solidFill>
                      <a:schemeClr val="accent1">
                        <a:lumMod val="75000"/>
                      </a:schemeClr>
                    </a:solidFill>
                  </a:tcPr>
                </a:tc>
              </a:tr>
              <a:tr h="195580">
                <a:tc>
                  <a:txBody>
                    <a:bodyPr/>
                    <a:p>
                      <a:pPr algn="just">
                        <a:spcAft>
                          <a:spcPts val="0"/>
                        </a:spcAft>
                      </a:pPr>
                      <a:r>
                        <a:rPr lang="zh-CN" altLang="en-US" sz="1200" dirty="0">
                          <a:effectLst/>
                          <a:latin typeface="微软雅黑" panose="020B0503020204020204" pitchFamily="34" charset="-122"/>
                          <a:ea typeface="微软雅黑" panose="020B0503020204020204" pitchFamily="34" charset="-122"/>
                        </a:rPr>
                        <a:t>异步</a:t>
                      </a:r>
                      <a:endParaRPr lang="zh-CN" altLang="en-US" sz="1200" dirty="0">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sz="1200" dirty="0">
                          <a:effectLst/>
                          <a:latin typeface="微软雅黑" panose="020B0503020204020204" pitchFamily="34" charset="-122"/>
                          <a:ea typeface="微软雅黑" panose="020B0503020204020204" pitchFamily="34" charset="-122"/>
                        </a:rPr>
                        <a:t>20,000</a:t>
                      </a:r>
                      <a:endParaRPr lang="en-US" sz="1200" dirty="0">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sz="1200" dirty="0">
                          <a:effectLst/>
                          <a:latin typeface="微软雅黑" panose="020B0503020204020204" pitchFamily="34" charset="-122"/>
                          <a:ea typeface="微软雅黑" panose="020B0503020204020204" pitchFamily="34" charset="-122"/>
                        </a:rPr>
                        <a:t>&lt;10</a:t>
                      </a:r>
                      <a:endParaRPr lang="en-US" sz="1200" dirty="0">
                        <a:effectLst/>
                        <a:latin typeface="微软雅黑" panose="020B0503020204020204" pitchFamily="34" charset="-122"/>
                        <a:ea typeface="微软雅黑" panose="020B0503020204020204" pitchFamily="34" charset="-122"/>
                      </a:endParaRPr>
                    </a:p>
                  </a:txBody>
                  <a:tcPr marL="37457" marR="37457" marT="0" marB="0" anchor="ctr"/>
                </a:tc>
              </a:tr>
              <a:tr h="195580">
                <a:tc>
                  <a:txBody>
                    <a:bodyPr/>
                    <a:p>
                      <a:pPr algn="just">
                        <a:spcAft>
                          <a:spcPts val="0"/>
                        </a:spcAft>
                      </a:pPr>
                      <a:r>
                        <a:rPr lang="zh-CN" altLang="en-US" sz="1200" dirty="0">
                          <a:solidFill>
                            <a:srgbClr val="FF0000"/>
                          </a:solidFill>
                          <a:effectLst/>
                          <a:latin typeface="微软雅黑" panose="020B0503020204020204" pitchFamily="34" charset="-122"/>
                          <a:ea typeface="微软雅黑" panose="020B0503020204020204" pitchFamily="34" charset="-122"/>
                        </a:rPr>
                        <a:t>半同步</a:t>
                      </a:r>
                      <a:endParaRPr lang="zh-CN" altLang="en-US" sz="1200" dirty="0">
                        <a:solidFill>
                          <a:srgbClr val="FF0000"/>
                        </a:solidFill>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sz="1200" dirty="0">
                          <a:solidFill>
                            <a:srgbClr val="FF0000"/>
                          </a:solidFill>
                          <a:effectLst/>
                          <a:latin typeface="微软雅黑" panose="020B0503020204020204" pitchFamily="34" charset="-122"/>
                          <a:ea typeface="微软雅黑" panose="020B0503020204020204" pitchFamily="34" charset="-122"/>
                        </a:rPr>
                        <a:t>2,200</a:t>
                      </a:r>
                      <a:endParaRPr lang="en-US" sz="1200" dirty="0">
                        <a:solidFill>
                          <a:srgbClr val="FF0000"/>
                        </a:solidFill>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altLang="zh-CN" sz="1200" dirty="0">
                          <a:solidFill>
                            <a:srgbClr val="FF0000"/>
                          </a:solidFill>
                          <a:effectLst/>
                          <a:latin typeface="微软雅黑" panose="020B0503020204020204" pitchFamily="34" charset="-122"/>
                          <a:ea typeface="微软雅黑" panose="020B0503020204020204" pitchFamily="34" charset="-122"/>
                        </a:rPr>
                        <a:t>4~600</a:t>
                      </a:r>
                      <a:endParaRPr lang="zh-CN" altLang="en-US" sz="1200" dirty="0">
                        <a:solidFill>
                          <a:srgbClr val="FF0000"/>
                        </a:solidFill>
                        <a:effectLst/>
                        <a:latin typeface="微软雅黑" panose="020B0503020204020204" pitchFamily="34" charset="-122"/>
                        <a:ea typeface="微软雅黑" panose="020B0503020204020204" pitchFamily="34" charset="-122"/>
                      </a:endParaRPr>
                    </a:p>
                  </a:txBody>
                  <a:tcPr marL="37457" marR="37457" marT="0" marB="0" anchor="ctr"/>
                </a:tc>
              </a:tr>
              <a:tr h="195580">
                <a:tc>
                  <a:txBody>
                    <a:bodyPr/>
                    <a:p>
                      <a:pPr algn="just">
                        <a:spcAft>
                          <a:spcPts val="0"/>
                        </a:spcAft>
                      </a:pPr>
                      <a:r>
                        <a:rPr lang="en-US" sz="1200" dirty="0" err="1">
                          <a:effectLst/>
                          <a:latin typeface="微软雅黑" panose="020B0503020204020204" pitchFamily="34" charset="-122"/>
                          <a:ea typeface="微软雅黑" panose="020B0503020204020204" pitchFamily="34" charset="-122"/>
                        </a:rPr>
                        <a:t>MariaDB</a:t>
                      </a:r>
                      <a:r>
                        <a:rPr lang="en-US" sz="1200" dirty="0">
                          <a:effectLst/>
                          <a:latin typeface="微软雅黑" panose="020B0503020204020204" pitchFamily="34" charset="-122"/>
                          <a:ea typeface="微软雅黑" panose="020B0503020204020204" pitchFamily="34" charset="-122"/>
                        </a:rPr>
                        <a:t> </a:t>
                      </a:r>
                      <a:r>
                        <a:rPr lang="en-US" sz="1200" dirty="0" err="1">
                          <a:effectLst/>
                          <a:latin typeface="微软雅黑" panose="020B0503020204020204" pitchFamily="34" charset="-122"/>
                          <a:ea typeface="微软雅黑" panose="020B0503020204020204" pitchFamily="34" charset="-122"/>
                        </a:rPr>
                        <a:t>Galera</a:t>
                      </a:r>
                      <a:r>
                        <a:rPr lang="en-US" sz="1200" dirty="0">
                          <a:effectLst/>
                          <a:latin typeface="微软雅黑" panose="020B0503020204020204" pitchFamily="34" charset="-122"/>
                          <a:ea typeface="微软雅黑" panose="020B0503020204020204" pitchFamily="34" charset="-122"/>
                        </a:rPr>
                        <a:t> Cluster</a:t>
                      </a:r>
                      <a:endParaRPr lang="en-US" sz="1200" dirty="0">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sz="1200" dirty="0">
                          <a:effectLst/>
                          <a:latin typeface="微软雅黑" panose="020B0503020204020204" pitchFamily="34" charset="-122"/>
                          <a:ea typeface="微软雅黑" panose="020B0503020204020204" pitchFamily="34" charset="-122"/>
                        </a:rPr>
                        <a:t>6,000</a:t>
                      </a:r>
                      <a:endParaRPr lang="en-US" sz="1200" dirty="0">
                        <a:effectLst/>
                        <a:latin typeface="微软雅黑" panose="020B0503020204020204" pitchFamily="34" charset="-122"/>
                        <a:ea typeface="微软雅黑" panose="020B0503020204020204" pitchFamily="34" charset="-122"/>
                      </a:endParaRPr>
                    </a:p>
                  </a:txBody>
                  <a:tcPr marL="37457" marR="37457" marT="0" marB="0" anchor="ctr"/>
                </a:tc>
                <a:tc>
                  <a:txBody>
                    <a:bodyPr/>
                    <a:p>
                      <a:pPr algn="r">
                        <a:spcAft>
                          <a:spcPts val="0"/>
                        </a:spcAft>
                      </a:pPr>
                      <a:r>
                        <a:rPr lang="en-US" altLang="zh-CN" sz="1200" dirty="0">
                          <a:effectLst/>
                          <a:latin typeface="微软雅黑" panose="020B0503020204020204" pitchFamily="34" charset="-122"/>
                          <a:ea typeface="微软雅黑" panose="020B0503020204020204" pitchFamily="34" charset="-122"/>
                        </a:rPr>
                        <a:t>4~10000</a:t>
                      </a:r>
                      <a:endParaRPr lang="zh-CN" altLang="en-US" sz="1200" dirty="0">
                        <a:effectLst/>
                        <a:latin typeface="微软雅黑" panose="020B0503020204020204" pitchFamily="34" charset="-122"/>
                        <a:ea typeface="微软雅黑" panose="020B0503020204020204" pitchFamily="34" charset="-122"/>
                      </a:endParaRPr>
                    </a:p>
                  </a:txBody>
                  <a:tcPr marL="37457" marR="37457" marT="0" marB="0" anchor="ctr"/>
                </a:tc>
              </a:tr>
            </a:tbl>
          </a:graphicData>
        </a:graphic>
      </p:graphicFrame>
      <p:sp>
        <p:nvSpPr>
          <p:cNvPr id="3" name="文本框 2"/>
          <p:cNvSpPr txBox="1"/>
          <p:nvPr/>
        </p:nvSpPr>
        <p:spPr>
          <a:xfrm>
            <a:off x="5929250" y="4452819"/>
            <a:ext cx="2468880" cy="274320"/>
          </a:xfrm>
          <a:prstGeom prst="rect">
            <a:avLst/>
          </a:prstGeom>
          <a:noFill/>
        </p:spPr>
        <p:txBody>
          <a:bodyPr wrap="none" rtlCol="0">
            <a:spAutoFit/>
          </a:bodyPr>
          <a:p>
            <a:r>
              <a:rPr lang="zh-CN" altLang="en-US" sz="1200" dirty="0">
                <a:latin typeface="等线 Light" panose="02010600030101010101" charset="-122"/>
                <a:ea typeface="等线 Light" panose="02010600030101010101" charset="-122"/>
              </a:rPr>
              <a:t>备注：以上测试数据仅有对比意义</a:t>
            </a:r>
            <a:endParaRPr lang="zh-CN" altLang="en-US" sz="1200" dirty="0">
              <a:latin typeface="等线 Light" panose="02010600030101010101" charset="-122"/>
              <a:ea typeface="等线 Light" panose="0201060003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t>强同步改造</a:t>
            </a:r>
            <a:endParaRPr lang="zh-CN" dirty="0"/>
          </a:p>
        </p:txBody>
      </p:sp>
      <p:sp>
        <p:nvSpPr>
          <p:cNvPr id="10" name="文本框 9"/>
          <p:cNvSpPr txBox="1"/>
          <p:nvPr/>
        </p:nvSpPr>
        <p:spPr>
          <a:xfrm>
            <a:off x="268605" y="1209675"/>
            <a:ext cx="769620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传统半同步复制</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mysql</a:t>
            </a:r>
            <a:r>
              <a:rPr lang="zh-CN" altLang="en-US" sz="1200" dirty="0">
                <a:latin typeface="微软雅黑" panose="020B0503020204020204" pitchFamily="34" charset="-122"/>
                <a:ea typeface="微软雅黑" panose="020B0503020204020204" pitchFamily="34" charset="-122"/>
              </a:rPr>
              <a:t>工作线程在等待备机应答时阻塞</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sym typeface="+mn-ea"/>
              </a:rPr>
              <a:t>mysql</a:t>
            </a:r>
            <a:r>
              <a:rPr lang="zh-CN" altLang="en-US" sz="1200" dirty="0">
                <a:latin typeface="微软雅黑" panose="020B0503020204020204" pitchFamily="34" charset="-122"/>
                <a:ea typeface="微软雅黑" panose="020B0503020204020204" pitchFamily="34" charset="-122"/>
                <a:sym typeface="+mn-ea"/>
              </a:rPr>
              <a:t>工作线程利用率低</a:t>
            </a:r>
            <a:endParaRPr lang="zh-CN" altLang="en-US" sz="1200" b="1" dirty="0">
              <a:solidFill>
                <a:srgbClr val="FF0000"/>
              </a:solidFill>
              <a:latin typeface="微软雅黑" panose="020B0503020204020204" pitchFamily="34" charset="-122"/>
              <a:ea typeface="微软雅黑" panose="020B0503020204020204" pitchFamily="34" charset="-122"/>
              <a:sym typeface="+mn-ea"/>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sym typeface="+mn-ea"/>
              </a:rPr>
              <a:t>优化：新开两组线程，实现工作线程的异步化</a:t>
            </a:r>
            <a:endParaRPr lang="zh-CN" altLang="en-US" sz="1400" dirty="0">
              <a:latin typeface="微软雅黑" panose="020B0503020204020204" pitchFamily="34" charset="-122"/>
              <a:ea typeface="微软雅黑" panose="020B0503020204020204" pitchFamily="34" charset="-122"/>
            </a:endParaRPr>
          </a:p>
        </p:txBody>
      </p:sp>
      <p:grpSp>
        <p:nvGrpSpPr>
          <p:cNvPr id="29" name="组 28"/>
          <p:cNvGrpSpPr/>
          <p:nvPr/>
        </p:nvGrpSpPr>
        <p:grpSpPr>
          <a:xfrm>
            <a:off x="1179341" y="3029977"/>
            <a:ext cx="6785318" cy="2683546"/>
            <a:chOff x="838200" y="1500813"/>
            <a:chExt cx="9047090" cy="3578061"/>
          </a:xfrm>
        </p:grpSpPr>
        <p:sp>
          <p:nvSpPr>
            <p:cNvPr id="83" name="矩形 82"/>
            <p:cNvSpPr/>
            <p:nvPr/>
          </p:nvSpPr>
          <p:spPr>
            <a:xfrm>
              <a:off x="7361358" y="1500813"/>
              <a:ext cx="2523932" cy="3250095"/>
            </a:xfrm>
            <a:prstGeom prst="rect">
              <a:avLst/>
            </a:prstGeom>
            <a:solidFill>
              <a:srgbClr val="FFFFC9"/>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50" dirty="0">
                <a:solidFill>
                  <a:prstClr val="white"/>
                </a:solidFill>
              </a:endParaRPr>
            </a:p>
          </p:txBody>
        </p:sp>
        <p:sp>
          <p:nvSpPr>
            <p:cNvPr id="80" name="矩形 79"/>
            <p:cNvSpPr/>
            <p:nvPr/>
          </p:nvSpPr>
          <p:spPr>
            <a:xfrm>
              <a:off x="838200" y="1500813"/>
              <a:ext cx="5942157" cy="3250095"/>
            </a:xfrm>
            <a:prstGeom prst="rect">
              <a:avLst/>
            </a:prstGeom>
            <a:solidFill>
              <a:srgbClr val="FFFFC9"/>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50" dirty="0">
                <a:solidFill>
                  <a:prstClr val="white"/>
                </a:solidFill>
              </a:endParaRPr>
            </a:p>
          </p:txBody>
        </p:sp>
        <p:sp>
          <p:nvSpPr>
            <p:cNvPr id="4" name="矩形 3"/>
            <p:cNvSpPr/>
            <p:nvPr/>
          </p:nvSpPr>
          <p:spPr>
            <a:xfrm>
              <a:off x="1389461" y="1672052"/>
              <a:ext cx="756000" cy="486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User</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sp>
          <p:nvSpPr>
            <p:cNvPr id="6" name="矩形 5"/>
            <p:cNvSpPr/>
            <p:nvPr/>
          </p:nvSpPr>
          <p:spPr>
            <a:xfrm>
              <a:off x="4282379" y="1672052"/>
              <a:ext cx="756000" cy="486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Dump</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sp>
          <p:nvSpPr>
            <p:cNvPr id="8" name="矩形 7"/>
            <p:cNvSpPr/>
            <p:nvPr/>
          </p:nvSpPr>
          <p:spPr>
            <a:xfrm>
              <a:off x="7569161" y="1672052"/>
              <a:ext cx="756000" cy="486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IO</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sp>
          <p:nvSpPr>
            <p:cNvPr id="9" name="矩形 8"/>
            <p:cNvSpPr/>
            <p:nvPr/>
          </p:nvSpPr>
          <p:spPr>
            <a:xfrm>
              <a:off x="9024001" y="1672052"/>
              <a:ext cx="756000" cy="486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SQL</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cxnSp>
          <p:nvCxnSpPr>
            <p:cNvPr id="7" name="直接连接符 6"/>
            <p:cNvCxnSpPr/>
            <p:nvPr/>
          </p:nvCxnSpPr>
          <p:spPr>
            <a:xfrm flipH="1">
              <a:off x="1767463" y="2143799"/>
              <a:ext cx="1" cy="252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65037" y="2143799"/>
              <a:ext cx="0" cy="252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1767461" y="2557207"/>
              <a:ext cx="192178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流程图: 卡片 21"/>
            <p:cNvSpPr/>
            <p:nvPr/>
          </p:nvSpPr>
          <p:spPr>
            <a:xfrm flipH="1">
              <a:off x="3689249" y="2232478"/>
              <a:ext cx="474866" cy="626166"/>
            </a:xfrm>
            <a:prstGeom prst="flowChartPunchedCard">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en-US" altLang="zh-CN" sz="675" dirty="0" err="1">
                  <a:solidFill>
                    <a:prstClr val="white"/>
                  </a:solidFill>
                </a:rPr>
                <a:t>Binlog</a:t>
              </a:r>
              <a:endParaRPr lang="zh-CN" altLang="en-US" sz="675" dirty="0">
                <a:solidFill>
                  <a:prstClr val="white"/>
                </a:solidFill>
              </a:endParaRPr>
            </a:p>
          </p:txBody>
        </p:sp>
        <p:sp>
          <p:nvSpPr>
            <p:cNvPr id="23" name="流程图: 磁盘 22"/>
            <p:cNvSpPr/>
            <p:nvPr/>
          </p:nvSpPr>
          <p:spPr>
            <a:xfrm>
              <a:off x="2245502" y="2868893"/>
              <a:ext cx="529834" cy="564341"/>
            </a:xfrm>
            <a:prstGeom prst="flowChartMagneticDisk">
              <a:avLst/>
            </a:prstGeom>
            <a:solidFill>
              <a:schemeClr val="bg1">
                <a:lumMod val="5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endParaRPr>
            </a:p>
          </p:txBody>
        </p:sp>
        <p:sp>
          <p:nvSpPr>
            <p:cNvPr id="35" name="矩形 34"/>
            <p:cNvSpPr/>
            <p:nvPr/>
          </p:nvSpPr>
          <p:spPr>
            <a:xfrm>
              <a:off x="2524100" y="2335140"/>
              <a:ext cx="795887" cy="306493"/>
            </a:xfrm>
            <a:prstGeom prst="rect">
              <a:avLst/>
            </a:prstGeom>
          </p:spPr>
          <p:txBody>
            <a:bodyPr wrap="square">
              <a:spAutoFit/>
            </a:bodyPr>
            <a:p>
              <a:r>
                <a:rPr lang="en-US" altLang="zh-CN" sz="900" dirty="0">
                  <a:solidFill>
                    <a:prstClr val="black"/>
                  </a:solidFill>
                </a:rPr>
                <a:t>write</a:t>
              </a:r>
              <a:endParaRPr lang="zh-CN" altLang="en-US" sz="900" dirty="0">
                <a:solidFill>
                  <a:prstClr val="black"/>
                </a:solidFill>
              </a:endParaRPr>
            </a:p>
          </p:txBody>
        </p:sp>
        <p:cxnSp>
          <p:nvCxnSpPr>
            <p:cNvPr id="38" name="直接箭头连接符 37"/>
            <p:cNvCxnSpPr/>
            <p:nvPr/>
          </p:nvCxnSpPr>
          <p:spPr>
            <a:xfrm>
              <a:off x="4164115" y="2664092"/>
              <a:ext cx="500922" cy="0"/>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4185676" y="2430889"/>
              <a:ext cx="767875" cy="306493"/>
            </a:xfrm>
            <a:prstGeom prst="rect">
              <a:avLst/>
            </a:prstGeom>
          </p:spPr>
          <p:txBody>
            <a:bodyPr wrap="square">
              <a:spAutoFit/>
            </a:bodyPr>
            <a:p>
              <a:r>
                <a:rPr lang="en-US" altLang="zh-CN" sz="900" dirty="0">
                  <a:solidFill>
                    <a:prstClr val="black"/>
                  </a:solidFill>
                </a:rPr>
                <a:t>read</a:t>
              </a:r>
              <a:endParaRPr lang="zh-CN" altLang="en-US" sz="900" dirty="0">
                <a:solidFill>
                  <a:prstClr val="black"/>
                </a:solidFill>
              </a:endParaRPr>
            </a:p>
          </p:txBody>
        </p:sp>
        <p:cxnSp>
          <p:nvCxnSpPr>
            <p:cNvPr id="47" name="直接连接符 46"/>
            <p:cNvCxnSpPr/>
            <p:nvPr/>
          </p:nvCxnSpPr>
          <p:spPr>
            <a:xfrm flipH="1">
              <a:off x="7947165" y="2143799"/>
              <a:ext cx="1" cy="252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9402005" y="2143799"/>
              <a:ext cx="1" cy="2520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2" name="流程图: 卡片 51"/>
            <p:cNvSpPr/>
            <p:nvPr/>
          </p:nvSpPr>
          <p:spPr>
            <a:xfrm flipH="1">
              <a:off x="8514310" y="2557107"/>
              <a:ext cx="527812" cy="626400"/>
            </a:xfrm>
            <a:prstGeom prst="flowChartPunchedCard">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p>
              <a:pPr algn="ctr"/>
              <a:r>
                <a:rPr lang="en-US" altLang="zh-CN" sz="675" dirty="0" err="1">
                  <a:solidFill>
                    <a:prstClr val="white"/>
                  </a:solidFill>
                </a:rPr>
                <a:t>relaylog</a:t>
              </a:r>
              <a:endParaRPr lang="en-US" altLang="zh-CN" sz="675" dirty="0">
                <a:solidFill>
                  <a:prstClr val="white"/>
                </a:solidFill>
              </a:endParaRPr>
            </a:p>
            <a:p>
              <a:pPr algn="ctr"/>
              <a:endParaRPr lang="en-US" altLang="zh-CN" sz="675" dirty="0">
                <a:solidFill>
                  <a:prstClr val="white"/>
                </a:solidFill>
              </a:endParaRPr>
            </a:p>
          </p:txBody>
        </p:sp>
        <p:cxnSp>
          <p:nvCxnSpPr>
            <p:cNvPr id="53" name="直接箭头连接符 52"/>
            <p:cNvCxnSpPr/>
            <p:nvPr/>
          </p:nvCxnSpPr>
          <p:spPr>
            <a:xfrm>
              <a:off x="4660379" y="2724062"/>
              <a:ext cx="328678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4985141" y="2504661"/>
              <a:ext cx="2694093" cy="306493"/>
            </a:xfrm>
            <a:prstGeom prst="rect">
              <a:avLst/>
            </a:prstGeom>
          </p:spPr>
          <p:txBody>
            <a:bodyPr wrap="none">
              <a:spAutoFit/>
            </a:bodyPr>
            <a:p>
              <a:r>
                <a:rPr lang="en-US" altLang="zh-CN" sz="900" dirty="0">
                  <a:solidFill>
                    <a:prstClr val="black"/>
                  </a:solidFill>
                </a:rPr>
                <a:t>Send Transaction(T1)  with ACK request</a:t>
              </a:r>
              <a:endParaRPr lang="zh-CN" altLang="en-US" sz="900" dirty="0">
                <a:solidFill>
                  <a:prstClr val="black"/>
                </a:solidFill>
              </a:endParaRPr>
            </a:p>
          </p:txBody>
        </p:sp>
        <p:cxnSp>
          <p:nvCxnSpPr>
            <p:cNvPr id="56" name="直接箭头连接符 55"/>
            <p:cNvCxnSpPr/>
            <p:nvPr/>
          </p:nvCxnSpPr>
          <p:spPr>
            <a:xfrm flipV="1">
              <a:off x="3100100" y="4080219"/>
              <a:ext cx="4847064" cy="14390"/>
            </a:xfrm>
            <a:prstGeom prst="straightConnector1">
              <a:avLst/>
            </a:prstGeom>
            <a:ln>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7008550" y="3782288"/>
              <a:ext cx="737447" cy="306493"/>
            </a:xfrm>
            <a:prstGeom prst="rect">
              <a:avLst/>
            </a:prstGeom>
          </p:spPr>
          <p:txBody>
            <a:bodyPr wrap="none">
              <a:spAutoFit/>
            </a:bodyPr>
            <a:p>
              <a:r>
                <a:rPr lang="en-US" altLang="zh-CN" sz="900" dirty="0">
                  <a:solidFill>
                    <a:prstClr val="black"/>
                  </a:solidFill>
                </a:rPr>
                <a:t>ACK(T1)</a:t>
              </a:r>
              <a:endParaRPr lang="zh-CN" altLang="en-US" sz="900" dirty="0">
                <a:solidFill>
                  <a:prstClr val="black"/>
                </a:solidFill>
              </a:endParaRPr>
            </a:p>
          </p:txBody>
        </p:sp>
        <p:cxnSp>
          <p:nvCxnSpPr>
            <p:cNvPr id="62" name="直接箭头连接符 61"/>
            <p:cNvCxnSpPr/>
            <p:nvPr/>
          </p:nvCxnSpPr>
          <p:spPr>
            <a:xfrm>
              <a:off x="7959101" y="2910816"/>
              <a:ext cx="5610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7895419" y="2646848"/>
              <a:ext cx="568113" cy="306493"/>
            </a:xfrm>
            <a:prstGeom prst="rect">
              <a:avLst/>
            </a:prstGeom>
          </p:spPr>
          <p:txBody>
            <a:bodyPr wrap="none">
              <a:spAutoFit/>
            </a:bodyPr>
            <a:p>
              <a:r>
                <a:rPr lang="en-US" altLang="zh-CN" sz="900" dirty="0">
                  <a:solidFill>
                    <a:prstClr val="black"/>
                  </a:solidFill>
                </a:rPr>
                <a:t>write</a:t>
              </a:r>
              <a:endParaRPr lang="zh-CN" altLang="en-US" sz="900" dirty="0">
                <a:solidFill>
                  <a:prstClr val="black"/>
                </a:solidFill>
              </a:endParaRPr>
            </a:p>
          </p:txBody>
        </p:sp>
        <p:cxnSp>
          <p:nvCxnSpPr>
            <p:cNvPr id="64" name="直接箭头连接符 63"/>
            <p:cNvCxnSpPr/>
            <p:nvPr/>
          </p:nvCxnSpPr>
          <p:spPr>
            <a:xfrm flipV="1">
              <a:off x="9024001" y="3001057"/>
              <a:ext cx="378001" cy="4"/>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9046915" y="2724062"/>
              <a:ext cx="526627" cy="306493"/>
            </a:xfrm>
            <a:prstGeom prst="rect">
              <a:avLst/>
            </a:prstGeom>
          </p:spPr>
          <p:txBody>
            <a:bodyPr wrap="none">
              <a:spAutoFit/>
            </a:bodyPr>
            <a:p>
              <a:r>
                <a:rPr lang="en-US" altLang="zh-CN" sz="900" dirty="0">
                  <a:solidFill>
                    <a:prstClr val="black"/>
                  </a:solidFill>
                </a:rPr>
                <a:t>read</a:t>
              </a:r>
              <a:endParaRPr lang="zh-CN" altLang="en-US" sz="900" dirty="0">
                <a:solidFill>
                  <a:prstClr val="black"/>
                </a:solidFill>
              </a:endParaRPr>
            </a:p>
          </p:txBody>
        </p:sp>
        <p:cxnSp>
          <p:nvCxnSpPr>
            <p:cNvPr id="69" name="直接箭头连接符 68"/>
            <p:cNvCxnSpPr/>
            <p:nvPr/>
          </p:nvCxnSpPr>
          <p:spPr>
            <a:xfrm>
              <a:off x="1435122" y="4277503"/>
              <a:ext cx="1654864" cy="0"/>
            </a:xfrm>
            <a:prstGeom prst="straightConnector1">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4904309" y="3790963"/>
              <a:ext cx="909320" cy="306493"/>
            </a:xfrm>
            <a:prstGeom prst="rect">
              <a:avLst/>
            </a:prstGeom>
          </p:spPr>
          <p:txBody>
            <a:bodyPr wrap="none">
              <a:spAutoFit/>
            </a:bodyPr>
            <a:p>
              <a:r>
                <a:rPr lang="en-US" altLang="zh-CN" sz="900" dirty="0">
                  <a:solidFill>
                    <a:prstClr val="black"/>
                  </a:solidFill>
                </a:rPr>
                <a:t>Inform(T1)</a:t>
              </a:r>
              <a:endParaRPr lang="zh-CN" altLang="en-US" sz="900" dirty="0">
                <a:solidFill>
                  <a:prstClr val="black"/>
                </a:solidFill>
              </a:endParaRPr>
            </a:p>
          </p:txBody>
        </p:sp>
        <p:cxnSp>
          <p:nvCxnSpPr>
            <p:cNvPr id="76" name="直接箭头连接符 75"/>
            <p:cNvCxnSpPr/>
            <p:nvPr/>
          </p:nvCxnSpPr>
          <p:spPr>
            <a:xfrm>
              <a:off x="1767461" y="3079141"/>
              <a:ext cx="47804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2214165" y="2998607"/>
              <a:ext cx="721609" cy="489373"/>
            </a:xfrm>
            <a:prstGeom prst="rect">
              <a:avLst/>
            </a:prstGeom>
          </p:spPr>
          <p:txBody>
            <a:bodyPr wrap="square">
              <a:spAutoFit/>
            </a:bodyPr>
            <a:p>
              <a:r>
                <a:rPr lang="en-US" altLang="zh-CN" sz="900" dirty="0">
                  <a:solidFill>
                    <a:prstClr val="black"/>
                  </a:solidFill>
                </a:rPr>
                <a:t>Engine</a:t>
              </a:r>
              <a:endParaRPr lang="en-US" altLang="zh-CN" sz="900" dirty="0">
                <a:solidFill>
                  <a:prstClr val="black"/>
                </a:solidFill>
              </a:endParaRPr>
            </a:p>
            <a:p>
              <a:r>
                <a:rPr lang="en-US" altLang="zh-CN" sz="900" dirty="0">
                  <a:solidFill>
                    <a:prstClr val="black"/>
                  </a:solidFill>
                </a:rPr>
                <a:t>commit</a:t>
              </a:r>
              <a:endParaRPr lang="zh-CN" altLang="en-US" sz="900" dirty="0">
                <a:solidFill>
                  <a:prstClr val="black"/>
                </a:solidFill>
              </a:endParaRPr>
            </a:p>
          </p:txBody>
        </p:sp>
        <p:sp>
          <p:nvSpPr>
            <p:cNvPr id="78" name="矩形 77"/>
            <p:cNvSpPr/>
            <p:nvPr/>
          </p:nvSpPr>
          <p:spPr>
            <a:xfrm>
              <a:off x="857224" y="2227662"/>
              <a:ext cx="990600" cy="306493"/>
            </a:xfrm>
            <a:prstGeom prst="rect">
              <a:avLst/>
            </a:prstGeom>
          </p:spPr>
          <p:txBody>
            <a:bodyPr wrap="none">
              <a:spAutoFit/>
            </a:bodyPr>
            <a:p>
              <a:r>
                <a:rPr lang="en-US" altLang="zh-CN" sz="900" b="1" dirty="0">
                  <a:solidFill>
                    <a:prstClr val="black"/>
                  </a:solidFill>
                </a:rPr>
                <a:t>Commit(T1)</a:t>
              </a:r>
              <a:endParaRPr lang="zh-CN" altLang="en-US" sz="900" b="1" dirty="0">
                <a:solidFill>
                  <a:prstClr val="black"/>
                </a:solidFill>
              </a:endParaRPr>
            </a:p>
          </p:txBody>
        </p:sp>
        <p:sp>
          <p:nvSpPr>
            <p:cNvPr id="79" name="矩形 78"/>
            <p:cNvSpPr/>
            <p:nvPr/>
          </p:nvSpPr>
          <p:spPr>
            <a:xfrm>
              <a:off x="1698440" y="2785889"/>
              <a:ext cx="677333" cy="306493"/>
            </a:xfrm>
            <a:prstGeom prst="rect">
              <a:avLst/>
            </a:prstGeom>
          </p:spPr>
          <p:txBody>
            <a:bodyPr wrap="none">
              <a:spAutoFit/>
            </a:bodyPr>
            <a:p>
              <a:r>
                <a:rPr lang="en-US" altLang="zh-CN" sz="900" b="1" dirty="0">
                  <a:solidFill>
                    <a:prstClr val="black"/>
                  </a:solidFill>
                </a:rPr>
                <a:t>OK(T1)</a:t>
              </a:r>
              <a:endParaRPr lang="zh-CN" altLang="en-US" sz="900" b="1" dirty="0">
                <a:solidFill>
                  <a:prstClr val="black"/>
                </a:solidFill>
              </a:endParaRPr>
            </a:p>
          </p:txBody>
        </p:sp>
        <p:sp>
          <p:nvSpPr>
            <p:cNvPr id="89" name="矩形 88"/>
            <p:cNvSpPr/>
            <p:nvPr/>
          </p:nvSpPr>
          <p:spPr>
            <a:xfrm>
              <a:off x="3332400" y="4663799"/>
              <a:ext cx="889000" cy="398780"/>
            </a:xfrm>
            <a:prstGeom prst="rect">
              <a:avLst/>
            </a:prstGeom>
          </p:spPr>
          <p:txBody>
            <a:bodyPr wrap="none">
              <a:spAutoFit/>
            </a:bodyPr>
            <a:p>
              <a:r>
                <a:rPr lang="en-US" altLang="zh-CN" sz="1350" dirty="0">
                  <a:solidFill>
                    <a:prstClr val="black"/>
                  </a:solidFill>
                </a:rPr>
                <a:t>master</a:t>
              </a:r>
              <a:endParaRPr lang="zh-CN" altLang="en-US" sz="1350" dirty="0">
                <a:solidFill>
                  <a:prstClr val="black"/>
                </a:solidFill>
              </a:endParaRPr>
            </a:p>
          </p:txBody>
        </p:sp>
        <p:sp>
          <p:nvSpPr>
            <p:cNvPr id="91" name="矩形 90"/>
            <p:cNvSpPr/>
            <p:nvPr/>
          </p:nvSpPr>
          <p:spPr>
            <a:xfrm>
              <a:off x="8297594" y="4680094"/>
              <a:ext cx="705273" cy="398780"/>
            </a:xfrm>
            <a:prstGeom prst="rect">
              <a:avLst/>
            </a:prstGeom>
          </p:spPr>
          <p:txBody>
            <a:bodyPr wrap="none">
              <a:spAutoFit/>
            </a:bodyPr>
            <a:p>
              <a:r>
                <a:rPr lang="en-US" altLang="zh-CN" sz="1350" dirty="0">
                  <a:solidFill>
                    <a:prstClr val="black"/>
                  </a:solidFill>
                </a:rPr>
                <a:t>slave</a:t>
              </a:r>
              <a:endParaRPr lang="zh-CN" altLang="en-US" sz="1350" dirty="0">
                <a:solidFill>
                  <a:prstClr val="black"/>
                </a:solidFill>
              </a:endParaRPr>
            </a:p>
          </p:txBody>
        </p:sp>
        <p:sp>
          <p:nvSpPr>
            <p:cNvPr id="81" name="矩形 80"/>
            <p:cNvSpPr/>
            <p:nvPr/>
          </p:nvSpPr>
          <p:spPr>
            <a:xfrm>
              <a:off x="2586674" y="1681665"/>
              <a:ext cx="933782" cy="4860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User ACK</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cxnSp>
          <p:nvCxnSpPr>
            <p:cNvPr id="82" name="直接连接符 81"/>
            <p:cNvCxnSpPr/>
            <p:nvPr/>
          </p:nvCxnSpPr>
          <p:spPr>
            <a:xfrm>
              <a:off x="3100100" y="2126906"/>
              <a:ext cx="0" cy="2520000"/>
            </a:xfrm>
            <a:prstGeom prst="line">
              <a:avLst/>
            </a:prstGeom>
            <a:ln>
              <a:solidFill>
                <a:srgbClr val="009900"/>
              </a:solidFill>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5369560" y="1608340"/>
              <a:ext cx="996527" cy="559647"/>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50" dirty="0">
                  <a:solidFill>
                    <a:prstClr val="white"/>
                  </a:solidFill>
                </a:rPr>
                <a:t>Dump ACK</a:t>
              </a:r>
              <a:endParaRPr lang="en-US" altLang="zh-CN" sz="1050" dirty="0">
                <a:solidFill>
                  <a:prstClr val="white"/>
                </a:solidFill>
              </a:endParaRPr>
            </a:p>
            <a:p>
              <a:pPr algn="ctr"/>
              <a:r>
                <a:rPr lang="en-US" altLang="zh-CN" sz="1050" dirty="0">
                  <a:solidFill>
                    <a:prstClr val="white"/>
                  </a:solidFill>
                </a:rPr>
                <a:t>Thread</a:t>
              </a:r>
              <a:endParaRPr lang="zh-CN" altLang="en-US" sz="1050" dirty="0">
                <a:solidFill>
                  <a:prstClr val="white"/>
                </a:solidFill>
              </a:endParaRPr>
            </a:p>
          </p:txBody>
        </p:sp>
        <p:cxnSp>
          <p:nvCxnSpPr>
            <p:cNvPr id="85" name="直接连接符 84"/>
            <p:cNvCxnSpPr/>
            <p:nvPr/>
          </p:nvCxnSpPr>
          <p:spPr>
            <a:xfrm>
              <a:off x="5836833" y="2126906"/>
              <a:ext cx="0" cy="2520000"/>
            </a:xfrm>
            <a:prstGeom prst="line">
              <a:avLst/>
            </a:prstGeom>
            <a:ln>
              <a:solidFill>
                <a:srgbClr val="009900"/>
              </a:solidFill>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1171444" y="2464175"/>
              <a:ext cx="596017"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1" name="组合 105"/>
            <p:cNvGrpSpPr/>
            <p:nvPr/>
          </p:nvGrpSpPr>
          <p:grpSpPr>
            <a:xfrm>
              <a:off x="902004" y="3403985"/>
              <a:ext cx="7057097" cy="335998"/>
              <a:chOff x="-829330" y="3403981"/>
              <a:chExt cx="9409463" cy="335998"/>
            </a:xfrm>
          </p:grpSpPr>
          <p:cxnSp>
            <p:nvCxnSpPr>
              <p:cNvPr id="88" name="直接箭头连接符 87"/>
              <p:cNvCxnSpPr/>
              <p:nvPr/>
            </p:nvCxnSpPr>
            <p:spPr>
              <a:xfrm>
                <a:off x="-561625" y="3661476"/>
                <a:ext cx="886237" cy="0"/>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829330" y="3403981"/>
                <a:ext cx="1320800" cy="306493"/>
              </a:xfrm>
              <a:prstGeom prst="rect">
                <a:avLst/>
              </a:prstGeom>
            </p:spPr>
            <p:txBody>
              <a:bodyPr wrap="none">
                <a:spAutoFit/>
              </a:bodyPr>
              <a:p>
                <a:r>
                  <a:rPr lang="en-US" altLang="zh-CN" sz="900" b="1" dirty="0">
                    <a:solidFill>
                      <a:prstClr val="black"/>
                    </a:solidFill>
                  </a:rPr>
                  <a:t>Commit(T2)</a:t>
                </a:r>
                <a:endParaRPr lang="zh-CN" altLang="en-US" sz="900" b="1" dirty="0">
                  <a:solidFill>
                    <a:prstClr val="black"/>
                  </a:solidFill>
                </a:endParaRPr>
              </a:p>
            </p:txBody>
          </p:sp>
          <p:cxnSp>
            <p:nvCxnSpPr>
              <p:cNvPr id="103" name="直接箭头连接符 102"/>
              <p:cNvCxnSpPr/>
              <p:nvPr/>
            </p:nvCxnSpPr>
            <p:spPr>
              <a:xfrm>
                <a:off x="4252532" y="3695175"/>
                <a:ext cx="4327601" cy="4"/>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4390888" y="3431709"/>
                <a:ext cx="1029547" cy="308270"/>
              </a:xfrm>
              <a:prstGeom prst="rect">
                <a:avLst/>
              </a:prstGeom>
            </p:spPr>
            <p:txBody>
              <a:bodyPr wrap="none">
                <a:spAutoFit/>
              </a:bodyPr>
              <a:p>
                <a:r>
                  <a:rPr lang="en-US" altLang="zh-CN" sz="900" dirty="0">
                    <a:solidFill>
                      <a:prstClr val="black"/>
                    </a:solidFill>
                  </a:rPr>
                  <a:t>Send  T2</a:t>
                </a:r>
                <a:endParaRPr lang="zh-CN" altLang="en-US" sz="900" dirty="0">
                  <a:solidFill>
                    <a:prstClr val="black"/>
                  </a:solidFill>
                </a:endParaRPr>
              </a:p>
            </p:txBody>
          </p:sp>
        </p:grpSp>
        <p:sp>
          <p:nvSpPr>
            <p:cNvPr id="50" name="TextBox 49"/>
            <p:cNvSpPr txBox="1"/>
            <p:nvPr/>
          </p:nvSpPr>
          <p:spPr>
            <a:xfrm>
              <a:off x="2000097" y="4018590"/>
              <a:ext cx="857256" cy="317500"/>
            </a:xfrm>
            <a:prstGeom prst="rect">
              <a:avLst/>
            </a:prstGeom>
            <a:noFill/>
          </p:spPr>
          <p:txBody>
            <a:bodyPr wrap="square" rtlCol="0">
              <a:spAutoFit/>
            </a:bodyPr>
            <a:p>
              <a:r>
                <a:rPr lang="zh-CN" altLang="en-US" sz="900" dirty="0">
                  <a:solidFill>
                    <a:prstClr val="black"/>
                  </a:solidFill>
                  <a:latin typeface="微软雅黑" panose="020B0503020204020204" pitchFamily="34" charset="-122"/>
                  <a:ea typeface="微软雅黑" panose="020B0503020204020204" pitchFamily="34" charset="-122"/>
                </a:rPr>
                <a:t>返回应答</a:t>
              </a:r>
              <a:endParaRPr lang="zh-CN" altLang="en-US" sz="900" dirty="0">
                <a:solidFill>
                  <a:prstClr val="black"/>
                </a:solidFill>
                <a:latin typeface="微软雅黑" panose="020B0503020204020204" pitchFamily="34" charset="-122"/>
                <a:ea typeface="微软雅黑" panose="020B0503020204020204" pitchFamily="34" charset="-122"/>
              </a:endParaRPr>
            </a:p>
          </p:txBody>
        </p:sp>
        <p:sp>
          <p:nvSpPr>
            <p:cNvPr id="51" name="椭圆 50"/>
            <p:cNvSpPr/>
            <p:nvPr/>
          </p:nvSpPr>
          <p:spPr>
            <a:xfrm>
              <a:off x="2846695" y="2977543"/>
              <a:ext cx="571504" cy="642942"/>
            </a:xfrm>
            <a:prstGeom prst="ellipse">
              <a:avLst/>
            </a:prstGeom>
            <a:ln>
              <a:solidFill>
                <a:srgbClr val="00B050"/>
              </a:solidFill>
            </a:ln>
          </p:spPr>
          <p:style>
            <a:lnRef idx="2">
              <a:schemeClr val="dk1"/>
            </a:lnRef>
            <a:fillRef idx="1">
              <a:schemeClr val="lt1"/>
            </a:fillRef>
            <a:effectRef idx="0">
              <a:schemeClr val="dk1"/>
            </a:effectRef>
            <a:fontRef idx="minor">
              <a:schemeClr val="dk1"/>
            </a:fontRef>
          </p:style>
          <p:txBody>
            <a:bodyPr rtlCol="0" anchor="ctr"/>
            <a:p>
              <a:pPr algn="ctr"/>
              <a:r>
                <a:rPr lang="zh-CN" altLang="en-US" sz="600" dirty="0">
                  <a:solidFill>
                    <a:srgbClr val="FF0000"/>
                  </a:solidFill>
                  <a:latin typeface="微软雅黑" panose="020B0503020204020204" pitchFamily="34" charset="-122"/>
                  <a:ea typeface="微软雅黑" panose="020B0503020204020204" pitchFamily="34" charset="-122"/>
                </a:rPr>
                <a:t>保存</a:t>
              </a:r>
              <a:r>
                <a:rPr lang="en-US" altLang="zh-CN" sz="600" dirty="0">
                  <a:solidFill>
                    <a:srgbClr val="FF0000"/>
                  </a:solidFill>
                  <a:latin typeface="微软雅黑" panose="020B0503020204020204" pitchFamily="34" charset="-122"/>
                  <a:ea typeface="微软雅黑" panose="020B0503020204020204" pitchFamily="34" charset="-122"/>
                </a:rPr>
                <a:t>THD</a:t>
              </a:r>
              <a:r>
                <a:rPr lang="zh-CN" altLang="en-US" sz="600" dirty="0">
                  <a:solidFill>
                    <a:srgbClr val="FF0000"/>
                  </a:solidFill>
                  <a:latin typeface="微软雅黑" panose="020B0503020204020204" pitchFamily="34" charset="-122"/>
                  <a:ea typeface="微软雅黑" panose="020B0503020204020204" pitchFamily="34" charset="-122"/>
                </a:rPr>
                <a:t>回话</a:t>
              </a:r>
              <a:endParaRPr lang="zh-CN" altLang="en-US" sz="600" dirty="0">
                <a:solidFill>
                  <a:srgbClr val="FF0000"/>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t>数据复制比较</a:t>
            </a:r>
            <a:endParaRPr lang="zh-CN" dirty="0"/>
          </a:p>
        </p:txBody>
      </p:sp>
      <p:sp>
        <p:nvSpPr>
          <p:cNvPr id="10" name="文本框 9"/>
          <p:cNvSpPr txBox="1"/>
          <p:nvPr/>
        </p:nvSpPr>
        <p:spPr>
          <a:xfrm>
            <a:off x="268605" y="1765935"/>
            <a:ext cx="7696200" cy="85725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强同步复制</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TPS</a:t>
            </a:r>
            <a:r>
              <a:rPr lang="zh-CN" altLang="en-US" sz="1200" dirty="0">
                <a:latin typeface="微软雅黑" panose="020B0503020204020204" pitchFamily="34" charset="-122"/>
                <a:ea typeface="微软雅黑" panose="020B0503020204020204" pitchFamily="34" charset="-122"/>
              </a:rPr>
              <a:t>和时耗与异步复制接近</a:t>
            </a:r>
            <a:endParaRPr lang="zh-CN" altLang="en-US" sz="1400" dirty="0">
              <a:latin typeface="微软雅黑" panose="020B0503020204020204" pitchFamily="34" charset="-122"/>
              <a:ea typeface="微软雅黑" panose="020B0503020204020204" pitchFamily="34" charset="-122"/>
            </a:endParaRPr>
          </a:p>
        </p:txBody>
      </p:sp>
      <p:graphicFrame>
        <p:nvGraphicFramePr>
          <p:cNvPr id="102" name="表格 101"/>
          <p:cNvGraphicFramePr>
            <a:graphicFrameLocks noGrp="1"/>
          </p:cNvGraphicFramePr>
          <p:nvPr/>
        </p:nvGraphicFramePr>
        <p:xfrm>
          <a:off x="580139" y="3089608"/>
          <a:ext cx="7384473" cy="1389695"/>
        </p:xfrm>
        <a:graphic>
          <a:graphicData uri="http://schemas.openxmlformats.org/drawingml/2006/table">
            <a:tbl>
              <a:tblPr firstRow="1" bandRow="1">
                <a:tableStyleId>{8EC20E35-A176-4012-BC5E-935CFFF8708E}</a:tableStyleId>
              </a:tblPr>
              <a:tblGrid>
                <a:gridCol w="3466816"/>
                <a:gridCol w="1601264"/>
                <a:gridCol w="2316393"/>
              </a:tblGrid>
              <a:tr h="414335">
                <a:tc>
                  <a:txBody>
                    <a:bodyPr/>
                    <a:p>
                      <a:pPr algn="just">
                        <a:spcAft>
                          <a:spcPts val="0"/>
                        </a:spcAft>
                      </a:pPr>
                      <a:r>
                        <a:rPr lang="zh-CN" altLang="en-US" sz="1600" dirty="0">
                          <a:effectLst/>
                          <a:latin typeface="微软雅黑" panose="020B0503020204020204" pitchFamily="34" charset="-122"/>
                          <a:ea typeface="微软雅黑" panose="020B0503020204020204" pitchFamily="34" charset="-122"/>
                        </a:rPr>
                        <a:t>主备复制方案（跨</a:t>
                      </a:r>
                      <a:r>
                        <a:rPr lang="en-US" altLang="zh-CN" sz="1600" dirty="0">
                          <a:effectLst/>
                          <a:latin typeface="微软雅黑" panose="020B0503020204020204" pitchFamily="34" charset="-122"/>
                          <a:ea typeface="微软雅黑" panose="020B0503020204020204" pitchFamily="34" charset="-122"/>
                        </a:rPr>
                        <a:t>IDC</a:t>
                      </a:r>
                      <a:r>
                        <a:rPr lang="zh-CN" altLang="en-US" sz="1600" dirty="0">
                          <a:effectLst/>
                          <a:latin typeface="微软雅黑" panose="020B0503020204020204" pitchFamily="34" charset="-122"/>
                          <a:ea typeface="微软雅黑" panose="020B0503020204020204" pitchFamily="34" charset="-122"/>
                        </a:rPr>
                        <a:t>）</a:t>
                      </a:r>
                      <a:endParaRPr lang="en-US" sz="1600" dirty="0">
                        <a:effectLst/>
                        <a:latin typeface="微软雅黑" panose="020B0503020204020204" pitchFamily="34" charset="-122"/>
                        <a:ea typeface="微软雅黑" panose="020B0503020204020204" pitchFamily="34" charset="-122"/>
                      </a:endParaRPr>
                    </a:p>
                  </a:txBody>
                  <a:tcPr marL="49943" marR="49943" marT="0" marB="0" anchor="ctr">
                    <a:solidFill>
                      <a:schemeClr val="accent1">
                        <a:lumMod val="75000"/>
                      </a:schemeClr>
                    </a:solidFill>
                  </a:tcPr>
                </a:tc>
                <a:tc>
                  <a:txBody>
                    <a:bodyPr/>
                    <a:p>
                      <a:pPr algn="r">
                        <a:spcAft>
                          <a:spcPts val="0"/>
                        </a:spcAft>
                      </a:pPr>
                      <a:r>
                        <a:rPr lang="en-US" altLang="zh-CN" sz="1600" dirty="0">
                          <a:effectLst/>
                          <a:latin typeface="微软雅黑" panose="020B0503020204020204" pitchFamily="34" charset="-122"/>
                          <a:ea typeface="微软雅黑" panose="020B0503020204020204" pitchFamily="34" charset="-122"/>
                        </a:rPr>
                        <a:t>TPS</a:t>
                      </a:r>
                      <a:endParaRPr lang="zh-CN" altLang="en-US" sz="1600" dirty="0">
                        <a:effectLst/>
                        <a:latin typeface="微软雅黑" panose="020B0503020204020204" pitchFamily="34" charset="-122"/>
                        <a:ea typeface="微软雅黑" panose="020B0503020204020204" pitchFamily="34" charset="-122"/>
                      </a:endParaRPr>
                    </a:p>
                  </a:txBody>
                  <a:tcPr marL="49943" marR="49943" marT="0" marB="0" anchor="ctr">
                    <a:solidFill>
                      <a:schemeClr val="accent1">
                        <a:lumMod val="75000"/>
                      </a:schemeClr>
                    </a:solidFill>
                  </a:tcPr>
                </a:tc>
                <a:tc>
                  <a:txBody>
                    <a:bodyPr/>
                    <a:p>
                      <a:pPr algn="r"/>
                      <a:r>
                        <a:rPr lang="zh-CN" altLang="en-US" sz="1600" dirty="0">
                          <a:effectLst/>
                          <a:latin typeface="微软雅黑" panose="020B0503020204020204" pitchFamily="34" charset="-122"/>
                          <a:ea typeface="微软雅黑" panose="020B0503020204020204" pitchFamily="34" charset="-122"/>
                        </a:rPr>
                        <a:t>时耗</a:t>
                      </a:r>
                      <a:r>
                        <a:rPr lang="en-US" altLang="zh-CN" sz="1600" dirty="0">
                          <a:effectLst/>
                          <a:latin typeface="微软雅黑" panose="020B0503020204020204" pitchFamily="34" charset="-122"/>
                          <a:ea typeface="微软雅黑" panose="020B0503020204020204" pitchFamily="34" charset="-122"/>
                        </a:rPr>
                        <a:t>(</a:t>
                      </a:r>
                      <a:r>
                        <a:rPr lang="en-US" altLang="zh-CN" sz="1600" dirty="0" err="1">
                          <a:effectLst/>
                          <a:latin typeface="微软雅黑" panose="020B0503020204020204" pitchFamily="34" charset="-122"/>
                          <a:ea typeface="微软雅黑" panose="020B0503020204020204" pitchFamily="34" charset="-122"/>
                        </a:rPr>
                        <a:t>ms</a:t>
                      </a:r>
                      <a:r>
                        <a:rPr lang="en-US" altLang="zh-CN" sz="1600" dirty="0">
                          <a:effectLst/>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a:txBody>
                  <a:tcPr marL="66591" marR="66591" marT="44393" marB="44393" anchor="ctr">
                    <a:solidFill>
                      <a:schemeClr val="accent1">
                        <a:lumMod val="75000"/>
                      </a:schemeClr>
                    </a:solidFill>
                  </a:tcPr>
                </a:tc>
              </a:tr>
              <a:tr h="260985">
                <a:tc>
                  <a:txBody>
                    <a:bodyPr/>
                    <a:p>
                      <a:pPr algn="just">
                        <a:spcAft>
                          <a:spcPts val="0"/>
                        </a:spcAft>
                      </a:pPr>
                      <a:r>
                        <a:rPr lang="zh-CN" altLang="en-US" sz="1600" dirty="0">
                          <a:effectLst/>
                          <a:latin typeface="微软雅黑" panose="020B0503020204020204" pitchFamily="34" charset="-122"/>
                          <a:ea typeface="微软雅黑" panose="020B0503020204020204" pitchFamily="34" charset="-122"/>
                        </a:rPr>
                        <a:t>异步</a:t>
                      </a:r>
                      <a:endParaRPr lang="zh-CN" altLang="en-US" sz="1600" dirty="0">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sz="1600" dirty="0">
                          <a:effectLst/>
                          <a:latin typeface="微软雅黑" panose="020B0503020204020204" pitchFamily="34" charset="-122"/>
                          <a:ea typeface="微软雅黑" panose="020B0503020204020204" pitchFamily="34" charset="-122"/>
                        </a:rPr>
                        <a:t>20,000</a:t>
                      </a:r>
                      <a:endParaRPr lang="en-US" sz="1600" dirty="0">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sz="1600" dirty="0">
                          <a:effectLst/>
                          <a:latin typeface="微软雅黑" panose="020B0503020204020204" pitchFamily="34" charset="-122"/>
                          <a:ea typeface="微软雅黑" panose="020B0503020204020204" pitchFamily="34" charset="-122"/>
                        </a:rPr>
                        <a:t>&lt;10</a:t>
                      </a:r>
                      <a:endParaRPr lang="en-US" sz="1600" dirty="0">
                        <a:effectLst/>
                        <a:latin typeface="微软雅黑" panose="020B0503020204020204" pitchFamily="34" charset="-122"/>
                        <a:ea typeface="微软雅黑" panose="020B0503020204020204" pitchFamily="34" charset="-122"/>
                      </a:endParaRPr>
                    </a:p>
                  </a:txBody>
                  <a:tcPr marL="49943" marR="49943" marT="0" marB="0" anchor="ctr"/>
                </a:tc>
              </a:tr>
              <a:tr h="207167">
                <a:tc>
                  <a:txBody>
                    <a:bodyPr/>
                    <a:p>
                      <a:pPr algn="just">
                        <a:spcAft>
                          <a:spcPts val="0"/>
                        </a:spcAft>
                      </a:pPr>
                      <a:r>
                        <a:rPr lang="zh-CN" altLang="en-US" sz="1600" dirty="0">
                          <a:solidFill>
                            <a:srgbClr val="FF0000"/>
                          </a:solidFill>
                          <a:effectLst/>
                          <a:latin typeface="微软雅黑" panose="020B0503020204020204" pitchFamily="34" charset="-122"/>
                          <a:ea typeface="微软雅黑" panose="020B0503020204020204" pitchFamily="34" charset="-122"/>
                        </a:rPr>
                        <a:t>半同步</a:t>
                      </a:r>
                      <a:endParaRPr lang="zh-CN" alt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sz="1600" dirty="0">
                          <a:solidFill>
                            <a:srgbClr val="FF0000"/>
                          </a:solidFill>
                          <a:effectLst/>
                          <a:latin typeface="微软雅黑" panose="020B0503020204020204" pitchFamily="34" charset="-122"/>
                          <a:ea typeface="微软雅黑" panose="020B0503020204020204" pitchFamily="34" charset="-122"/>
                        </a:rPr>
                        <a:t>2,200</a:t>
                      </a:r>
                      <a:endParaRPr 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altLang="zh-CN" sz="1600" dirty="0">
                          <a:solidFill>
                            <a:srgbClr val="FF0000"/>
                          </a:solidFill>
                          <a:effectLst/>
                          <a:latin typeface="微软雅黑" panose="020B0503020204020204" pitchFamily="34" charset="-122"/>
                          <a:ea typeface="微软雅黑" panose="020B0503020204020204" pitchFamily="34" charset="-122"/>
                        </a:rPr>
                        <a:t>4~600ms</a:t>
                      </a:r>
                      <a:endParaRPr lang="zh-CN" alt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r>
              <a:tr h="207167">
                <a:tc>
                  <a:txBody>
                    <a:bodyPr/>
                    <a:p>
                      <a:pPr algn="just">
                        <a:spcAft>
                          <a:spcPts val="0"/>
                        </a:spcAft>
                      </a:pPr>
                      <a:r>
                        <a:rPr lang="zh-CN" altLang="en-US" sz="1600" dirty="0" smtClean="0">
                          <a:solidFill>
                            <a:srgbClr val="FF0000"/>
                          </a:solidFill>
                          <a:effectLst/>
                          <a:latin typeface="微软雅黑" panose="020B0503020204020204" pitchFamily="34" charset="-122"/>
                          <a:ea typeface="微软雅黑" panose="020B0503020204020204" pitchFamily="34" charset="-122"/>
                        </a:rPr>
                        <a:t>强同步</a:t>
                      </a:r>
                      <a:endParaRPr lang="zh-CN" alt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sz="1600" dirty="0" smtClean="0">
                          <a:solidFill>
                            <a:srgbClr val="FF0000"/>
                          </a:solidFill>
                          <a:effectLst/>
                          <a:latin typeface="微软雅黑" panose="020B0503020204020204" pitchFamily="34" charset="-122"/>
                          <a:ea typeface="微软雅黑" panose="020B0503020204020204" pitchFamily="34" charset="-122"/>
                        </a:rPr>
                        <a:t>20000</a:t>
                      </a:r>
                      <a:endParaRPr 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altLang="zh-CN" sz="1600" dirty="0" smtClean="0">
                          <a:solidFill>
                            <a:srgbClr val="FF0000"/>
                          </a:solidFill>
                          <a:effectLst/>
                          <a:latin typeface="微软雅黑" panose="020B0503020204020204" pitchFamily="34" charset="-122"/>
                          <a:ea typeface="微软雅黑" panose="020B0503020204020204" pitchFamily="34" charset="-122"/>
                        </a:rPr>
                        <a:t>&lt;10</a:t>
                      </a:r>
                      <a:endParaRPr lang="zh-CN" altLang="en-US" sz="1600" dirty="0">
                        <a:solidFill>
                          <a:srgbClr val="FF0000"/>
                        </a:solidFill>
                        <a:effectLst/>
                        <a:latin typeface="微软雅黑" panose="020B0503020204020204" pitchFamily="34" charset="-122"/>
                        <a:ea typeface="微软雅黑" panose="020B0503020204020204" pitchFamily="34" charset="-122"/>
                      </a:endParaRPr>
                    </a:p>
                  </a:txBody>
                  <a:tcPr marL="49943" marR="49943" marT="0" marB="0" anchor="ctr"/>
                </a:tc>
              </a:tr>
              <a:tr h="207167">
                <a:tc>
                  <a:txBody>
                    <a:bodyPr/>
                    <a:p>
                      <a:pPr algn="just">
                        <a:spcAft>
                          <a:spcPts val="0"/>
                        </a:spcAft>
                      </a:pPr>
                      <a:r>
                        <a:rPr lang="en-US" sz="1600" dirty="0" err="1">
                          <a:effectLst/>
                          <a:latin typeface="微软雅黑" panose="020B0503020204020204" pitchFamily="34" charset="-122"/>
                          <a:ea typeface="微软雅黑" panose="020B0503020204020204" pitchFamily="34" charset="-122"/>
                        </a:rPr>
                        <a:t>MariaDB</a:t>
                      </a:r>
                      <a:r>
                        <a:rPr lang="en-US" sz="1600" dirty="0">
                          <a:effectLst/>
                          <a:latin typeface="微软雅黑" panose="020B0503020204020204" pitchFamily="34" charset="-122"/>
                          <a:ea typeface="微软雅黑" panose="020B0503020204020204" pitchFamily="34" charset="-122"/>
                        </a:rPr>
                        <a:t> </a:t>
                      </a:r>
                      <a:r>
                        <a:rPr lang="en-US" sz="1600" dirty="0" err="1">
                          <a:effectLst/>
                          <a:latin typeface="微软雅黑" panose="020B0503020204020204" pitchFamily="34" charset="-122"/>
                          <a:ea typeface="微软雅黑" panose="020B0503020204020204" pitchFamily="34" charset="-122"/>
                        </a:rPr>
                        <a:t>Galera</a:t>
                      </a:r>
                      <a:r>
                        <a:rPr lang="en-US" sz="1600" dirty="0">
                          <a:effectLst/>
                          <a:latin typeface="微软雅黑" panose="020B0503020204020204" pitchFamily="34" charset="-122"/>
                          <a:ea typeface="微软雅黑" panose="020B0503020204020204" pitchFamily="34" charset="-122"/>
                        </a:rPr>
                        <a:t> Cluster</a:t>
                      </a:r>
                      <a:endParaRPr lang="en-US" sz="1600" dirty="0">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sz="1600" dirty="0">
                          <a:effectLst/>
                          <a:latin typeface="微软雅黑" panose="020B0503020204020204" pitchFamily="34" charset="-122"/>
                          <a:ea typeface="微软雅黑" panose="020B0503020204020204" pitchFamily="34" charset="-122"/>
                        </a:rPr>
                        <a:t>6,000</a:t>
                      </a:r>
                      <a:endParaRPr lang="en-US" sz="1600" dirty="0">
                        <a:effectLst/>
                        <a:latin typeface="微软雅黑" panose="020B0503020204020204" pitchFamily="34" charset="-122"/>
                        <a:ea typeface="微软雅黑" panose="020B0503020204020204" pitchFamily="34" charset="-122"/>
                      </a:endParaRPr>
                    </a:p>
                  </a:txBody>
                  <a:tcPr marL="49943" marR="49943" marT="0" marB="0" anchor="ctr"/>
                </a:tc>
                <a:tc>
                  <a:txBody>
                    <a:bodyPr/>
                    <a:p>
                      <a:pPr algn="r">
                        <a:spcAft>
                          <a:spcPts val="0"/>
                        </a:spcAft>
                      </a:pPr>
                      <a:r>
                        <a:rPr lang="en-US" altLang="zh-CN" sz="1600" dirty="0">
                          <a:effectLst/>
                          <a:latin typeface="微软雅黑" panose="020B0503020204020204" pitchFamily="34" charset="-122"/>
                          <a:ea typeface="微软雅黑" panose="020B0503020204020204" pitchFamily="34" charset="-122"/>
                        </a:rPr>
                        <a:t>4~10000ms</a:t>
                      </a:r>
                      <a:endParaRPr lang="zh-CN" altLang="en-US" sz="1600" dirty="0">
                        <a:effectLst/>
                        <a:latin typeface="微软雅黑" panose="020B0503020204020204" pitchFamily="34" charset="-122"/>
                        <a:ea typeface="微软雅黑" panose="020B0503020204020204" pitchFamily="34" charset="-122"/>
                      </a:endParaRPr>
                    </a:p>
                  </a:txBody>
                  <a:tcPr marL="49943" marR="49943" marT="0" marB="0" anchor="ct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核心功能：容灾切换</a:t>
            </a:r>
            <a:endParaRPr lang="zh-CN" altLang="en-US" dirty="0"/>
          </a:p>
        </p:txBody>
      </p:sp>
      <p:sp>
        <p:nvSpPr>
          <p:cNvPr id="5" name="文本框 4"/>
          <p:cNvSpPr txBox="1"/>
          <p:nvPr/>
        </p:nvSpPr>
        <p:spPr>
          <a:xfrm>
            <a:off x="723900" y="1287780"/>
            <a:ext cx="7696200" cy="141986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原则</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sym typeface="+mn-ea"/>
              </a:rPr>
              <a:t>主机可读可写，备机只读，任何时候只有一个主机提供服务</a:t>
            </a:r>
            <a:endParaRPr lang="en-US" altLang="zh-CN"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sym typeface="+mn-ea"/>
              </a:rPr>
              <a:t>宁愿拒绝服务，不提供错误的服务</a:t>
            </a:r>
            <a:endParaRPr lang="en-US"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过程：主节点发生宕机，重新选举出新的主节点并提供服务，同时保证数据的一致性。</a:t>
            </a: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zh-CN" altLang="en-US" sz="1400" dirty="0">
              <a:latin typeface="微软雅黑" panose="020B0503020204020204" pitchFamily="34" charset="-122"/>
              <a:ea typeface="微软雅黑" panose="020B0503020204020204" pitchFamily="34" charset="-122"/>
            </a:endParaRPr>
          </a:p>
        </p:txBody>
      </p:sp>
      <p:sp>
        <p:nvSpPr>
          <p:cNvPr id="4" name="内容占位符 2"/>
          <p:cNvSpPr txBox="1"/>
          <p:nvPr/>
        </p:nvSpPr>
        <p:spPr>
          <a:xfrm>
            <a:off x="393674" y="5257177"/>
            <a:ext cx="4586292" cy="15001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1</a:t>
            </a:r>
            <a:r>
              <a:rPr lang="zh-CN" altLang="en-US" sz="1400" dirty="0">
                <a:latin typeface="微软雅黑" panose="020B0503020204020204" pitchFamily="34" charset="-122"/>
                <a:ea typeface="微软雅黑" panose="020B0503020204020204" pitchFamily="34" charset="-122"/>
              </a:rPr>
              <a:t>、主</a:t>
            </a:r>
            <a:r>
              <a:rPr lang="en-US" altLang="zh-CN" sz="1400" dirty="0">
                <a:latin typeface="微软雅黑" panose="020B0503020204020204" pitchFamily="34" charset="-122"/>
                <a:ea typeface="微软雅黑" panose="020B0503020204020204" pitchFamily="34" charset="-122"/>
              </a:rPr>
              <a:t>DB</a:t>
            </a:r>
            <a:r>
              <a:rPr lang="zh-CN" altLang="en-US" sz="1400" dirty="0">
                <a:latin typeface="微软雅黑" panose="020B0503020204020204" pitchFamily="34" charset="-122"/>
                <a:ea typeface="微软雅黑" panose="020B0503020204020204" pitchFamily="34" charset="-122"/>
              </a:rPr>
              <a:t>降级为从</a:t>
            </a:r>
            <a:r>
              <a:rPr lang="zh-CN" altLang="en-US" sz="1400" dirty="0" smtClean="0">
                <a:latin typeface="微软雅黑" panose="020B0503020204020204" pitchFamily="34" charset="-122"/>
                <a:ea typeface="微软雅黑" panose="020B0503020204020204" pitchFamily="34" charset="-122"/>
              </a:rPr>
              <a:t>机</a:t>
            </a:r>
            <a:endParaRPr lang="en-US" altLang="zh-CN" sz="1400" dirty="0">
              <a:latin typeface="微软雅黑" panose="020B0503020204020204" pitchFamily="34" charset="-122"/>
              <a:ea typeface="微软雅黑" panose="020B0503020204020204" pitchFamily="34" charset="-122"/>
            </a:endParaRPr>
          </a:p>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2</a:t>
            </a:r>
            <a:r>
              <a:rPr lang="zh-CN" altLang="en-US" sz="1400" dirty="0">
                <a:latin typeface="微软雅黑" panose="020B0503020204020204" pitchFamily="34" charset="-122"/>
                <a:ea typeface="微软雅黑" panose="020B0503020204020204" pitchFamily="34" charset="-122"/>
              </a:rPr>
              <a:t>、参与选举的从</a:t>
            </a:r>
            <a:r>
              <a:rPr lang="zh-CN" altLang="en-US" sz="1400" dirty="0" smtClean="0">
                <a:latin typeface="微软雅黑" panose="020B0503020204020204" pitchFamily="34" charset="-122"/>
                <a:ea typeface="微软雅黑" panose="020B0503020204020204" pitchFamily="34" charset="-122"/>
              </a:rPr>
              <a:t>机上报</a:t>
            </a:r>
            <a:r>
              <a:rPr lang="zh-CN" altLang="en-US" sz="1400" dirty="0">
                <a:latin typeface="微软雅黑" panose="020B0503020204020204" pitchFamily="34" charset="-122"/>
                <a:ea typeface="微软雅黑" panose="020B0503020204020204" pitchFamily="34" charset="-122"/>
              </a:rPr>
              <a:t>最新的</a:t>
            </a:r>
            <a:r>
              <a:rPr lang="en-US" altLang="zh-CN" sz="1400" dirty="0" err="1">
                <a:latin typeface="微软雅黑" panose="020B0503020204020204" pitchFamily="34" charset="-122"/>
                <a:ea typeface="微软雅黑" panose="020B0503020204020204" pitchFamily="34" charset="-122"/>
              </a:rPr>
              <a:t>binlog</a:t>
            </a:r>
            <a:r>
              <a:rPr lang="zh-CN" altLang="en-US" sz="1400" dirty="0" err="1">
                <a:latin typeface="微软雅黑" panose="020B0503020204020204" pitchFamily="34" charset="-122"/>
                <a:ea typeface="微软雅黑" panose="020B0503020204020204" pitchFamily="34" charset="-122"/>
              </a:rPr>
              <a:t>文件偏移</a:t>
            </a:r>
            <a:endParaRPr lang="zh-CN" altLang="en-US" sz="1400" dirty="0" err="1">
              <a:latin typeface="微软雅黑" panose="020B0503020204020204" pitchFamily="34" charset="-122"/>
              <a:ea typeface="微软雅黑" panose="020B0503020204020204" pitchFamily="34" charset="-122"/>
            </a:endParaRPr>
          </a:p>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3</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scheduler</a:t>
            </a:r>
            <a:r>
              <a:rPr lang="zh-CN" altLang="en-US" sz="1400" dirty="0">
                <a:latin typeface="微软雅黑" panose="020B0503020204020204" pitchFamily="34" charset="-122"/>
                <a:ea typeface="微软雅黑" panose="020B0503020204020204" pitchFamily="34" charset="-122"/>
              </a:rPr>
              <a:t>收到</a:t>
            </a:r>
            <a:r>
              <a:rPr lang="en-US" altLang="zh-CN" sz="1400" dirty="0" err="1">
                <a:latin typeface="微软雅黑" panose="020B0503020204020204" pitchFamily="34" charset="-122"/>
                <a:ea typeface="微软雅黑" panose="020B0503020204020204" pitchFamily="34" charset="-122"/>
              </a:rPr>
              <a:t>binlog</a:t>
            </a:r>
            <a:r>
              <a:rPr lang="zh-CN" altLang="en-US" sz="1400" dirty="0">
                <a:latin typeface="微软雅黑" panose="020B0503020204020204" pitchFamily="34" charset="-122"/>
                <a:ea typeface="微软雅黑" panose="020B0503020204020204" pitchFamily="34" charset="-122"/>
              </a:rPr>
              <a:t>点之后，选择出</a:t>
            </a:r>
            <a:r>
              <a:rPr lang="en-US" altLang="zh-CN" sz="1400" dirty="0" err="1">
                <a:latin typeface="微软雅黑" panose="020B0503020204020204" pitchFamily="34" charset="-122"/>
                <a:ea typeface="微软雅黑" panose="020B0503020204020204" pitchFamily="34" charset="-122"/>
              </a:rPr>
              <a:t>binlog</a:t>
            </a:r>
            <a:r>
              <a:rPr lang="zh-CN" altLang="en-US" sz="1400" dirty="0">
                <a:latin typeface="微软雅黑" panose="020B0503020204020204" pitchFamily="34" charset="-122"/>
                <a:ea typeface="微软雅黑" panose="020B0503020204020204" pitchFamily="34" charset="-122"/>
              </a:rPr>
              <a:t>最大的</a:t>
            </a:r>
            <a:r>
              <a:rPr lang="zh-CN" altLang="en-US" sz="1400" dirty="0" smtClean="0">
                <a:latin typeface="微软雅黑" panose="020B0503020204020204" pitchFamily="34" charset="-122"/>
                <a:ea typeface="微软雅黑" panose="020B0503020204020204" pitchFamily="34" charset="-122"/>
              </a:rPr>
              <a:t>节点</a:t>
            </a:r>
            <a:endParaRPr lang="en-US" altLang="zh-CN" sz="1400" dirty="0">
              <a:latin typeface="微软雅黑" panose="020B0503020204020204" pitchFamily="34" charset="-122"/>
              <a:ea typeface="微软雅黑" panose="020B0503020204020204" pitchFamily="34" charset="-122"/>
            </a:endParaRPr>
          </a:p>
        </p:txBody>
      </p:sp>
      <p:sp>
        <p:nvSpPr>
          <p:cNvPr id="9" name="内容占位符 2"/>
          <p:cNvSpPr txBox="1"/>
          <p:nvPr/>
        </p:nvSpPr>
        <p:spPr>
          <a:xfrm>
            <a:off x="5315276" y="5257177"/>
            <a:ext cx="3630643" cy="10555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4</a:t>
            </a:r>
            <a:r>
              <a:rPr lang="zh-CN" altLang="en-US" sz="1400" dirty="0">
                <a:latin typeface="微软雅黑" panose="020B0503020204020204" pitchFamily="34" charset="-122"/>
                <a:ea typeface="微软雅黑" panose="020B0503020204020204" pitchFamily="34" charset="-122"/>
              </a:rPr>
              <a:t>、重建主备关系</a:t>
            </a:r>
            <a:endParaRPr lang="en-US" altLang="zh-CN" sz="1400" dirty="0">
              <a:latin typeface="微软雅黑" panose="020B0503020204020204" pitchFamily="34" charset="-122"/>
              <a:ea typeface="微软雅黑" panose="020B0503020204020204" pitchFamily="34" charset="-122"/>
            </a:endParaRPr>
          </a:p>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5</a:t>
            </a:r>
            <a:r>
              <a:rPr lang="zh-CN" altLang="en-US" sz="1400" dirty="0">
                <a:latin typeface="微软雅黑" panose="020B0503020204020204" pitchFamily="34" charset="-122"/>
                <a:ea typeface="微软雅黑" panose="020B0503020204020204" pitchFamily="34" charset="-122"/>
              </a:rPr>
              <a:t>、修改路由</a:t>
            </a:r>
            <a:endParaRPr lang="en-US" altLang="zh-CN" sz="1400" dirty="0">
              <a:latin typeface="微软雅黑" panose="020B0503020204020204" pitchFamily="34" charset="-122"/>
              <a:ea typeface="微软雅黑" panose="020B0503020204020204" pitchFamily="34" charset="-122"/>
            </a:endParaRPr>
          </a:p>
          <a:p>
            <a:pPr>
              <a:lnSpc>
                <a:spcPct val="80000"/>
              </a:lnSpc>
              <a:buFont typeface="Arial" panose="020B0604020202020204" pitchFamily="34" charset="0"/>
              <a:buNone/>
            </a:pPr>
            <a:r>
              <a:rPr lang="en-US" altLang="zh-CN" sz="1400" dirty="0">
                <a:latin typeface="微软雅黑" panose="020B0503020204020204" pitchFamily="34" charset="-122"/>
                <a:ea typeface="微软雅黑" panose="020B0503020204020204" pitchFamily="34" charset="-122"/>
              </a:rPr>
              <a:t>6</a:t>
            </a:r>
            <a:r>
              <a:rPr lang="zh-CN" altLang="en-US" sz="1400" dirty="0">
                <a:latin typeface="微软雅黑" panose="020B0503020204020204" pitchFamily="34" charset="-122"/>
                <a:ea typeface="微软雅黑" panose="020B0503020204020204" pitchFamily="34" charset="-122"/>
              </a:rPr>
              <a:t>、请求发给新的主机</a:t>
            </a:r>
            <a:endParaRPr lang="en-US" altLang="zh-CN" sz="1400"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
          <a:stretch>
            <a:fillRect/>
          </a:stretch>
        </p:blipFill>
        <p:spPr>
          <a:xfrm>
            <a:off x="457492" y="2756849"/>
            <a:ext cx="3922775" cy="2459703"/>
          </a:xfrm>
          <a:prstGeom prst="rect">
            <a:avLst/>
          </a:prstGeom>
        </p:spPr>
      </p:pic>
      <p:pic>
        <p:nvPicPr>
          <p:cNvPr id="16" name="图片 15"/>
          <p:cNvPicPr>
            <a:picLocks noChangeAspect="1"/>
          </p:cNvPicPr>
          <p:nvPr/>
        </p:nvPicPr>
        <p:blipFill>
          <a:blip r:embed="rId2"/>
          <a:stretch>
            <a:fillRect/>
          </a:stretch>
        </p:blipFill>
        <p:spPr>
          <a:xfrm>
            <a:off x="4529458" y="2756849"/>
            <a:ext cx="3867783" cy="2425221"/>
          </a:xfrm>
          <a:prstGeom prst="rect">
            <a:avLst/>
          </a:prstGeom>
        </p:spPr>
      </p:pic>
      <p:sp>
        <p:nvSpPr>
          <p:cNvPr id="7" name="圆角矩形 6"/>
          <p:cNvSpPr/>
          <p:nvPr/>
        </p:nvSpPr>
        <p:spPr>
          <a:xfrm>
            <a:off x="457200" y="4090035"/>
            <a:ext cx="711200" cy="22987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00">
                <a:solidFill>
                  <a:schemeClr val="bg1"/>
                </a:solidFill>
              </a:rPr>
              <a:t>SQL</a:t>
            </a:r>
            <a:r>
              <a:rPr lang="zh-CN" altLang="en-US" sz="1000">
                <a:solidFill>
                  <a:schemeClr val="bg1"/>
                </a:solidFill>
              </a:rPr>
              <a:t>引擎</a:t>
            </a:r>
            <a:endParaRPr lang="zh-CN" altLang="en-US" sz="1000">
              <a:solidFill>
                <a:schemeClr val="bg1"/>
              </a:solidFill>
            </a:endParaRPr>
          </a:p>
        </p:txBody>
      </p:sp>
      <p:sp>
        <p:nvSpPr>
          <p:cNvPr id="8" name="圆角矩形 7"/>
          <p:cNvSpPr/>
          <p:nvPr/>
        </p:nvSpPr>
        <p:spPr>
          <a:xfrm>
            <a:off x="4529455" y="4090035"/>
            <a:ext cx="711200" cy="22987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000">
                <a:solidFill>
                  <a:schemeClr val="bg1"/>
                </a:solidFill>
              </a:rPr>
              <a:t>SQL</a:t>
            </a:r>
            <a:r>
              <a:rPr lang="zh-CN" altLang="en-US" sz="1000">
                <a:solidFill>
                  <a:schemeClr val="bg1"/>
                </a:solidFill>
              </a:rPr>
              <a:t>引擎</a:t>
            </a:r>
            <a:endParaRPr lang="zh-CN" altLang="en-US" sz="10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数据强一致性</a:t>
            </a:r>
            <a:endParaRPr lang="zh-CN" altLang="en-US" dirty="0"/>
          </a:p>
        </p:txBody>
      </p:sp>
      <p:sp>
        <p:nvSpPr>
          <p:cNvPr id="10" name="文本框 9"/>
          <p:cNvSpPr txBox="1"/>
          <p:nvPr/>
        </p:nvSpPr>
        <p:spPr>
          <a:xfrm>
            <a:off x="268605" y="1209675"/>
            <a:ext cx="7696200" cy="102362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特殊场景</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极端场景下数据一致性的保障；</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快速重建节点，即新加备节点快速恢复数据。</a:t>
            </a:r>
            <a:endParaRPr lang="en-US"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4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sp>
        <p:nvSpPr>
          <p:cNvPr id="11" name="矩形 10"/>
          <p:cNvSpPr/>
          <p:nvPr/>
        </p:nvSpPr>
        <p:spPr>
          <a:xfrm>
            <a:off x="660770" y="2494112"/>
            <a:ext cx="3161132" cy="1359610"/>
          </a:xfrm>
          <a:prstGeom prst="rect">
            <a:avLst/>
          </a:prstGeom>
          <a:ln>
            <a:prstDash val="sysDash"/>
          </a:ln>
        </p:spPr>
        <p:style>
          <a:lnRef idx="2">
            <a:schemeClr val="dk1"/>
          </a:lnRef>
          <a:fillRef idx="1">
            <a:schemeClr val="lt1"/>
          </a:fillRef>
          <a:effectRef idx="0">
            <a:schemeClr val="dk1"/>
          </a:effectRef>
          <a:fontRef idx="minor">
            <a:schemeClr val="dk1"/>
          </a:fontRef>
        </p:style>
        <p:txBody>
          <a:bodyPr rtlCol="0" anchor="ctr"/>
          <a:p>
            <a:pPr algn="ctr"/>
            <a:endParaRPr lang="zh-CN" altLang="en-US" sz="1200">
              <a:latin typeface="微软雅黑" panose="020B0503020204020204" pitchFamily="34" charset="-122"/>
              <a:ea typeface="微软雅黑" panose="020B0503020204020204" pitchFamily="34" charset="-122"/>
            </a:endParaRPr>
          </a:p>
        </p:txBody>
      </p:sp>
      <p:sp>
        <p:nvSpPr>
          <p:cNvPr id="4" name="矩形 3"/>
          <p:cNvSpPr/>
          <p:nvPr/>
        </p:nvSpPr>
        <p:spPr>
          <a:xfrm>
            <a:off x="1518026" y="2547692"/>
            <a:ext cx="1192880" cy="35571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A(</a:t>
            </a:r>
            <a:r>
              <a:rPr lang="zh-CN" altLang="en-US" sz="1200" dirty="0">
                <a:latin typeface="微软雅黑" panose="020B0503020204020204" pitchFamily="34" charset="-122"/>
                <a:ea typeface="微软雅黑" panose="020B0503020204020204" pitchFamily="34" charset="-122"/>
              </a:rPr>
              <a:t>主</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a+1,a+2,</a:t>
            </a:r>
            <a:r>
              <a:rPr lang="en-US" altLang="zh-CN" sz="1200" b="1" i="1" dirty="0">
                <a:solidFill>
                  <a:schemeClr val="tx1">
                    <a:lumMod val="75000"/>
                    <a:lumOff val="25000"/>
                  </a:schemeClr>
                </a:solidFill>
                <a:latin typeface="微软雅黑" panose="020B0503020204020204" pitchFamily="34" charset="-122"/>
                <a:ea typeface="微软雅黑" panose="020B0503020204020204" pitchFamily="34" charset="-122"/>
              </a:rPr>
              <a:t>a+3</a:t>
            </a:r>
            <a:endParaRPr lang="en-US" altLang="zh-CN" sz="1200" b="1" i="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2536017" y="3351369"/>
            <a:ext cx="1013948" cy="37505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a+1,a+2</a:t>
            </a:r>
            <a:endParaRPr lang="en-US" altLang="zh-CN" sz="1200" dirty="0">
              <a:latin typeface="微软雅黑" panose="020B0503020204020204" pitchFamily="34" charset="-122"/>
              <a:ea typeface="微软雅黑" panose="020B0503020204020204" pitchFamily="34" charset="-122"/>
            </a:endParaRPr>
          </a:p>
        </p:txBody>
      </p:sp>
      <p:sp>
        <p:nvSpPr>
          <p:cNvPr id="6" name="矩形 5"/>
          <p:cNvSpPr/>
          <p:nvPr/>
        </p:nvSpPr>
        <p:spPr>
          <a:xfrm>
            <a:off x="875084" y="3351369"/>
            <a:ext cx="1013948" cy="37505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B(</a:t>
            </a:r>
            <a:r>
              <a:rPr lang="zh-CN" altLang="en-US"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a+1</a:t>
            </a:r>
            <a:endParaRPr lang="en-US" altLang="zh-CN" sz="1200" dirty="0">
              <a:latin typeface="微软雅黑" panose="020B0503020204020204" pitchFamily="34" charset="-122"/>
              <a:ea typeface="微软雅黑" panose="020B0503020204020204" pitchFamily="34" charset="-122"/>
            </a:endParaRPr>
          </a:p>
        </p:txBody>
      </p:sp>
      <p:cxnSp>
        <p:nvCxnSpPr>
          <p:cNvPr id="8" name="直接箭头连接符 7"/>
          <p:cNvCxnSpPr>
            <a:stCxn id="6" idx="0"/>
            <a:endCxn id="4" idx="2"/>
          </p:cNvCxnSpPr>
          <p:nvPr/>
        </p:nvCxnSpPr>
        <p:spPr>
          <a:xfrm flipV="1">
            <a:off x="1382693" y="2895440"/>
            <a:ext cx="732790" cy="4483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 name="直接箭头连接符 2"/>
          <p:cNvCxnSpPr>
            <a:stCxn id="5" idx="0"/>
            <a:endCxn id="4" idx="2"/>
          </p:cNvCxnSpPr>
          <p:nvPr/>
        </p:nvCxnSpPr>
        <p:spPr>
          <a:xfrm flipH="1" flipV="1">
            <a:off x="2115257" y="2895440"/>
            <a:ext cx="928370" cy="4483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840605" y="2493645"/>
            <a:ext cx="3589655" cy="1413510"/>
          </a:xfrm>
          <a:prstGeom prst="rect">
            <a:avLst/>
          </a:prstGeom>
          <a:ln>
            <a:prstDash val="sysDash"/>
          </a:ln>
        </p:spPr>
        <p:style>
          <a:lnRef idx="2">
            <a:schemeClr val="dk1"/>
          </a:lnRef>
          <a:fillRef idx="1">
            <a:schemeClr val="lt1"/>
          </a:fillRef>
          <a:effectRef idx="0">
            <a:schemeClr val="dk1"/>
          </a:effectRef>
          <a:fontRef idx="minor">
            <a:schemeClr val="dk1"/>
          </a:fontRef>
        </p:style>
        <p:txBody>
          <a:bodyPr rtlCol="0" anchor="ctr"/>
          <a:p>
            <a:pPr algn="ctr"/>
            <a:endParaRPr lang="zh-CN" altLang="en-US" sz="1050">
              <a:latin typeface="微软雅黑" panose="020B0503020204020204" pitchFamily="34" charset="-122"/>
              <a:ea typeface="微软雅黑" panose="020B0503020204020204" pitchFamily="34" charset="-122"/>
            </a:endParaRPr>
          </a:p>
        </p:txBody>
      </p:sp>
      <p:sp>
        <p:nvSpPr>
          <p:cNvPr id="20" name="矩形 19"/>
          <p:cNvSpPr/>
          <p:nvPr/>
        </p:nvSpPr>
        <p:spPr>
          <a:xfrm>
            <a:off x="5750727" y="2570552"/>
            <a:ext cx="1393041" cy="38547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主</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a+1,a+2,</a:t>
            </a:r>
            <a:r>
              <a:rPr lang="en-US" altLang="zh-CN" sz="1200" dirty="0" smtClean="0">
                <a:solidFill>
                  <a:schemeClr val="accent5">
                    <a:lumMod val="75000"/>
                  </a:schemeClr>
                </a:solidFill>
                <a:latin typeface="微软雅黑" panose="020B0503020204020204" pitchFamily="34" charset="-122"/>
                <a:ea typeface="微软雅黑" panose="020B0503020204020204" pitchFamily="34" charset="-122"/>
              </a:rPr>
              <a:t>c+3,c+</a:t>
            </a:r>
            <a:endParaRPr lang="en-US" altLang="zh-CN" sz="12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5054207" y="3297791"/>
            <a:ext cx="1446620" cy="45244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B(</a:t>
            </a:r>
            <a:r>
              <a:rPr lang="zh-CN" altLang="en-US"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t>
            </a:r>
            <a:r>
              <a:rPr lang="en-US" altLang="zh-CN" sz="1200" dirty="0" smtClean="0">
                <a:solidFill>
                  <a:srgbClr val="FF0000"/>
                </a:solidFill>
                <a:latin typeface="微软雅黑" panose="020B0503020204020204" pitchFamily="34" charset="-122"/>
                <a:ea typeface="微软雅黑" panose="020B0503020204020204" pitchFamily="34" charset="-122"/>
              </a:rPr>
              <a:t>a+2,c+3,c+4</a:t>
            </a:r>
            <a:endParaRPr lang="en-US" altLang="zh-CN" sz="1200" dirty="0">
              <a:solidFill>
                <a:srgbClr val="FF0000"/>
              </a:solidFill>
              <a:latin typeface="微软雅黑" panose="020B0503020204020204" pitchFamily="34" charset="-122"/>
              <a:ea typeface="微软雅黑" panose="020B0503020204020204" pitchFamily="34" charset="-122"/>
            </a:endParaRPr>
          </a:p>
        </p:txBody>
      </p:sp>
      <p:cxnSp>
        <p:nvCxnSpPr>
          <p:cNvPr id="12" name="直接箭头连接符 11"/>
          <p:cNvCxnSpPr>
            <a:stCxn id="9" idx="0"/>
            <a:endCxn id="20" idx="2"/>
          </p:cNvCxnSpPr>
          <p:nvPr/>
        </p:nvCxnSpPr>
        <p:spPr>
          <a:xfrm flipV="1">
            <a:off x="5777516" y="2956161"/>
            <a:ext cx="669925" cy="3416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3821901" y="3083477"/>
            <a:ext cx="1071570" cy="11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26"/>
          <p:cNvSpPr txBox="1"/>
          <p:nvPr/>
        </p:nvSpPr>
        <p:spPr>
          <a:xfrm>
            <a:off x="3875479" y="2922740"/>
            <a:ext cx="642942" cy="742950"/>
          </a:xfrm>
          <a:prstGeom prst="rect">
            <a:avLst/>
          </a:prstGeom>
          <a:noFill/>
        </p:spPr>
        <p:txBody>
          <a:bodyPr wrap="square" rtlCol="0">
            <a:spAutoFit/>
          </a:bodyPr>
          <a:p>
            <a:r>
              <a:rPr lang="en-US" altLang="zh-CN" sz="1050" dirty="0">
                <a:latin typeface="微软雅黑" panose="020B0503020204020204" pitchFamily="34" charset="-122"/>
                <a:ea typeface="微软雅黑" panose="020B0503020204020204" pitchFamily="34" charset="-122"/>
              </a:rPr>
              <a:t>A</a:t>
            </a:r>
            <a:r>
              <a:rPr lang="zh-CN" altLang="en-US" sz="1050" dirty="0">
                <a:latin typeface="微软雅黑" panose="020B0503020204020204" pitchFamily="34" charset="-122"/>
                <a:ea typeface="微软雅黑" panose="020B0503020204020204" pitchFamily="34" charset="-122"/>
              </a:rPr>
              <a:t>宕机，</a:t>
            </a:r>
            <a:r>
              <a:rPr lang="en-US" altLang="zh-CN" sz="1050" dirty="0">
                <a:latin typeface="微软雅黑" panose="020B0503020204020204" pitchFamily="34" charset="-122"/>
                <a:ea typeface="微软雅黑" panose="020B0503020204020204" pitchFamily="34" charset="-122"/>
              </a:rPr>
              <a:t>C</a:t>
            </a:r>
            <a:r>
              <a:rPr lang="zh-CN" altLang="en-US" sz="1050" dirty="0">
                <a:latin typeface="微软雅黑" panose="020B0503020204020204" pitchFamily="34" charset="-122"/>
                <a:ea typeface="微软雅黑" panose="020B0503020204020204" pitchFamily="34" charset="-122"/>
              </a:rPr>
              <a:t>选举成新的主机</a:t>
            </a:r>
            <a:endParaRPr lang="zh-CN" altLang="en-US" sz="1050" dirty="0">
              <a:latin typeface="微软雅黑" panose="020B0503020204020204" pitchFamily="34" charset="-122"/>
              <a:ea typeface="微软雅黑" panose="020B0503020204020204" pitchFamily="34" charset="-122"/>
            </a:endParaRPr>
          </a:p>
        </p:txBody>
      </p:sp>
      <p:sp>
        <p:nvSpPr>
          <p:cNvPr id="15" name="矩形 14"/>
          <p:cNvSpPr/>
          <p:nvPr/>
        </p:nvSpPr>
        <p:spPr>
          <a:xfrm>
            <a:off x="607191" y="4563527"/>
            <a:ext cx="3214710" cy="1573924"/>
          </a:xfrm>
          <a:prstGeom prst="rect">
            <a:avLst/>
          </a:prstGeom>
          <a:ln>
            <a:prstDash val="sysDash"/>
          </a:ln>
        </p:spPr>
        <p:style>
          <a:lnRef idx="2">
            <a:schemeClr val="dk1"/>
          </a:lnRef>
          <a:fillRef idx="1">
            <a:schemeClr val="lt1"/>
          </a:fillRef>
          <a:effectRef idx="0">
            <a:schemeClr val="dk1"/>
          </a:effectRef>
          <a:fontRef idx="minor">
            <a:schemeClr val="dk1"/>
          </a:fontRef>
        </p:style>
        <p:txBody>
          <a:bodyPr rtlCol="0" anchor="ctr"/>
          <a:p>
            <a:pPr algn="ctr"/>
            <a:endParaRPr lang="zh-CN" altLang="en-US" sz="1200">
              <a:latin typeface="微软雅黑" panose="020B0503020204020204" pitchFamily="34" charset="-122"/>
              <a:ea typeface="微软雅黑" panose="020B0503020204020204" pitchFamily="34" charset="-122"/>
            </a:endParaRPr>
          </a:p>
        </p:txBody>
      </p:sp>
      <p:sp>
        <p:nvSpPr>
          <p:cNvPr id="30" name="矩形 29"/>
          <p:cNvSpPr/>
          <p:nvPr/>
        </p:nvSpPr>
        <p:spPr>
          <a:xfrm>
            <a:off x="1303712" y="4583675"/>
            <a:ext cx="1660934" cy="36533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主</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a+1,a+2,</a:t>
            </a:r>
            <a:r>
              <a:rPr lang="en-US" altLang="zh-CN" sz="1200" dirty="0" smtClean="0">
                <a:solidFill>
                  <a:schemeClr val="accent5">
                    <a:lumMod val="75000"/>
                  </a:schemeClr>
                </a:solidFill>
                <a:latin typeface="微软雅黑" panose="020B0503020204020204" pitchFamily="34" charset="-122"/>
                <a:ea typeface="微软雅黑" panose="020B0503020204020204" pitchFamily="34" charset="-122"/>
              </a:rPr>
              <a:t>c+3,c+4</a:t>
            </a:r>
            <a:endParaRPr lang="en-US" altLang="zh-CN" sz="12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482439" y="5440931"/>
            <a:ext cx="1178727" cy="52616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A(</a:t>
            </a:r>
            <a:r>
              <a:rPr lang="zh-CN" altLang="en-US" sz="1200" dirty="0">
                <a:solidFill>
                  <a:srgbClr val="FF0000"/>
                </a:solidFill>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a+1,a+2,</a:t>
            </a:r>
            <a:r>
              <a:rPr lang="en-US" altLang="zh-CN" sz="1200" b="1" strike="sngStrike" dirty="0" smtClean="0">
                <a:solidFill>
                  <a:schemeClr val="tx1"/>
                </a:solidFill>
                <a:latin typeface="微软雅黑" panose="020B0503020204020204" pitchFamily="34" charset="-122"/>
                <a:ea typeface="微软雅黑" panose="020B0503020204020204" pitchFamily="34" charset="-122"/>
              </a:rPr>
              <a:t>a+3</a:t>
            </a:r>
            <a:r>
              <a:rPr lang="en-US" altLang="zh-CN" sz="1200" dirty="0" smtClean="0">
                <a:latin typeface="微软雅黑" panose="020B0503020204020204" pitchFamily="34" charset="-122"/>
                <a:ea typeface="微软雅黑" panose="020B0503020204020204" pitchFamily="34" charset="-122"/>
              </a:rPr>
              <a:t>,</a:t>
            </a:r>
            <a:r>
              <a:rPr lang="en-US" altLang="zh-CN" sz="1200" dirty="0" smtClean="0">
                <a:solidFill>
                  <a:srgbClr val="FF0000"/>
                </a:solidFill>
                <a:latin typeface="微软雅黑" panose="020B0503020204020204" pitchFamily="34" charset="-122"/>
                <a:ea typeface="微软雅黑" panose="020B0503020204020204" pitchFamily="34" charset="-122"/>
              </a:rPr>
              <a:t>c+3,c+4</a:t>
            </a:r>
            <a:endParaRPr lang="en-US" altLang="zh-CN" sz="1200" dirty="0">
              <a:solidFill>
                <a:srgbClr val="FF0000"/>
              </a:solidFill>
              <a:latin typeface="微软雅黑" panose="020B0503020204020204" pitchFamily="34" charset="-122"/>
              <a:ea typeface="微软雅黑" panose="020B0503020204020204" pitchFamily="34" charset="-122"/>
            </a:endParaRPr>
          </a:p>
        </p:txBody>
      </p:sp>
      <p:sp>
        <p:nvSpPr>
          <p:cNvPr id="37" name="矩形 36"/>
          <p:cNvSpPr/>
          <p:nvPr/>
        </p:nvSpPr>
        <p:spPr>
          <a:xfrm>
            <a:off x="714348" y="5440931"/>
            <a:ext cx="1446620" cy="52616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B(</a:t>
            </a:r>
            <a:r>
              <a:rPr lang="zh-CN" altLang="zh-CN"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t>
            </a:r>
            <a:r>
              <a:rPr lang="en-US" altLang="zh-CN" sz="1200" dirty="0" smtClean="0">
                <a:solidFill>
                  <a:srgbClr val="FF0000"/>
                </a:solidFill>
                <a:latin typeface="微软雅黑" panose="020B0503020204020204" pitchFamily="34" charset="-122"/>
                <a:ea typeface="微软雅黑" panose="020B0503020204020204" pitchFamily="34" charset="-122"/>
              </a:rPr>
              <a:t>a+2,c+3,c+4</a:t>
            </a:r>
            <a:endParaRPr lang="en-US" altLang="zh-CN" sz="1200" dirty="0">
              <a:solidFill>
                <a:srgbClr val="FF0000"/>
              </a:solidFill>
              <a:latin typeface="微软雅黑" panose="020B0503020204020204" pitchFamily="34" charset="-122"/>
              <a:ea typeface="微软雅黑" panose="020B0503020204020204" pitchFamily="34" charset="-122"/>
            </a:endParaRPr>
          </a:p>
          <a:p>
            <a:pPr algn="ctr"/>
            <a:endParaRPr lang="en-US" altLang="zh-CN" sz="1200" dirty="0">
              <a:latin typeface="微软雅黑" panose="020B0503020204020204" pitchFamily="34" charset="-122"/>
              <a:ea typeface="微软雅黑" panose="020B0503020204020204" pitchFamily="34" charset="-122"/>
            </a:endParaRPr>
          </a:p>
        </p:txBody>
      </p:sp>
      <p:cxnSp>
        <p:nvCxnSpPr>
          <p:cNvPr id="42" name="直接箭头连接符 41"/>
          <p:cNvCxnSpPr>
            <a:stCxn id="37" idx="0"/>
            <a:endCxn id="30" idx="2"/>
          </p:cNvCxnSpPr>
          <p:nvPr/>
        </p:nvCxnSpPr>
        <p:spPr>
          <a:xfrm flipV="1">
            <a:off x="1437658" y="4941186"/>
            <a:ext cx="696595" cy="492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a:stCxn id="35" idx="0"/>
            <a:endCxn id="30" idx="2"/>
          </p:cNvCxnSpPr>
          <p:nvPr/>
        </p:nvCxnSpPr>
        <p:spPr>
          <a:xfrm flipH="1" flipV="1">
            <a:off x="2134544" y="4941186"/>
            <a:ext cx="937260" cy="4921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4839893" y="4456370"/>
            <a:ext cx="3589760" cy="1627502"/>
          </a:xfrm>
          <a:prstGeom prst="rect">
            <a:avLst/>
          </a:prstGeom>
          <a:ln>
            <a:prstDash val="sysDash"/>
          </a:ln>
        </p:spPr>
        <p:style>
          <a:lnRef idx="2">
            <a:schemeClr val="dk1"/>
          </a:lnRef>
          <a:fillRef idx="1">
            <a:schemeClr val="lt1"/>
          </a:fillRef>
          <a:effectRef idx="0">
            <a:schemeClr val="dk1"/>
          </a:effectRef>
          <a:fontRef idx="minor">
            <a:schemeClr val="dk1"/>
          </a:fontRef>
        </p:style>
        <p:txBody>
          <a:bodyPr rtlCol="0" anchor="ctr"/>
          <a:p>
            <a:pPr algn="ctr"/>
            <a:endParaRPr lang="zh-CN" altLang="en-US" sz="1200">
              <a:latin typeface="微软雅黑" panose="020B0503020204020204" pitchFamily="34" charset="-122"/>
              <a:ea typeface="微软雅黑" panose="020B0503020204020204" pitchFamily="34" charset="-122"/>
            </a:endParaRPr>
          </a:p>
        </p:txBody>
      </p:sp>
      <p:sp>
        <p:nvSpPr>
          <p:cNvPr id="47" name="矩形 46"/>
          <p:cNvSpPr/>
          <p:nvPr/>
        </p:nvSpPr>
        <p:spPr>
          <a:xfrm>
            <a:off x="5750727" y="4476518"/>
            <a:ext cx="1393041" cy="36533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C(</a:t>
            </a:r>
            <a:r>
              <a:rPr lang="zh-CN" altLang="en-US" sz="1200" dirty="0">
                <a:latin typeface="微软雅黑" panose="020B0503020204020204" pitchFamily="34" charset="-122"/>
                <a:ea typeface="微软雅黑" panose="020B0503020204020204" pitchFamily="34" charset="-122"/>
              </a:rPr>
              <a:t>主</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smtClean="0">
                <a:latin typeface="微软雅黑" panose="020B0503020204020204" pitchFamily="34" charset="-122"/>
                <a:ea typeface="微软雅黑" panose="020B0503020204020204" pitchFamily="34" charset="-122"/>
              </a:rPr>
              <a:t>a+1,a+2,</a:t>
            </a:r>
            <a:r>
              <a:rPr lang="en-US" altLang="zh-CN" sz="1200" dirty="0" smtClean="0">
                <a:solidFill>
                  <a:schemeClr val="accent5">
                    <a:lumMod val="75000"/>
                  </a:schemeClr>
                </a:solidFill>
                <a:latin typeface="微软雅黑" panose="020B0503020204020204" pitchFamily="34" charset="-122"/>
                <a:ea typeface="微软雅黑" panose="020B0503020204020204" pitchFamily="34" charset="-122"/>
              </a:rPr>
              <a:t>c+3,c+4</a:t>
            </a:r>
            <a:endParaRPr lang="en-US" altLang="zh-CN" sz="12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6822297" y="5387352"/>
            <a:ext cx="1553777" cy="579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D(</a:t>
            </a:r>
            <a:r>
              <a:rPr lang="zh-CN" altLang="en-US"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a+1</a:t>
            </a:r>
            <a:r>
              <a:rPr lang="zh-CN" altLang="en-US" sz="1200" dirty="0">
                <a:latin typeface="微软雅黑" panose="020B0503020204020204" pitchFamily="34" charset="-122"/>
                <a:ea typeface="微软雅黑" panose="020B0503020204020204" pitchFamily="34" charset="-122"/>
              </a:rPr>
              <a:t>，</a:t>
            </a:r>
            <a:r>
              <a:rPr lang="en-US" altLang="zh-CN" sz="1200" dirty="0" smtClean="0">
                <a:solidFill>
                  <a:srgbClr val="FF0000"/>
                </a:solidFill>
                <a:latin typeface="微软雅黑" panose="020B0503020204020204" pitchFamily="34" charset="-122"/>
                <a:ea typeface="微软雅黑" panose="020B0503020204020204" pitchFamily="34" charset="-122"/>
              </a:rPr>
              <a:t>a+2,c+3,c+4</a:t>
            </a:r>
            <a:endParaRPr lang="en-US" altLang="zh-CN" sz="1200" dirty="0">
              <a:latin typeface="微软雅黑" panose="020B0503020204020204" pitchFamily="34" charset="-122"/>
              <a:ea typeface="微软雅黑" panose="020B0503020204020204" pitchFamily="34" charset="-122"/>
            </a:endParaRPr>
          </a:p>
        </p:txBody>
      </p:sp>
      <p:sp>
        <p:nvSpPr>
          <p:cNvPr id="49" name="矩形 48"/>
          <p:cNvSpPr/>
          <p:nvPr/>
        </p:nvSpPr>
        <p:spPr>
          <a:xfrm>
            <a:off x="4893471" y="5387352"/>
            <a:ext cx="1553777" cy="53578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p>
            <a:pPr algn="ctr"/>
            <a:r>
              <a:rPr lang="en-US" altLang="zh-CN" sz="1200" dirty="0">
                <a:latin typeface="微软雅黑" panose="020B0503020204020204" pitchFamily="34" charset="-122"/>
                <a:ea typeface="微软雅黑" panose="020B0503020204020204" pitchFamily="34" charset="-122"/>
              </a:rPr>
              <a:t>B(</a:t>
            </a:r>
            <a:r>
              <a:rPr lang="zh-CN" altLang="en-US" sz="1200" dirty="0">
                <a:latin typeface="微软雅黑" panose="020B0503020204020204" pitchFamily="34" charset="-122"/>
                <a:ea typeface="微软雅黑" panose="020B0503020204020204" pitchFamily="34" charset="-122"/>
              </a:rPr>
              <a:t>从</a:t>
            </a:r>
            <a:r>
              <a:rPr lang="en-US"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algn="ctr"/>
            <a:r>
              <a:rPr lang="en-US" altLang="zh-CN" sz="1200" dirty="0">
                <a:latin typeface="微软雅黑" panose="020B0503020204020204" pitchFamily="34" charset="-122"/>
                <a:ea typeface="微软雅黑" panose="020B0503020204020204" pitchFamily="34" charset="-122"/>
              </a:rPr>
              <a:t>a+1</a:t>
            </a:r>
            <a:r>
              <a:rPr lang="zh-CN" altLang="en-US" sz="1200" dirty="0">
                <a:latin typeface="微软雅黑" panose="020B0503020204020204" pitchFamily="34" charset="-122"/>
                <a:ea typeface="微软雅黑" panose="020B0503020204020204" pitchFamily="34" charset="-122"/>
              </a:rPr>
              <a:t>，</a:t>
            </a:r>
            <a:r>
              <a:rPr lang="en-US" altLang="zh-CN" sz="1200" dirty="0" smtClean="0">
                <a:solidFill>
                  <a:srgbClr val="FF0000"/>
                </a:solidFill>
                <a:latin typeface="微软雅黑" panose="020B0503020204020204" pitchFamily="34" charset="-122"/>
                <a:ea typeface="微软雅黑" panose="020B0503020204020204" pitchFamily="34" charset="-122"/>
              </a:rPr>
              <a:t>a+2,c+3,c+4</a:t>
            </a:r>
            <a:endParaRPr lang="en-US" altLang="zh-CN" sz="1200" dirty="0">
              <a:latin typeface="微软雅黑" panose="020B0503020204020204" pitchFamily="34" charset="-122"/>
              <a:ea typeface="微软雅黑" panose="020B0503020204020204" pitchFamily="34" charset="-122"/>
            </a:endParaRPr>
          </a:p>
        </p:txBody>
      </p:sp>
      <p:cxnSp>
        <p:nvCxnSpPr>
          <p:cNvPr id="50" name="直接箭头连接符 49"/>
          <p:cNvCxnSpPr>
            <a:stCxn id="49" idx="0"/>
            <a:endCxn id="47" idx="2"/>
          </p:cNvCxnSpPr>
          <p:nvPr/>
        </p:nvCxnSpPr>
        <p:spPr>
          <a:xfrm flipV="1">
            <a:off x="5670360" y="4834268"/>
            <a:ext cx="776605" cy="5454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8" idx="1"/>
            <a:endCxn id="49" idx="3"/>
          </p:cNvCxnSpPr>
          <p:nvPr/>
        </p:nvCxnSpPr>
        <p:spPr>
          <a:xfrm flipH="1" flipV="1">
            <a:off x="6447013" y="5647380"/>
            <a:ext cx="375285" cy="22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7" idx="2"/>
          </p:cNvCxnSpPr>
          <p:nvPr/>
        </p:nvCxnSpPr>
        <p:spPr>
          <a:xfrm rot="5400000">
            <a:off x="4087743" y="2035375"/>
            <a:ext cx="676374" cy="442022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TextBox 44"/>
          <p:cNvSpPr txBox="1"/>
          <p:nvPr/>
        </p:nvSpPr>
        <p:spPr>
          <a:xfrm>
            <a:off x="3500430" y="4155047"/>
            <a:ext cx="1285884" cy="422910"/>
          </a:xfrm>
          <a:prstGeom prst="rect">
            <a:avLst/>
          </a:prstGeom>
          <a:noFill/>
        </p:spPr>
        <p:txBody>
          <a:bodyPr wrap="square" rtlCol="0">
            <a:spAutoFit/>
          </a:bodyPr>
          <a:p>
            <a:r>
              <a:rPr lang="zh-CN" altLang="en-US" sz="1050" dirty="0">
                <a:latin typeface="微软雅黑" panose="020B0503020204020204" pitchFamily="34" charset="-122"/>
                <a:ea typeface="微软雅黑" panose="020B0503020204020204" pitchFamily="34" charset="-122"/>
              </a:rPr>
              <a:t>重新加入，可能需要回退部分事务</a:t>
            </a:r>
            <a:endParaRPr lang="zh-CN" altLang="en-US" sz="1050" dirty="0">
              <a:latin typeface="微软雅黑" panose="020B0503020204020204" pitchFamily="34" charset="-122"/>
              <a:ea typeface="微软雅黑" panose="020B0503020204020204" pitchFamily="34" charset="-122"/>
            </a:endParaRPr>
          </a:p>
        </p:txBody>
      </p:sp>
      <p:sp>
        <p:nvSpPr>
          <p:cNvPr id="54" name="TextBox 45"/>
          <p:cNvSpPr txBox="1"/>
          <p:nvPr/>
        </p:nvSpPr>
        <p:spPr>
          <a:xfrm>
            <a:off x="2160968" y="5065881"/>
            <a:ext cx="1071570" cy="469900"/>
          </a:xfrm>
          <a:prstGeom prst="rect">
            <a:avLst/>
          </a:prstGeom>
          <a:noFill/>
        </p:spPr>
        <p:txBody>
          <a:bodyPr wrap="square" rtlCol="0">
            <a:spAutoFit/>
          </a:bodyPr>
          <a:p>
            <a:r>
              <a:rPr lang="zh-CN" altLang="en-US" sz="1200" dirty="0">
                <a:latin typeface="微软雅黑" panose="020B0503020204020204" pitchFamily="34" charset="-122"/>
                <a:ea typeface="微软雅黑" panose="020B0503020204020204" pitchFamily="34" charset="-122"/>
              </a:rPr>
              <a:t>回退事务</a:t>
            </a:r>
            <a:r>
              <a:rPr lang="en-US" altLang="zh-CN" sz="1200" dirty="0">
                <a:latin typeface="微软雅黑" panose="020B0503020204020204" pitchFamily="34" charset="-122"/>
                <a:ea typeface="微软雅黑" panose="020B0503020204020204" pitchFamily="34" charset="-122"/>
              </a:rPr>
              <a:t>a+3</a:t>
            </a:r>
            <a:endParaRPr lang="zh-CN" altLang="en-US" sz="1200" dirty="0">
              <a:latin typeface="微软雅黑" panose="020B0503020204020204" pitchFamily="34" charset="-122"/>
              <a:ea typeface="微软雅黑" panose="020B0503020204020204" pitchFamily="34" charset="-122"/>
            </a:endParaRPr>
          </a:p>
        </p:txBody>
      </p:sp>
      <p:sp>
        <p:nvSpPr>
          <p:cNvPr id="55" name="TextBox 46"/>
          <p:cNvSpPr txBox="1"/>
          <p:nvPr/>
        </p:nvSpPr>
        <p:spPr>
          <a:xfrm>
            <a:off x="6312192" y="5060421"/>
            <a:ext cx="1446620" cy="469900"/>
          </a:xfrm>
          <a:prstGeom prst="rect">
            <a:avLst/>
          </a:prstGeom>
          <a:noFill/>
        </p:spPr>
        <p:txBody>
          <a:bodyPr wrap="square" rtlCol="0">
            <a:spAutoFit/>
          </a:bodyPr>
          <a:p>
            <a:r>
              <a:rPr lang="en-US" altLang="zh-CN" sz="1200" dirty="0" err="1">
                <a:latin typeface="微软雅黑" panose="020B0503020204020204" pitchFamily="34" charset="-122"/>
                <a:ea typeface="微软雅黑" panose="020B0503020204020204" pitchFamily="34" charset="-122"/>
              </a:rPr>
              <a:t>Xtrabackup</a:t>
            </a:r>
            <a:r>
              <a:rPr lang="zh-CN" altLang="en-US" sz="1200" dirty="0">
                <a:latin typeface="微软雅黑" panose="020B0503020204020204" pitchFamily="34" charset="-122"/>
                <a:ea typeface="微软雅黑" panose="020B0503020204020204" pitchFamily="34" charset="-122"/>
              </a:rPr>
              <a:t>自动快速重做</a:t>
            </a:r>
            <a:endParaRPr lang="zh-CN" altLang="en-US" sz="1200" dirty="0">
              <a:latin typeface="微软雅黑" panose="020B0503020204020204" pitchFamily="34" charset="-122"/>
              <a:ea typeface="微软雅黑" panose="020B0503020204020204" pitchFamily="34" charset="-122"/>
            </a:endParaRPr>
          </a:p>
        </p:txBody>
      </p:sp>
      <p:cxnSp>
        <p:nvCxnSpPr>
          <p:cNvPr id="56" name="直接箭头连接符 55"/>
          <p:cNvCxnSpPr>
            <a:stCxn id="7" idx="2"/>
            <a:endCxn id="46" idx="0"/>
          </p:cNvCxnSpPr>
          <p:nvPr/>
        </p:nvCxnSpPr>
        <p:spPr>
          <a:xfrm flipH="1">
            <a:off x="6635368" y="3907260"/>
            <a:ext cx="635" cy="5492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6179355" y="4101468"/>
            <a:ext cx="964413" cy="297180"/>
          </a:xfrm>
          <a:prstGeom prst="rect">
            <a:avLst/>
          </a:prstGeom>
          <a:noFill/>
        </p:spPr>
        <p:txBody>
          <a:bodyPr wrap="square" rtlCol="0">
            <a:spAutoFit/>
          </a:bodyPr>
          <a:p>
            <a:r>
              <a:rPr lang="zh-CN" altLang="en-US" sz="1350" dirty="0"/>
              <a:t>增加节点</a:t>
            </a:r>
            <a:endParaRPr lang="zh-CN" altLang="en-US" sz="13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15"/>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0"/>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35"/>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37"/>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43"/>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54"/>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52"/>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53"/>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4" grpId="0" bldLvl="0" animBg="1"/>
      <p:bldP spid="5" grpId="0" bldLvl="0" animBg="1"/>
      <p:bldP spid="6" grpId="0" bldLvl="0" animBg="1"/>
      <p:bldP spid="7" grpId="0" bldLvl="0" animBg="1"/>
      <p:bldP spid="20" grpId="0" bldLvl="0" animBg="1"/>
      <p:bldP spid="9" grpId="0" bldLvl="0" animBg="1"/>
      <p:bldP spid="14" grpId="0"/>
      <p:bldP spid="15" grpId="0" bldLvl="0" animBg="1"/>
      <p:bldP spid="15" grpId="1" bldLvl="0" animBg="1"/>
      <p:bldP spid="30" grpId="0" bldLvl="0" animBg="1"/>
      <p:bldP spid="30" grpId="1" bldLvl="0" animBg="1"/>
      <p:bldP spid="35" grpId="0" bldLvl="0" animBg="1"/>
      <p:bldP spid="35" grpId="1" bldLvl="0" animBg="1"/>
      <p:bldP spid="37" grpId="0" bldLvl="0" animBg="1"/>
      <p:bldP spid="37" grpId="1" bldLvl="0" animBg="1"/>
      <p:bldP spid="46" grpId="0" bldLvl="0" animBg="1"/>
      <p:bldP spid="47" grpId="0" bldLvl="0" animBg="1"/>
      <p:bldP spid="48" grpId="0" bldLvl="0" animBg="1"/>
      <p:bldP spid="49" grpId="0" bldLvl="0" animBg="1"/>
      <p:bldP spid="53" grpId="0"/>
      <p:bldP spid="53" grpId="1"/>
      <p:bldP spid="54" grpId="0"/>
      <p:bldP spid="54" grpId="1"/>
      <p:bldP spid="55" grpId="0"/>
      <p:bldP spid="1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29698" name="矩形 9"/>
          <p:cNvSpPr/>
          <p:nvPr/>
        </p:nvSpPr>
        <p:spPr>
          <a:xfrm>
            <a:off x="3044190" y="3146425"/>
            <a:ext cx="4626610" cy="678815"/>
          </a:xfrm>
          <a:prstGeom prst="rect">
            <a:avLst/>
          </a:prstGeom>
          <a:noFill/>
          <a:ln w="9525">
            <a:noFill/>
          </a:ln>
        </p:spPr>
        <p:txBody>
          <a:bodyPr wrap="square">
            <a:spAutoFit/>
          </a:bodyPr>
          <a:p>
            <a:pPr lvl="0" eaLnBrk="1" hangingPunct="1">
              <a:buNone/>
            </a:pP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分布式</a:t>
            </a:r>
            <a:r>
              <a:rPr lang="en-US" altLang="zh-CN" sz="3600" b="1" dirty="0">
                <a:latin typeface="微软雅黑" panose="020B0503020204020204" pitchFamily="34" charset="-122"/>
                <a:ea typeface="微软雅黑" panose="020B0503020204020204" pitchFamily="34" charset="-122"/>
                <a:sym typeface="微软雅黑" panose="020B0503020204020204" pitchFamily="34" charset="-122"/>
              </a:rPr>
              <a:t>TDSQL</a:t>
            </a: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实践</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699" name="组合 1"/>
          <p:cNvGrpSpPr/>
          <p:nvPr/>
        </p:nvGrpSpPr>
        <p:grpSpPr>
          <a:xfrm>
            <a:off x="1465263" y="2873693"/>
            <a:ext cx="1241425" cy="1223962"/>
            <a:chOff x="4907336" y="4651643"/>
            <a:chExt cx="1572990" cy="1550182"/>
          </a:xfrm>
        </p:grpSpPr>
        <p:sp>
          <p:nvSpPr>
            <p:cNvPr id="3" name="圆角矩形 2"/>
            <p:cNvSpPr/>
            <p:nvPr/>
          </p:nvSpPr>
          <p:spPr>
            <a:xfrm flipV="1">
              <a:off x="4907336" y="4651643"/>
              <a:ext cx="720116" cy="155018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18" name="圆角矩形 17"/>
            <p:cNvSpPr/>
            <p:nvPr/>
          </p:nvSpPr>
          <p:spPr>
            <a:xfrm flipV="1">
              <a:off x="5760210" y="4651643"/>
              <a:ext cx="720116" cy="1550182"/>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grpSp>
        <p:nvGrpSpPr>
          <p:cNvPr id="29700" name="组合 12"/>
          <p:cNvGrpSpPr/>
          <p:nvPr/>
        </p:nvGrpSpPr>
        <p:grpSpPr>
          <a:xfrm>
            <a:off x="1608138" y="3329305"/>
            <a:ext cx="955675" cy="314325"/>
            <a:chOff x="7869811" y="1634211"/>
            <a:chExt cx="2099348" cy="691035"/>
          </a:xfrm>
        </p:grpSpPr>
        <p:sp>
          <p:nvSpPr>
            <p:cNvPr id="21" name="圆角矩形 20"/>
            <p:cNvSpPr/>
            <p:nvPr/>
          </p:nvSpPr>
          <p:spPr>
            <a:xfrm>
              <a:off x="7869811" y="163421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22" name="圆角矩形 21"/>
            <p:cNvSpPr/>
            <p:nvPr/>
          </p:nvSpPr>
          <p:spPr>
            <a:xfrm flipH="1" flipV="1">
              <a:off x="7869811" y="208792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sym typeface="+mn-ea"/>
              </a:rPr>
              <a:t>分布式实践：</a:t>
            </a:r>
            <a:r>
              <a:rPr lang="zh-CN" altLang="en-US" dirty="0">
                <a:sym typeface="+mn-ea"/>
              </a:rPr>
              <a:t>分表</a:t>
            </a:r>
            <a:endParaRPr lang="zh-CN" altLang="en-US" dirty="0">
              <a:sym typeface="+mn-ea"/>
            </a:endParaRPr>
          </a:p>
        </p:txBody>
      </p:sp>
      <p:sp>
        <p:nvSpPr>
          <p:cNvPr id="22" name="文本框 21"/>
          <p:cNvSpPr txBox="1"/>
          <p:nvPr/>
        </p:nvSpPr>
        <p:spPr>
          <a:xfrm>
            <a:off x="533400" y="1208405"/>
            <a:ext cx="7696200" cy="124079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分布式</a:t>
            </a:r>
            <a:endParaRPr lang="zh-CN" altLang="en-US"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在单实例模式下，一张库表分布在一个</a:t>
            </a:r>
            <a:r>
              <a:rPr lang="en-US" altLang="zh-CN" sz="1200" dirty="0">
                <a:latin typeface="微软雅黑" panose="020B0503020204020204" pitchFamily="34" charset="-122"/>
                <a:ea typeface="微软雅黑" panose="020B0503020204020204" pitchFamily="34" charset="-122"/>
              </a:rPr>
              <a:t>mysql</a:t>
            </a:r>
            <a:r>
              <a:rPr lang="zh-CN" altLang="en-US" sz="1200" dirty="0">
                <a:latin typeface="微软雅黑" panose="020B0503020204020204" pitchFamily="34" charset="-122"/>
                <a:ea typeface="微软雅黑" panose="020B0503020204020204" pitchFamily="34" charset="-122"/>
              </a:rPr>
              <a:t>实例上；</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在分布式模式下，一张表根据分片的数量分布在不同的</a:t>
            </a:r>
            <a:r>
              <a:rPr lang="en-US" altLang="zh-CN" sz="1200" dirty="0">
                <a:latin typeface="微软雅黑" panose="020B0503020204020204" pitchFamily="34" charset="-122"/>
                <a:ea typeface="微软雅黑" panose="020B0503020204020204" pitchFamily="34" charset="-122"/>
              </a:rPr>
              <a:t>mysql</a:t>
            </a:r>
            <a:r>
              <a:rPr lang="zh-CN" altLang="en-US" sz="1200" dirty="0">
                <a:latin typeface="微软雅黑" panose="020B0503020204020204" pitchFamily="34" charset="-122"/>
                <a:ea typeface="微软雅黑" panose="020B0503020204020204" pitchFamily="34" charset="-122"/>
              </a:rPr>
              <a:t>节点上；</a:t>
            </a:r>
            <a:endParaRPr lang="zh-CN" altLang="en-US" sz="1400" dirty="0">
              <a:latin typeface="微软雅黑" panose="020B0503020204020204" pitchFamily="34" charset="-122"/>
              <a:ea typeface="微软雅黑" panose="020B0503020204020204" pitchFamily="34" charset="-122"/>
            </a:endParaRPr>
          </a:p>
        </p:txBody>
      </p:sp>
      <p:sp>
        <p:nvSpPr>
          <p:cNvPr id="30" name="矩形 29"/>
          <p:cNvSpPr/>
          <p:nvPr/>
        </p:nvSpPr>
        <p:spPr>
          <a:xfrm>
            <a:off x="873760" y="2752725"/>
            <a:ext cx="1845945" cy="3596005"/>
          </a:xfrm>
          <a:prstGeom prst="rect">
            <a:avLst/>
          </a:pr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32" name="直接箭头连接符 31"/>
          <p:cNvCxnSpPr/>
          <p:nvPr/>
        </p:nvCxnSpPr>
        <p:spPr>
          <a:xfrm>
            <a:off x="593725" y="4554855"/>
            <a:ext cx="398780" cy="444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63"/>
          <p:cNvSpPr/>
          <p:nvPr/>
        </p:nvSpPr>
        <p:spPr>
          <a:xfrm>
            <a:off x="896620" y="2349500"/>
            <a:ext cx="1750695" cy="384810"/>
          </a:xfrm>
          <a:prstGeom prst="rect">
            <a:avLst/>
          </a:prstGeom>
          <a:noFill/>
          <a:ln w="9525">
            <a:noFill/>
          </a:ln>
        </p:spPr>
        <p:txBody>
          <a:bodyPr wrap="none" lIns="91438" tIns="45719" rIns="91438" bIns="45719">
            <a:spAutoFit/>
          </a:bodyPr>
          <a:p>
            <a:pPr lvl="0" eaLnBrk="1" hangingPunct="1">
              <a:buNone/>
            </a:pPr>
            <a:r>
              <a:rPr lang="zh-CN" altLang="en-US" sz="1900" dirty="0">
                <a:solidFill>
                  <a:srgbClr val="000000"/>
                </a:solidFill>
                <a:latin typeface="微软雅黑" panose="020B0503020204020204" pitchFamily="34" charset="-122"/>
                <a:ea typeface="微软雅黑" panose="020B0503020204020204" pitchFamily="34" charset="-122"/>
              </a:rPr>
              <a:t>逻辑表</a:t>
            </a:r>
            <a:r>
              <a:rPr lang="en-US" altLang="zh-CN" sz="1900" dirty="0">
                <a:solidFill>
                  <a:srgbClr val="000000"/>
                </a:solidFill>
                <a:latin typeface="微软雅黑" panose="020B0503020204020204" pitchFamily="34" charset="-122"/>
                <a:ea typeface="微软雅黑" panose="020B0503020204020204" pitchFamily="34" charset="-122"/>
              </a:rPr>
              <a:t>/</a:t>
            </a:r>
            <a:r>
              <a:rPr lang="zh-CN" altLang="en-US" sz="1900" dirty="0">
                <a:solidFill>
                  <a:srgbClr val="000000"/>
                </a:solidFill>
                <a:latin typeface="微软雅黑" panose="020B0503020204020204" pitchFamily="34" charset="-122"/>
                <a:ea typeface="微软雅黑" panose="020B0503020204020204" pitchFamily="34" charset="-122"/>
              </a:rPr>
              <a:t>物理表</a:t>
            </a:r>
            <a:endParaRPr lang="zh-CN" altLang="en-US" sz="1900" dirty="0">
              <a:solidFill>
                <a:srgbClr val="000000"/>
              </a:solidFill>
              <a:latin typeface="微软雅黑" panose="020B0503020204020204" pitchFamily="34" charset="-122"/>
              <a:ea typeface="微软雅黑" panose="020B0503020204020204" pitchFamily="34" charset="-122"/>
            </a:endParaRPr>
          </a:p>
        </p:txBody>
      </p:sp>
      <p:grpSp>
        <p:nvGrpSpPr>
          <p:cNvPr id="37" name="组合 37"/>
          <p:cNvGrpSpPr/>
          <p:nvPr/>
        </p:nvGrpSpPr>
        <p:grpSpPr>
          <a:xfrm rot="0">
            <a:off x="192405" y="4263390"/>
            <a:ext cx="407035" cy="411480"/>
            <a:chOff x="2137456" y="1588861"/>
            <a:chExt cx="425450" cy="487362"/>
          </a:xfrm>
        </p:grpSpPr>
        <p:sp>
          <p:nvSpPr>
            <p:cNvPr id="38" name="Freeform 134"/>
            <p:cNvSpPr/>
            <p:nvPr/>
          </p:nvSpPr>
          <p:spPr>
            <a:xfrm>
              <a:off x="2137456" y="2050823"/>
              <a:ext cx="425450" cy="25400"/>
            </a:xfrm>
            <a:custGeom>
              <a:avLst/>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0"/>
                </a:cxn>
                <a:cxn ang="0">
                  <a:pos x="2147483647" y="2147483647"/>
                </a:cxn>
              </a:cxnLst>
              <a:pathLst>
                <a:path w="113" h="7">
                  <a:moveTo>
                    <a:pt x="113" y="4"/>
                  </a:moveTo>
                  <a:cubicBezTo>
                    <a:pt x="113" y="6"/>
                    <a:pt x="111" y="7"/>
                    <a:pt x="110" y="7"/>
                  </a:cubicBezTo>
                  <a:cubicBezTo>
                    <a:pt x="2" y="7"/>
                    <a:pt x="2" y="7"/>
                    <a:pt x="2" y="7"/>
                  </a:cubicBezTo>
                  <a:cubicBezTo>
                    <a:pt x="1" y="7"/>
                    <a:pt x="0" y="6"/>
                    <a:pt x="0" y="4"/>
                  </a:cubicBezTo>
                  <a:cubicBezTo>
                    <a:pt x="0" y="4"/>
                    <a:pt x="0" y="4"/>
                    <a:pt x="0" y="4"/>
                  </a:cubicBezTo>
                  <a:cubicBezTo>
                    <a:pt x="0" y="2"/>
                    <a:pt x="1" y="0"/>
                    <a:pt x="2" y="0"/>
                  </a:cubicBezTo>
                  <a:cubicBezTo>
                    <a:pt x="110" y="0"/>
                    <a:pt x="110" y="0"/>
                    <a:pt x="110" y="0"/>
                  </a:cubicBezTo>
                  <a:cubicBezTo>
                    <a:pt x="111" y="0"/>
                    <a:pt x="113" y="2"/>
                    <a:pt x="113" y="4"/>
                  </a:cubicBezTo>
                  <a:close/>
                </a:path>
              </a:pathLst>
            </a:custGeom>
            <a:solidFill>
              <a:srgbClr val="0382BE">
                <a:alpha val="100000"/>
              </a:srgbClr>
            </a:solidFill>
            <a:ln w="9525">
              <a:noFill/>
            </a:ln>
          </p:spPr>
          <p:txBody>
            <a:bodyPr/>
            <a:p>
              <a:endParaRPr lang="zh-CN" altLang="en-US"/>
            </a:p>
          </p:txBody>
        </p:sp>
        <p:sp>
          <p:nvSpPr>
            <p:cNvPr id="39" name="Oval 135"/>
            <p:cNvSpPr/>
            <p:nvPr/>
          </p:nvSpPr>
          <p:spPr>
            <a:xfrm>
              <a:off x="2254931" y="1588861"/>
              <a:ext cx="187325" cy="184150"/>
            </a:xfrm>
            <a:prstGeom prst="ellipse">
              <a:avLst/>
            </a:prstGeom>
            <a:solidFill>
              <a:srgbClr val="0382BE"/>
            </a:solidFill>
            <a:ln w="9525">
              <a:noFill/>
            </a:ln>
          </p:spPr>
          <p:txBody>
            <a:bodyPr/>
            <a:p>
              <a:pPr lvl="0" eaLnBrk="1" hangingPunct="1">
                <a:buNone/>
              </a:pPr>
              <a:endParaRPr lang="zh-CN" altLang="en-US" dirty="0">
                <a:latin typeface="微软雅黑" panose="020B0503020204020204" pitchFamily="34" charset="-122"/>
                <a:ea typeface="微软雅黑" panose="020B0503020204020204" pitchFamily="34" charset="-122"/>
              </a:endParaRPr>
            </a:p>
          </p:txBody>
        </p:sp>
        <p:sp>
          <p:nvSpPr>
            <p:cNvPr id="40" name="Freeform 136"/>
            <p:cNvSpPr/>
            <p:nvPr/>
          </p:nvSpPr>
          <p:spPr>
            <a:xfrm>
              <a:off x="2186668" y="1792061"/>
              <a:ext cx="322263" cy="239713"/>
            </a:xfrm>
            <a:custGeom>
              <a:avLst/>
              <a:gdLst/>
              <a:ahLst/>
              <a:cxnLst>
                <a:cxn ang="0">
                  <a:pos x="2147483647" y="2147483647"/>
                </a:cxn>
                <a:cxn ang="0">
                  <a:pos x="2147483647" y="2147483647"/>
                </a:cxn>
                <a:cxn ang="0">
                  <a:pos x="2147483647" y="0"/>
                </a:cxn>
                <a:cxn ang="0">
                  <a:pos x="2147483647" y="0"/>
                </a:cxn>
                <a:cxn ang="0">
                  <a:pos x="0" y="2147483647"/>
                </a:cxn>
                <a:cxn ang="0">
                  <a:pos x="0" y="2147483647"/>
                </a:cxn>
                <a:cxn ang="0">
                  <a:pos x="2147483647" y="2147483647"/>
                </a:cxn>
              </a:cxnLst>
              <a:pathLst>
                <a:path w="86" h="64">
                  <a:moveTo>
                    <a:pt x="86" y="64"/>
                  </a:moveTo>
                  <a:cubicBezTo>
                    <a:pt x="86" y="17"/>
                    <a:pt x="86" y="17"/>
                    <a:pt x="86" y="17"/>
                  </a:cubicBezTo>
                  <a:cubicBezTo>
                    <a:pt x="86" y="8"/>
                    <a:pt x="78" y="0"/>
                    <a:pt x="69" y="0"/>
                  </a:cubicBezTo>
                  <a:cubicBezTo>
                    <a:pt x="17" y="0"/>
                    <a:pt x="17" y="0"/>
                    <a:pt x="17" y="0"/>
                  </a:cubicBezTo>
                  <a:cubicBezTo>
                    <a:pt x="8" y="0"/>
                    <a:pt x="0" y="8"/>
                    <a:pt x="0" y="17"/>
                  </a:cubicBezTo>
                  <a:cubicBezTo>
                    <a:pt x="0" y="64"/>
                    <a:pt x="0" y="64"/>
                    <a:pt x="0" y="64"/>
                  </a:cubicBezTo>
                  <a:lnTo>
                    <a:pt x="86" y="64"/>
                  </a:lnTo>
                  <a:close/>
                </a:path>
              </a:pathLst>
            </a:custGeom>
            <a:solidFill>
              <a:srgbClr val="FFFFFF">
                <a:alpha val="100000"/>
              </a:srgbClr>
            </a:solidFill>
            <a:ln w="9525">
              <a:noFill/>
            </a:ln>
          </p:spPr>
          <p:txBody>
            <a:bodyPr/>
            <a:p>
              <a:endParaRPr lang="zh-CN" altLang="en-US"/>
            </a:p>
          </p:txBody>
        </p:sp>
        <p:sp>
          <p:nvSpPr>
            <p:cNvPr id="41" name="Freeform 137"/>
            <p:cNvSpPr/>
            <p:nvPr/>
          </p:nvSpPr>
          <p:spPr bwMode="auto">
            <a:xfrm>
              <a:off x="2186914" y="1792649"/>
              <a:ext cx="321676" cy="238928"/>
            </a:xfrm>
            <a:custGeom>
              <a:avLst/>
              <a:gdLst>
                <a:gd name="T0" fmla="*/ 69 w 86"/>
                <a:gd name="T1" fmla="*/ 0 h 64"/>
                <a:gd name="T2" fmla="*/ 61 w 86"/>
                <a:gd name="T3" fmla="*/ 0 h 64"/>
                <a:gd name="T4" fmla="*/ 43 w 86"/>
                <a:gd name="T5" fmla="*/ 31 h 64"/>
                <a:gd name="T6" fmla="*/ 25 w 86"/>
                <a:gd name="T7" fmla="*/ 0 h 64"/>
                <a:gd name="T8" fmla="*/ 17 w 86"/>
                <a:gd name="T9" fmla="*/ 0 h 64"/>
                <a:gd name="T10" fmla="*/ 0 w 86"/>
                <a:gd name="T11" fmla="*/ 17 h 64"/>
                <a:gd name="T12" fmla="*/ 0 w 86"/>
                <a:gd name="T13" fmla="*/ 64 h 64"/>
                <a:gd name="T14" fmla="*/ 86 w 86"/>
                <a:gd name="T15" fmla="*/ 64 h 64"/>
                <a:gd name="T16" fmla="*/ 86 w 86"/>
                <a:gd name="T17" fmla="*/ 17 h 64"/>
                <a:gd name="T18" fmla="*/ 69 w 8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64">
                  <a:moveTo>
                    <a:pt x="69" y="0"/>
                  </a:moveTo>
                  <a:cubicBezTo>
                    <a:pt x="61" y="0"/>
                    <a:pt x="61" y="0"/>
                    <a:pt x="61" y="0"/>
                  </a:cubicBezTo>
                  <a:cubicBezTo>
                    <a:pt x="43" y="31"/>
                    <a:pt x="43" y="31"/>
                    <a:pt x="43" y="31"/>
                  </a:cubicBezTo>
                  <a:cubicBezTo>
                    <a:pt x="25" y="0"/>
                    <a:pt x="25" y="0"/>
                    <a:pt x="25" y="0"/>
                  </a:cubicBezTo>
                  <a:cubicBezTo>
                    <a:pt x="17" y="0"/>
                    <a:pt x="17" y="0"/>
                    <a:pt x="17" y="0"/>
                  </a:cubicBezTo>
                  <a:cubicBezTo>
                    <a:pt x="8" y="0"/>
                    <a:pt x="0" y="8"/>
                    <a:pt x="0" y="17"/>
                  </a:cubicBezTo>
                  <a:cubicBezTo>
                    <a:pt x="0" y="64"/>
                    <a:pt x="0" y="64"/>
                    <a:pt x="0" y="64"/>
                  </a:cubicBezTo>
                  <a:cubicBezTo>
                    <a:pt x="86" y="64"/>
                    <a:pt x="86" y="64"/>
                    <a:pt x="86" y="64"/>
                  </a:cubicBezTo>
                  <a:cubicBezTo>
                    <a:pt x="86" y="17"/>
                    <a:pt x="86" y="17"/>
                    <a:pt x="86" y="17"/>
                  </a:cubicBezTo>
                  <a:cubicBezTo>
                    <a:pt x="86" y="8"/>
                    <a:pt x="78" y="0"/>
                    <a:pt x="69"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4" name="Freeform 138"/>
            <p:cNvSpPr/>
            <p:nvPr/>
          </p:nvSpPr>
          <p:spPr>
            <a:xfrm>
              <a:off x="2332718" y="1795236"/>
              <a:ext cx="30163" cy="71438"/>
            </a:xfrm>
            <a:custGeom>
              <a:avLst/>
              <a:gdLst/>
              <a:ahLst/>
              <a:cxnLst>
                <a:cxn ang="0">
                  <a:pos x="2147483647" y="2147483647"/>
                </a:cxn>
                <a:cxn ang="0">
                  <a:pos x="2147483647" y="2147483647"/>
                </a:cxn>
                <a:cxn ang="0">
                  <a:pos x="2147483647" y="0"/>
                </a:cxn>
                <a:cxn ang="0">
                  <a:pos x="0" y="2147483647"/>
                </a:cxn>
                <a:cxn ang="0">
                  <a:pos x="0" y="2147483647"/>
                </a:cxn>
                <a:cxn ang="0">
                  <a:pos x="2147483647" y="2147483647"/>
                </a:cxn>
              </a:cxnLst>
              <a:pathLst>
                <a:path w="19" h="45">
                  <a:moveTo>
                    <a:pt x="19" y="45"/>
                  </a:moveTo>
                  <a:lnTo>
                    <a:pt x="19" y="45"/>
                  </a:lnTo>
                  <a:lnTo>
                    <a:pt x="10" y="0"/>
                  </a:lnTo>
                  <a:lnTo>
                    <a:pt x="0" y="45"/>
                  </a:lnTo>
                  <a:lnTo>
                    <a:pt x="19" y="45"/>
                  </a:lnTo>
                  <a:close/>
                </a:path>
              </a:pathLst>
            </a:custGeom>
            <a:solidFill>
              <a:srgbClr val="0382BE">
                <a:alpha val="100000"/>
              </a:srgbClr>
            </a:solidFill>
            <a:ln w="9525">
              <a:noFill/>
            </a:ln>
          </p:spPr>
          <p:txBody>
            <a:bodyPr/>
            <a:p>
              <a:endParaRPr lang="zh-CN" altLang="en-US"/>
            </a:p>
          </p:txBody>
        </p:sp>
        <p:sp>
          <p:nvSpPr>
            <p:cNvPr id="45" name="Freeform 139"/>
            <p:cNvSpPr/>
            <p:nvPr/>
          </p:nvSpPr>
          <p:spPr>
            <a:xfrm>
              <a:off x="2332718" y="1866673"/>
              <a:ext cx="30163" cy="11113"/>
            </a:xfrm>
            <a:custGeom>
              <a:avLst/>
              <a:gdLst/>
              <a:ahLst/>
              <a:cxnLst>
                <a:cxn ang="0">
                  <a:pos x="0" y="0"/>
                </a:cxn>
                <a:cxn ang="0">
                  <a:pos x="0" y="0"/>
                </a:cxn>
                <a:cxn ang="0">
                  <a:pos x="2147483647" y="2147483647"/>
                </a:cxn>
                <a:cxn ang="0">
                  <a:pos x="2147483647" y="0"/>
                </a:cxn>
                <a:cxn ang="0">
                  <a:pos x="2147483647" y="0"/>
                </a:cxn>
                <a:cxn ang="0">
                  <a:pos x="0" y="0"/>
                </a:cxn>
              </a:cxnLst>
              <a:pathLst>
                <a:path w="19" h="7">
                  <a:moveTo>
                    <a:pt x="0" y="0"/>
                  </a:moveTo>
                  <a:lnTo>
                    <a:pt x="0" y="0"/>
                  </a:lnTo>
                  <a:lnTo>
                    <a:pt x="10" y="7"/>
                  </a:lnTo>
                  <a:lnTo>
                    <a:pt x="19" y="0"/>
                  </a:lnTo>
                  <a:lnTo>
                    <a:pt x="0" y="0"/>
                  </a:lnTo>
                  <a:close/>
                </a:path>
              </a:pathLst>
            </a:custGeom>
            <a:solidFill>
              <a:srgbClr val="0382BE">
                <a:alpha val="100000"/>
              </a:srgbClr>
            </a:solidFill>
            <a:ln w="9525">
              <a:noFill/>
            </a:ln>
          </p:spPr>
          <p:txBody>
            <a:bodyPr/>
            <a:p>
              <a:endParaRPr lang="zh-CN" altLang="en-US"/>
            </a:p>
          </p:txBody>
        </p:sp>
        <p:sp>
          <p:nvSpPr>
            <p:cNvPr id="46" name="Freeform 140"/>
            <p:cNvSpPr/>
            <p:nvPr/>
          </p:nvSpPr>
          <p:spPr>
            <a:xfrm>
              <a:off x="2340656" y="1792061"/>
              <a:ext cx="14288" cy="11113"/>
            </a:xfrm>
            <a:custGeom>
              <a:avLst/>
              <a:gdLst/>
              <a:ahLst/>
              <a:cxnLst>
                <a:cxn ang="0">
                  <a:pos x="2147483647" y="2147483647"/>
                </a:cxn>
                <a:cxn ang="0">
                  <a:pos x="2147483647" y="2147483647"/>
                </a:cxn>
                <a:cxn ang="0">
                  <a:pos x="0" y="2147483647"/>
                </a:cxn>
                <a:cxn ang="0">
                  <a:pos x="2147483647" y="0"/>
                </a:cxn>
                <a:cxn ang="0">
                  <a:pos x="2147483647" y="2147483647"/>
                </a:cxn>
              </a:cxnLst>
              <a:pathLst>
                <a:path w="9" h="7">
                  <a:moveTo>
                    <a:pt x="9" y="2"/>
                  </a:moveTo>
                  <a:lnTo>
                    <a:pt x="5" y="7"/>
                  </a:lnTo>
                  <a:lnTo>
                    <a:pt x="0" y="2"/>
                  </a:lnTo>
                  <a:lnTo>
                    <a:pt x="5" y="0"/>
                  </a:lnTo>
                  <a:lnTo>
                    <a:pt x="9" y="2"/>
                  </a:lnTo>
                  <a:close/>
                </a:path>
              </a:pathLst>
            </a:custGeom>
            <a:solidFill>
              <a:srgbClr val="0382BE">
                <a:alpha val="100000"/>
              </a:srgbClr>
            </a:solidFill>
            <a:ln w="9525">
              <a:noFill/>
            </a:ln>
          </p:spPr>
          <p:txBody>
            <a:bodyPr/>
            <a:p>
              <a:endParaRPr lang="zh-CN" altLang="en-US"/>
            </a:p>
          </p:txBody>
        </p:sp>
        <p:sp>
          <p:nvSpPr>
            <p:cNvPr id="47" name="Rectangle 141"/>
            <p:cNvSpPr/>
            <p:nvPr/>
          </p:nvSpPr>
          <p:spPr>
            <a:xfrm>
              <a:off x="2220006" y="1903186"/>
              <a:ext cx="82550" cy="46038"/>
            </a:xfrm>
            <a:prstGeom prst="rect">
              <a:avLst/>
            </a:prstGeom>
            <a:solidFill>
              <a:srgbClr val="FFFFFF"/>
            </a:solidFill>
            <a:ln w="9525">
              <a:noFill/>
            </a:ln>
          </p:spPr>
          <p:txBody>
            <a:bodyPr/>
            <a:p>
              <a:pPr lvl="0" eaLnBrk="1" hangingPunct="1">
                <a:buNone/>
              </a:pPr>
              <a:endParaRPr lang="zh-CN" altLang="en-US" dirty="0">
                <a:latin typeface="微软雅黑" panose="020B0503020204020204" pitchFamily="34" charset="-122"/>
                <a:ea typeface="微软雅黑" panose="020B0503020204020204" pitchFamily="34" charset="-122"/>
              </a:endParaRPr>
            </a:p>
          </p:txBody>
        </p:sp>
        <p:sp>
          <p:nvSpPr>
            <p:cNvPr id="48" name="Freeform 142"/>
            <p:cNvSpPr/>
            <p:nvPr/>
          </p:nvSpPr>
          <p:spPr>
            <a:xfrm>
              <a:off x="2224768" y="1907948"/>
              <a:ext cx="74613" cy="38100"/>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7" h="24">
                  <a:moveTo>
                    <a:pt x="47" y="24"/>
                  </a:moveTo>
                  <a:lnTo>
                    <a:pt x="0" y="24"/>
                  </a:lnTo>
                  <a:lnTo>
                    <a:pt x="0" y="0"/>
                  </a:lnTo>
                  <a:lnTo>
                    <a:pt x="47" y="0"/>
                  </a:lnTo>
                  <a:lnTo>
                    <a:pt x="47" y="24"/>
                  </a:lnTo>
                  <a:close/>
                </a:path>
              </a:pathLst>
            </a:custGeom>
            <a:solidFill>
              <a:srgbClr val="0382BE">
                <a:alpha val="100000"/>
              </a:srgbClr>
            </a:solidFill>
            <a:ln w="9525">
              <a:noFill/>
            </a:ln>
          </p:spPr>
          <p:txBody>
            <a:bodyPr/>
            <a:p>
              <a:endParaRPr lang="zh-CN" altLang="en-US"/>
            </a:p>
          </p:txBody>
        </p:sp>
        <p:sp>
          <p:nvSpPr>
            <p:cNvPr id="49" name="Freeform 143"/>
            <p:cNvSpPr/>
            <p:nvPr/>
          </p:nvSpPr>
          <p:spPr>
            <a:xfrm>
              <a:off x="2227943" y="1911123"/>
              <a:ext cx="71438" cy="34925"/>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5" h="22">
                  <a:moveTo>
                    <a:pt x="45" y="22"/>
                  </a:moveTo>
                  <a:lnTo>
                    <a:pt x="0" y="22"/>
                  </a:lnTo>
                  <a:lnTo>
                    <a:pt x="0" y="0"/>
                  </a:lnTo>
                  <a:lnTo>
                    <a:pt x="45" y="0"/>
                  </a:lnTo>
                  <a:lnTo>
                    <a:pt x="45" y="22"/>
                  </a:lnTo>
                  <a:close/>
                </a:path>
              </a:pathLst>
            </a:custGeom>
            <a:solidFill>
              <a:srgbClr val="FFFFFF">
                <a:alpha val="100000"/>
              </a:srgbClr>
            </a:solidFill>
            <a:ln w="9525">
              <a:noFill/>
            </a:ln>
          </p:spPr>
          <p:txBody>
            <a:bodyPr/>
            <a:p>
              <a:endParaRPr lang="zh-CN" altLang="en-US"/>
            </a:p>
          </p:txBody>
        </p:sp>
        <p:sp>
          <p:nvSpPr>
            <p:cNvPr id="50" name="Freeform 144"/>
            <p:cNvSpPr/>
            <p:nvPr/>
          </p:nvSpPr>
          <p:spPr>
            <a:xfrm>
              <a:off x="2227943" y="1919061"/>
              <a:ext cx="71438" cy="7938"/>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5" h="5">
                  <a:moveTo>
                    <a:pt x="45" y="5"/>
                  </a:moveTo>
                  <a:lnTo>
                    <a:pt x="0" y="5"/>
                  </a:lnTo>
                  <a:lnTo>
                    <a:pt x="0" y="0"/>
                  </a:lnTo>
                  <a:lnTo>
                    <a:pt x="45" y="0"/>
                  </a:lnTo>
                  <a:lnTo>
                    <a:pt x="45" y="5"/>
                  </a:lnTo>
                  <a:close/>
                </a:path>
              </a:pathLst>
            </a:custGeom>
            <a:solidFill>
              <a:srgbClr val="0382BE">
                <a:alpha val="100000"/>
              </a:srgbClr>
            </a:solidFill>
            <a:ln w="9525">
              <a:noFill/>
            </a:ln>
          </p:spPr>
          <p:txBody>
            <a:bodyPr/>
            <a:p>
              <a:endParaRPr lang="zh-CN" altLang="en-US"/>
            </a:p>
          </p:txBody>
        </p:sp>
      </p:grpSp>
      <p:sp>
        <p:nvSpPr>
          <p:cNvPr id="51" name="矩形 63"/>
          <p:cNvSpPr/>
          <p:nvPr/>
        </p:nvSpPr>
        <p:spPr>
          <a:xfrm>
            <a:off x="118110" y="4650740"/>
            <a:ext cx="537210" cy="318135"/>
          </a:xfrm>
          <a:prstGeom prst="rect">
            <a:avLst/>
          </a:prstGeom>
          <a:noFill/>
          <a:ln w="9525">
            <a:noFill/>
          </a:ln>
        </p:spPr>
        <p:txBody>
          <a:bodyPr wrap="none" lIns="91438" tIns="45719" rIns="91438" bIns="45719">
            <a:spAutoFit/>
          </a:bodyPr>
          <a:p>
            <a:pPr lvl="0" eaLnBrk="1" hangingPunct="1">
              <a:buNone/>
            </a:pPr>
            <a:r>
              <a:rPr lang="zh-CN" altLang="en-US" sz="1400" dirty="0">
                <a:solidFill>
                  <a:srgbClr val="000000"/>
                </a:solidFill>
                <a:latin typeface="微软雅黑" panose="020B0503020204020204" pitchFamily="34" charset="-122"/>
                <a:ea typeface="微软雅黑" panose="020B0503020204020204" pitchFamily="34" charset="-122"/>
              </a:rPr>
              <a:t>业务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grpSp>
        <p:nvGrpSpPr>
          <p:cNvPr id="52" name="组合 6"/>
          <p:cNvGrpSpPr/>
          <p:nvPr/>
        </p:nvGrpSpPr>
        <p:grpSpPr>
          <a:xfrm rot="0">
            <a:off x="1135380" y="2799080"/>
            <a:ext cx="879475" cy="3456940"/>
            <a:chOff x="2120349" y="1700808"/>
            <a:chExt cx="879307" cy="3456384"/>
          </a:xfrm>
        </p:grpSpPr>
        <p:grpSp>
          <p:nvGrpSpPr>
            <p:cNvPr id="56" name="组合 55"/>
            <p:cNvGrpSpPr/>
            <p:nvPr/>
          </p:nvGrpSpPr>
          <p:grpSpPr>
            <a:xfrm>
              <a:off x="2120349" y="1700808"/>
              <a:ext cx="735291" cy="120129"/>
              <a:chOff x="7211506" y="2630078"/>
              <a:chExt cx="980388" cy="282804"/>
            </a:xfrm>
            <a:solidFill>
              <a:schemeClr val="tx1">
                <a:lumMod val="75000"/>
                <a:lumOff val="25000"/>
              </a:schemeClr>
            </a:solidFill>
          </p:grpSpPr>
          <p:sp>
            <p:nvSpPr>
              <p:cNvPr id="57" name="矩形 5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1" name="组合 77"/>
            <p:cNvGrpSpPr/>
            <p:nvPr/>
          </p:nvGrpSpPr>
          <p:grpSpPr>
            <a:xfrm>
              <a:off x="2120349" y="1824941"/>
              <a:ext cx="735291" cy="240258"/>
              <a:chOff x="7211506" y="2922309"/>
              <a:chExt cx="980388" cy="565608"/>
            </a:xfrm>
          </p:grpSpPr>
          <p:grpSp>
            <p:nvGrpSpPr>
              <p:cNvPr id="62" name="组合 61"/>
              <p:cNvGrpSpPr/>
              <p:nvPr/>
            </p:nvGrpSpPr>
            <p:grpSpPr>
              <a:xfrm>
                <a:off x="7211506" y="2922309"/>
                <a:ext cx="980388" cy="282804"/>
                <a:chOff x="7211506" y="2630078"/>
                <a:chExt cx="980388" cy="282804"/>
              </a:xfrm>
              <a:solidFill>
                <a:schemeClr val="bg1">
                  <a:lumMod val="95000"/>
                </a:schemeClr>
              </a:solidFill>
            </p:grpSpPr>
            <p:sp>
              <p:nvSpPr>
                <p:cNvPr id="63" name="矩形 6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33" name="组合 132"/>
              <p:cNvGrpSpPr/>
              <p:nvPr/>
            </p:nvGrpSpPr>
            <p:grpSpPr>
              <a:xfrm>
                <a:off x="7211506" y="3205113"/>
                <a:ext cx="980388" cy="282804"/>
                <a:chOff x="7211506" y="2630078"/>
                <a:chExt cx="980388" cy="282804"/>
              </a:xfrm>
              <a:solidFill>
                <a:schemeClr val="bg1">
                  <a:lumMod val="85000"/>
                </a:schemeClr>
              </a:solidFill>
            </p:grpSpPr>
            <p:sp>
              <p:nvSpPr>
                <p:cNvPr id="134" name="矩形 1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38" name="组合 85"/>
            <p:cNvGrpSpPr/>
            <p:nvPr/>
          </p:nvGrpSpPr>
          <p:grpSpPr>
            <a:xfrm>
              <a:off x="2120349" y="2061195"/>
              <a:ext cx="735291" cy="240258"/>
              <a:chOff x="7211506" y="2922309"/>
              <a:chExt cx="980388" cy="565608"/>
            </a:xfrm>
          </p:grpSpPr>
          <p:grpSp>
            <p:nvGrpSpPr>
              <p:cNvPr id="139" name="组合 138"/>
              <p:cNvGrpSpPr/>
              <p:nvPr/>
            </p:nvGrpSpPr>
            <p:grpSpPr>
              <a:xfrm>
                <a:off x="7211506" y="2922309"/>
                <a:ext cx="980388" cy="282804"/>
                <a:chOff x="7211506" y="2630078"/>
                <a:chExt cx="980388" cy="282804"/>
              </a:xfrm>
              <a:solidFill>
                <a:schemeClr val="bg1">
                  <a:lumMod val="95000"/>
                </a:schemeClr>
              </a:solidFill>
            </p:grpSpPr>
            <p:sp>
              <p:nvSpPr>
                <p:cNvPr id="140" name="矩形 13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44" name="组合 143"/>
              <p:cNvGrpSpPr/>
              <p:nvPr/>
            </p:nvGrpSpPr>
            <p:grpSpPr>
              <a:xfrm>
                <a:off x="7211506" y="3205113"/>
                <a:ext cx="980388" cy="282804"/>
                <a:chOff x="7211506" y="2630078"/>
                <a:chExt cx="980388" cy="282804"/>
              </a:xfrm>
              <a:solidFill>
                <a:schemeClr val="bg1">
                  <a:lumMod val="85000"/>
                </a:schemeClr>
              </a:solidFill>
            </p:grpSpPr>
            <p:sp>
              <p:nvSpPr>
                <p:cNvPr id="145" name="矩形 14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9" name="组合 86"/>
            <p:cNvGrpSpPr/>
            <p:nvPr/>
          </p:nvGrpSpPr>
          <p:grpSpPr>
            <a:xfrm>
              <a:off x="2120349" y="2293445"/>
              <a:ext cx="735291" cy="240258"/>
              <a:chOff x="7211506" y="2922309"/>
              <a:chExt cx="980388" cy="565608"/>
            </a:xfrm>
          </p:grpSpPr>
          <p:grpSp>
            <p:nvGrpSpPr>
              <p:cNvPr id="150" name="组合 149"/>
              <p:cNvGrpSpPr/>
              <p:nvPr/>
            </p:nvGrpSpPr>
            <p:grpSpPr>
              <a:xfrm>
                <a:off x="7211506" y="2922309"/>
                <a:ext cx="980388" cy="282804"/>
                <a:chOff x="7211506" y="2630078"/>
                <a:chExt cx="980388" cy="282804"/>
              </a:xfrm>
              <a:solidFill>
                <a:schemeClr val="bg1">
                  <a:lumMod val="95000"/>
                </a:schemeClr>
              </a:solidFill>
            </p:grpSpPr>
            <p:sp>
              <p:nvSpPr>
                <p:cNvPr id="151" name="矩形 15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55" name="组合 154"/>
              <p:cNvGrpSpPr/>
              <p:nvPr/>
            </p:nvGrpSpPr>
            <p:grpSpPr>
              <a:xfrm>
                <a:off x="7211506" y="3205113"/>
                <a:ext cx="980388" cy="282804"/>
                <a:chOff x="7211506" y="2630078"/>
                <a:chExt cx="980388" cy="282804"/>
              </a:xfrm>
              <a:solidFill>
                <a:schemeClr val="bg1">
                  <a:lumMod val="85000"/>
                </a:schemeClr>
              </a:solidFill>
            </p:grpSpPr>
            <p:sp>
              <p:nvSpPr>
                <p:cNvPr id="156" name="矩形 1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60" name="组合 87"/>
            <p:cNvGrpSpPr/>
            <p:nvPr/>
          </p:nvGrpSpPr>
          <p:grpSpPr>
            <a:xfrm>
              <a:off x="2120349" y="2529699"/>
              <a:ext cx="735291" cy="240258"/>
              <a:chOff x="7211506" y="2922309"/>
              <a:chExt cx="980388" cy="565608"/>
            </a:xfrm>
          </p:grpSpPr>
          <p:grpSp>
            <p:nvGrpSpPr>
              <p:cNvPr id="161" name="组合 160"/>
              <p:cNvGrpSpPr/>
              <p:nvPr/>
            </p:nvGrpSpPr>
            <p:grpSpPr>
              <a:xfrm>
                <a:off x="7211506" y="2922309"/>
                <a:ext cx="980388" cy="282804"/>
                <a:chOff x="7211506" y="2630078"/>
                <a:chExt cx="980388" cy="282804"/>
              </a:xfrm>
              <a:solidFill>
                <a:schemeClr val="bg1">
                  <a:lumMod val="95000"/>
                </a:schemeClr>
              </a:solidFill>
            </p:grpSpPr>
            <p:sp>
              <p:nvSpPr>
                <p:cNvPr id="162" name="矩形 16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66" name="组合 165"/>
              <p:cNvGrpSpPr/>
              <p:nvPr/>
            </p:nvGrpSpPr>
            <p:grpSpPr>
              <a:xfrm>
                <a:off x="7211506" y="3205113"/>
                <a:ext cx="980388" cy="282804"/>
                <a:chOff x="7211506" y="2630078"/>
                <a:chExt cx="980388" cy="282804"/>
              </a:xfrm>
              <a:solidFill>
                <a:schemeClr val="bg1">
                  <a:lumMod val="85000"/>
                </a:schemeClr>
              </a:solidFill>
            </p:grpSpPr>
            <p:sp>
              <p:nvSpPr>
                <p:cNvPr id="167" name="矩形 16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6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71" name="组合 231"/>
            <p:cNvGrpSpPr/>
            <p:nvPr/>
          </p:nvGrpSpPr>
          <p:grpSpPr>
            <a:xfrm>
              <a:off x="2120349" y="2780928"/>
              <a:ext cx="735291" cy="240258"/>
              <a:chOff x="7211506" y="2922309"/>
              <a:chExt cx="980388" cy="565608"/>
            </a:xfrm>
          </p:grpSpPr>
          <p:grpSp>
            <p:nvGrpSpPr>
              <p:cNvPr id="172" name="组合 171"/>
              <p:cNvGrpSpPr/>
              <p:nvPr/>
            </p:nvGrpSpPr>
            <p:grpSpPr>
              <a:xfrm>
                <a:off x="7211506" y="2922309"/>
                <a:ext cx="980388" cy="282804"/>
                <a:chOff x="7211506" y="2630078"/>
                <a:chExt cx="980388" cy="282804"/>
              </a:xfrm>
              <a:solidFill>
                <a:schemeClr val="bg1">
                  <a:lumMod val="95000"/>
                </a:schemeClr>
              </a:solidFill>
            </p:grpSpPr>
            <p:sp>
              <p:nvSpPr>
                <p:cNvPr id="173" name="矩形 17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77" name="组合 176"/>
              <p:cNvGrpSpPr/>
              <p:nvPr/>
            </p:nvGrpSpPr>
            <p:grpSpPr>
              <a:xfrm>
                <a:off x="7211506" y="3205113"/>
                <a:ext cx="980388" cy="282804"/>
                <a:chOff x="7211506" y="2630078"/>
                <a:chExt cx="980388" cy="282804"/>
              </a:xfrm>
              <a:solidFill>
                <a:schemeClr val="bg1">
                  <a:lumMod val="85000"/>
                </a:schemeClr>
              </a:solidFill>
            </p:grpSpPr>
            <p:sp>
              <p:nvSpPr>
                <p:cNvPr id="178" name="矩形 17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82" name="组合 242"/>
            <p:cNvGrpSpPr/>
            <p:nvPr/>
          </p:nvGrpSpPr>
          <p:grpSpPr>
            <a:xfrm>
              <a:off x="2120349" y="3013178"/>
              <a:ext cx="735291" cy="240258"/>
              <a:chOff x="7211506" y="2922309"/>
              <a:chExt cx="980388" cy="565608"/>
            </a:xfrm>
          </p:grpSpPr>
          <p:grpSp>
            <p:nvGrpSpPr>
              <p:cNvPr id="183" name="组合 182"/>
              <p:cNvGrpSpPr/>
              <p:nvPr/>
            </p:nvGrpSpPr>
            <p:grpSpPr>
              <a:xfrm>
                <a:off x="7211506" y="2922309"/>
                <a:ext cx="980388" cy="282804"/>
                <a:chOff x="7211506" y="2630078"/>
                <a:chExt cx="980388" cy="282804"/>
              </a:xfrm>
              <a:solidFill>
                <a:schemeClr val="bg1">
                  <a:lumMod val="95000"/>
                </a:schemeClr>
              </a:solidFill>
            </p:grpSpPr>
            <p:sp>
              <p:nvSpPr>
                <p:cNvPr id="184" name="矩形 18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88" name="组合 187"/>
              <p:cNvGrpSpPr/>
              <p:nvPr/>
            </p:nvGrpSpPr>
            <p:grpSpPr>
              <a:xfrm>
                <a:off x="7211506" y="3205113"/>
                <a:ext cx="980388" cy="282804"/>
                <a:chOff x="7211506" y="2630078"/>
                <a:chExt cx="980388" cy="282804"/>
              </a:xfrm>
              <a:solidFill>
                <a:schemeClr val="bg1">
                  <a:lumMod val="85000"/>
                </a:schemeClr>
              </a:solidFill>
            </p:grpSpPr>
            <p:sp>
              <p:nvSpPr>
                <p:cNvPr id="189" name="矩形 18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93" name="组合 253"/>
            <p:cNvGrpSpPr/>
            <p:nvPr/>
          </p:nvGrpSpPr>
          <p:grpSpPr>
            <a:xfrm>
              <a:off x="2120349" y="3249432"/>
              <a:ext cx="735291" cy="240258"/>
              <a:chOff x="7211506" y="2922309"/>
              <a:chExt cx="980388" cy="565608"/>
            </a:xfrm>
          </p:grpSpPr>
          <p:grpSp>
            <p:nvGrpSpPr>
              <p:cNvPr id="194" name="组合 193"/>
              <p:cNvGrpSpPr/>
              <p:nvPr/>
            </p:nvGrpSpPr>
            <p:grpSpPr>
              <a:xfrm>
                <a:off x="7211506" y="2922309"/>
                <a:ext cx="980388" cy="282804"/>
                <a:chOff x="7211506" y="2630078"/>
                <a:chExt cx="980388" cy="282804"/>
              </a:xfrm>
              <a:solidFill>
                <a:schemeClr val="bg1">
                  <a:lumMod val="95000"/>
                </a:schemeClr>
              </a:solidFill>
            </p:grpSpPr>
            <p:sp>
              <p:nvSpPr>
                <p:cNvPr id="195" name="矩形 19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99" name="组合 198"/>
              <p:cNvGrpSpPr/>
              <p:nvPr/>
            </p:nvGrpSpPr>
            <p:grpSpPr>
              <a:xfrm>
                <a:off x="7211506" y="3205113"/>
                <a:ext cx="980388" cy="282804"/>
                <a:chOff x="7211506" y="2630078"/>
                <a:chExt cx="980388" cy="282804"/>
              </a:xfrm>
              <a:solidFill>
                <a:schemeClr val="bg1">
                  <a:lumMod val="85000"/>
                </a:schemeClr>
              </a:solidFill>
            </p:grpSpPr>
            <p:sp>
              <p:nvSpPr>
                <p:cNvPr id="200" name="矩形 19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04" name="组合 264"/>
            <p:cNvGrpSpPr/>
            <p:nvPr/>
          </p:nvGrpSpPr>
          <p:grpSpPr>
            <a:xfrm>
              <a:off x="2120349" y="3492443"/>
              <a:ext cx="735291" cy="240258"/>
              <a:chOff x="7211506" y="2922309"/>
              <a:chExt cx="980388" cy="565608"/>
            </a:xfrm>
          </p:grpSpPr>
          <p:grpSp>
            <p:nvGrpSpPr>
              <p:cNvPr id="205" name="组合 204"/>
              <p:cNvGrpSpPr/>
              <p:nvPr/>
            </p:nvGrpSpPr>
            <p:grpSpPr>
              <a:xfrm>
                <a:off x="7211506" y="2922309"/>
                <a:ext cx="980388" cy="282804"/>
                <a:chOff x="7211506" y="2630078"/>
                <a:chExt cx="980388" cy="282804"/>
              </a:xfrm>
              <a:solidFill>
                <a:schemeClr val="bg1">
                  <a:lumMod val="95000"/>
                </a:schemeClr>
              </a:solidFill>
            </p:grpSpPr>
            <p:sp>
              <p:nvSpPr>
                <p:cNvPr id="206" name="矩形 20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10" name="组合 209"/>
              <p:cNvGrpSpPr/>
              <p:nvPr/>
            </p:nvGrpSpPr>
            <p:grpSpPr>
              <a:xfrm>
                <a:off x="7211506" y="3205113"/>
                <a:ext cx="980388" cy="282804"/>
                <a:chOff x="7211506" y="2630078"/>
                <a:chExt cx="980388" cy="282804"/>
              </a:xfrm>
              <a:solidFill>
                <a:schemeClr val="bg1">
                  <a:lumMod val="85000"/>
                </a:schemeClr>
              </a:solidFill>
            </p:grpSpPr>
            <p:sp>
              <p:nvSpPr>
                <p:cNvPr id="211" name="矩形 21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15" name="组合 275"/>
            <p:cNvGrpSpPr/>
            <p:nvPr/>
          </p:nvGrpSpPr>
          <p:grpSpPr>
            <a:xfrm>
              <a:off x="2120349" y="3728697"/>
              <a:ext cx="735291" cy="240258"/>
              <a:chOff x="7211506" y="2922309"/>
              <a:chExt cx="980388" cy="565608"/>
            </a:xfrm>
          </p:grpSpPr>
          <p:grpSp>
            <p:nvGrpSpPr>
              <p:cNvPr id="216" name="组合 215"/>
              <p:cNvGrpSpPr/>
              <p:nvPr/>
            </p:nvGrpSpPr>
            <p:grpSpPr>
              <a:xfrm>
                <a:off x="7211506" y="2922309"/>
                <a:ext cx="980388" cy="282804"/>
                <a:chOff x="7211506" y="2630078"/>
                <a:chExt cx="980388" cy="282804"/>
              </a:xfrm>
              <a:solidFill>
                <a:schemeClr val="bg1">
                  <a:lumMod val="95000"/>
                </a:schemeClr>
              </a:solidFill>
            </p:grpSpPr>
            <p:sp>
              <p:nvSpPr>
                <p:cNvPr id="217" name="矩形 21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21" name="组合 220"/>
              <p:cNvGrpSpPr/>
              <p:nvPr/>
            </p:nvGrpSpPr>
            <p:grpSpPr>
              <a:xfrm>
                <a:off x="7211506" y="3205113"/>
                <a:ext cx="980388" cy="282804"/>
                <a:chOff x="7211506" y="2630078"/>
                <a:chExt cx="980388" cy="282804"/>
              </a:xfrm>
              <a:solidFill>
                <a:schemeClr val="bg1">
                  <a:lumMod val="85000"/>
                </a:schemeClr>
              </a:solidFill>
            </p:grpSpPr>
            <p:sp>
              <p:nvSpPr>
                <p:cNvPr id="222" name="矩形 22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26" name="组合 286"/>
            <p:cNvGrpSpPr/>
            <p:nvPr/>
          </p:nvGrpSpPr>
          <p:grpSpPr>
            <a:xfrm>
              <a:off x="2120349" y="3960947"/>
              <a:ext cx="735291" cy="240258"/>
              <a:chOff x="7211506" y="2922309"/>
              <a:chExt cx="980388" cy="565608"/>
            </a:xfrm>
          </p:grpSpPr>
          <p:grpSp>
            <p:nvGrpSpPr>
              <p:cNvPr id="227" name="组合 226"/>
              <p:cNvGrpSpPr/>
              <p:nvPr/>
            </p:nvGrpSpPr>
            <p:grpSpPr>
              <a:xfrm>
                <a:off x="7211506" y="2922309"/>
                <a:ext cx="980388" cy="282804"/>
                <a:chOff x="7211506" y="2630078"/>
                <a:chExt cx="980388" cy="282804"/>
              </a:xfrm>
              <a:solidFill>
                <a:schemeClr val="bg1">
                  <a:lumMod val="95000"/>
                </a:schemeClr>
              </a:solidFill>
            </p:grpSpPr>
            <p:sp>
              <p:nvSpPr>
                <p:cNvPr id="228" name="矩形 22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32" name="组合 231"/>
              <p:cNvGrpSpPr/>
              <p:nvPr/>
            </p:nvGrpSpPr>
            <p:grpSpPr>
              <a:xfrm>
                <a:off x="7211506" y="3205113"/>
                <a:ext cx="980388" cy="282804"/>
                <a:chOff x="7211506" y="2630078"/>
                <a:chExt cx="980388" cy="282804"/>
              </a:xfrm>
              <a:solidFill>
                <a:schemeClr val="bg1">
                  <a:lumMod val="85000"/>
                </a:schemeClr>
              </a:solidFill>
            </p:grpSpPr>
            <p:sp>
              <p:nvSpPr>
                <p:cNvPr id="243" name="矩形 24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87" name="组合 297"/>
            <p:cNvGrpSpPr/>
            <p:nvPr/>
          </p:nvGrpSpPr>
          <p:grpSpPr>
            <a:xfrm>
              <a:off x="2120349" y="4197201"/>
              <a:ext cx="735291" cy="240258"/>
              <a:chOff x="7211506" y="2922309"/>
              <a:chExt cx="980388" cy="565608"/>
            </a:xfrm>
          </p:grpSpPr>
          <p:grpSp>
            <p:nvGrpSpPr>
              <p:cNvPr id="298" name="组合 297"/>
              <p:cNvGrpSpPr/>
              <p:nvPr/>
            </p:nvGrpSpPr>
            <p:grpSpPr>
              <a:xfrm>
                <a:off x="7211506" y="2922309"/>
                <a:ext cx="980388" cy="282804"/>
                <a:chOff x="7211506" y="2630078"/>
                <a:chExt cx="980388" cy="282804"/>
              </a:xfrm>
              <a:solidFill>
                <a:schemeClr val="bg1">
                  <a:lumMod val="95000"/>
                </a:schemeClr>
              </a:solidFill>
            </p:grpSpPr>
            <p:sp>
              <p:nvSpPr>
                <p:cNvPr id="309" name="矩形 30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44" name="组合 343"/>
              <p:cNvGrpSpPr/>
              <p:nvPr/>
            </p:nvGrpSpPr>
            <p:grpSpPr>
              <a:xfrm>
                <a:off x="7211506" y="3205113"/>
                <a:ext cx="980388" cy="282804"/>
                <a:chOff x="7211506" y="2630078"/>
                <a:chExt cx="980388" cy="282804"/>
              </a:xfrm>
              <a:solidFill>
                <a:schemeClr val="bg1">
                  <a:lumMod val="85000"/>
                </a:schemeClr>
              </a:solidFill>
            </p:grpSpPr>
            <p:sp>
              <p:nvSpPr>
                <p:cNvPr id="346" name="矩形 34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50" name="组合 308"/>
            <p:cNvGrpSpPr/>
            <p:nvPr/>
          </p:nvGrpSpPr>
          <p:grpSpPr>
            <a:xfrm>
              <a:off x="2120349" y="4448430"/>
              <a:ext cx="735291" cy="240258"/>
              <a:chOff x="7211506" y="2922309"/>
              <a:chExt cx="980388" cy="565608"/>
            </a:xfrm>
          </p:grpSpPr>
          <p:grpSp>
            <p:nvGrpSpPr>
              <p:cNvPr id="351" name="组合 350"/>
              <p:cNvGrpSpPr/>
              <p:nvPr/>
            </p:nvGrpSpPr>
            <p:grpSpPr>
              <a:xfrm>
                <a:off x="7211506" y="2922309"/>
                <a:ext cx="980388" cy="282804"/>
                <a:chOff x="7211506" y="2630078"/>
                <a:chExt cx="980388" cy="282804"/>
              </a:xfrm>
              <a:solidFill>
                <a:schemeClr val="bg1">
                  <a:lumMod val="95000"/>
                </a:schemeClr>
              </a:solidFill>
            </p:grpSpPr>
            <p:sp>
              <p:nvSpPr>
                <p:cNvPr id="352" name="矩形 35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56" name="组合 355"/>
              <p:cNvGrpSpPr/>
              <p:nvPr/>
            </p:nvGrpSpPr>
            <p:grpSpPr>
              <a:xfrm>
                <a:off x="7211506" y="3205113"/>
                <a:ext cx="980388" cy="282804"/>
                <a:chOff x="7211506" y="2630078"/>
                <a:chExt cx="980388" cy="282804"/>
              </a:xfrm>
              <a:solidFill>
                <a:schemeClr val="bg1">
                  <a:lumMod val="85000"/>
                </a:schemeClr>
              </a:solidFill>
            </p:grpSpPr>
            <p:sp>
              <p:nvSpPr>
                <p:cNvPr id="357" name="矩形 35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505" name="组合 319"/>
            <p:cNvGrpSpPr/>
            <p:nvPr/>
          </p:nvGrpSpPr>
          <p:grpSpPr>
            <a:xfrm>
              <a:off x="2120349" y="4680680"/>
              <a:ext cx="735291" cy="240258"/>
              <a:chOff x="7211506" y="2922309"/>
              <a:chExt cx="980388" cy="565608"/>
            </a:xfrm>
          </p:grpSpPr>
          <p:grpSp>
            <p:nvGrpSpPr>
              <p:cNvPr id="507" name="组合 506"/>
              <p:cNvGrpSpPr/>
              <p:nvPr/>
            </p:nvGrpSpPr>
            <p:grpSpPr>
              <a:xfrm>
                <a:off x="7211506" y="2922309"/>
                <a:ext cx="980388" cy="282804"/>
                <a:chOff x="7211506" y="2630078"/>
                <a:chExt cx="980388" cy="282804"/>
              </a:xfrm>
              <a:solidFill>
                <a:schemeClr val="bg1">
                  <a:lumMod val="95000"/>
                </a:schemeClr>
              </a:solidFill>
            </p:grpSpPr>
            <p:sp>
              <p:nvSpPr>
                <p:cNvPr id="508" name="矩形 50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12" name="组合 511"/>
              <p:cNvGrpSpPr/>
              <p:nvPr/>
            </p:nvGrpSpPr>
            <p:grpSpPr>
              <a:xfrm>
                <a:off x="7211506" y="3205113"/>
                <a:ext cx="980388" cy="282804"/>
                <a:chOff x="7211506" y="2630078"/>
                <a:chExt cx="980388" cy="282804"/>
              </a:xfrm>
              <a:solidFill>
                <a:schemeClr val="bg1">
                  <a:lumMod val="85000"/>
                </a:schemeClr>
              </a:solidFill>
            </p:grpSpPr>
            <p:sp>
              <p:nvSpPr>
                <p:cNvPr id="513" name="矩形 51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517" name="组合 330"/>
            <p:cNvGrpSpPr/>
            <p:nvPr/>
          </p:nvGrpSpPr>
          <p:grpSpPr>
            <a:xfrm>
              <a:off x="2120349" y="4916934"/>
              <a:ext cx="735291" cy="240258"/>
              <a:chOff x="7211506" y="2922309"/>
              <a:chExt cx="980388" cy="565608"/>
            </a:xfrm>
          </p:grpSpPr>
          <p:grpSp>
            <p:nvGrpSpPr>
              <p:cNvPr id="518" name="组合 517"/>
              <p:cNvGrpSpPr/>
              <p:nvPr/>
            </p:nvGrpSpPr>
            <p:grpSpPr>
              <a:xfrm>
                <a:off x="7211506" y="2922309"/>
                <a:ext cx="980388" cy="282804"/>
                <a:chOff x="7211506" y="2630078"/>
                <a:chExt cx="980388" cy="282804"/>
              </a:xfrm>
              <a:solidFill>
                <a:schemeClr val="bg1">
                  <a:lumMod val="95000"/>
                </a:schemeClr>
              </a:solidFill>
            </p:grpSpPr>
            <p:sp>
              <p:nvSpPr>
                <p:cNvPr id="519" name="矩形 51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2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548" name="组合 547"/>
              <p:cNvGrpSpPr/>
              <p:nvPr/>
            </p:nvGrpSpPr>
            <p:grpSpPr>
              <a:xfrm>
                <a:off x="7211506" y="3205113"/>
                <a:ext cx="980388" cy="282804"/>
                <a:chOff x="7211506" y="2630078"/>
                <a:chExt cx="980388" cy="282804"/>
              </a:xfrm>
              <a:solidFill>
                <a:schemeClr val="bg1">
                  <a:lumMod val="85000"/>
                </a:schemeClr>
              </a:solidFill>
            </p:grpSpPr>
            <p:sp>
              <p:nvSpPr>
                <p:cNvPr id="549" name="矩形 54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sp>
          <p:nvSpPr>
            <p:cNvPr id="553" name="右大括号 552"/>
            <p:cNvSpPr/>
            <p:nvPr/>
          </p:nvSpPr>
          <p:spPr>
            <a:xfrm>
              <a:off x="2855307" y="1700527"/>
              <a:ext cx="144446" cy="3441227"/>
            </a:xfrm>
            <a:prstGeom prst="rightBrac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554" name="流程图: 磁盘 553"/>
          <p:cNvSpPr/>
          <p:nvPr/>
        </p:nvSpPr>
        <p:spPr>
          <a:xfrm>
            <a:off x="2099310" y="4324350"/>
            <a:ext cx="549275" cy="382905"/>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55" name="矩形 554"/>
          <p:cNvSpPr/>
          <p:nvPr/>
        </p:nvSpPr>
        <p:spPr bwMode="auto">
          <a:xfrm>
            <a:off x="4278313" y="2752725"/>
            <a:ext cx="1008063" cy="3595688"/>
          </a:xfrm>
          <a:prstGeom prst="rect">
            <a:avLst/>
          </a:pr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56" name="矩形 555"/>
          <p:cNvSpPr/>
          <p:nvPr/>
        </p:nvSpPr>
        <p:spPr bwMode="auto">
          <a:xfrm>
            <a:off x="5718175" y="2748280"/>
            <a:ext cx="1913890" cy="3596005"/>
          </a:xfrm>
          <a:prstGeom prst="rect">
            <a:avLst/>
          </a:pr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57" name="矩形 556"/>
          <p:cNvSpPr/>
          <p:nvPr/>
        </p:nvSpPr>
        <p:spPr bwMode="auto">
          <a:xfrm>
            <a:off x="5872163" y="2841625"/>
            <a:ext cx="171450" cy="471488"/>
          </a:xfrm>
          <a:prstGeom prst="rect">
            <a:avLst/>
          </a:prstGeom>
          <a:solidFill>
            <a:schemeClr val="tx1">
              <a:lumMod val="50000"/>
              <a:lumOff val="50000"/>
            </a:schemeClr>
          </a:solidFill>
          <a:ln>
            <a:solidFill>
              <a:schemeClr val="tx1">
                <a:lumMod val="50000"/>
                <a:lumOff val="50000"/>
              </a:schemeClr>
            </a:solidFill>
          </a:ln>
        </p:spPr>
        <p:style>
          <a:lnRef idx="1">
            <a:schemeClr val="accent2"/>
          </a:lnRef>
          <a:fillRef idx="2">
            <a:schemeClr val="accent2"/>
          </a:fillRef>
          <a:effectRef idx="1">
            <a:schemeClr val="accent2"/>
          </a:effectRef>
          <a:fontRef idx="minor">
            <a:schemeClr val="dk1"/>
          </a:fontRef>
        </p:style>
        <p:txBody>
          <a:bodyPr anchor="ctr"/>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p0</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8" name="矩形 557"/>
          <p:cNvSpPr/>
          <p:nvPr/>
        </p:nvSpPr>
        <p:spPr bwMode="auto">
          <a:xfrm>
            <a:off x="5872163" y="3427413"/>
            <a:ext cx="171450" cy="471488"/>
          </a:xfrm>
          <a:prstGeom prst="rect">
            <a:avLst/>
          </a:prstGeom>
          <a:solidFill>
            <a:schemeClr val="tx1">
              <a:lumMod val="50000"/>
              <a:lumOff val="50000"/>
            </a:schemeClr>
          </a:solidFill>
          <a:ln>
            <a:solidFill>
              <a:schemeClr val="tx1">
                <a:lumMod val="50000"/>
                <a:lumOff val="50000"/>
              </a:schemeClr>
            </a:solidFill>
          </a:ln>
        </p:spPr>
        <p:style>
          <a:lnRef idx="1">
            <a:schemeClr val="accent2"/>
          </a:lnRef>
          <a:fillRef idx="2">
            <a:schemeClr val="accent2"/>
          </a:fillRef>
          <a:effectRef idx="1">
            <a:schemeClr val="accent2"/>
          </a:effectRef>
          <a:fontRef idx="minor">
            <a:schemeClr val="dk1"/>
          </a:fontRef>
        </p:style>
        <p:txBody>
          <a:bodyPr anchor="ctr"/>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p1</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59" name="矩形 558"/>
          <p:cNvSpPr/>
          <p:nvPr/>
        </p:nvSpPr>
        <p:spPr bwMode="auto">
          <a:xfrm>
            <a:off x="5872163" y="4013200"/>
            <a:ext cx="171450" cy="471488"/>
          </a:xfrm>
          <a:prstGeom prst="rect">
            <a:avLst/>
          </a:prstGeom>
          <a:solidFill>
            <a:schemeClr val="tx1">
              <a:lumMod val="50000"/>
              <a:lumOff val="50000"/>
            </a:schemeClr>
          </a:solidFill>
          <a:ln>
            <a:solidFill>
              <a:schemeClr val="tx1">
                <a:lumMod val="50000"/>
                <a:lumOff val="50000"/>
              </a:schemeClr>
            </a:solidFill>
          </a:ln>
        </p:spPr>
        <p:style>
          <a:lnRef idx="1">
            <a:schemeClr val="accent2"/>
          </a:lnRef>
          <a:fillRef idx="2">
            <a:schemeClr val="accent2"/>
          </a:fillRef>
          <a:effectRef idx="1">
            <a:schemeClr val="accent2"/>
          </a:effectRef>
          <a:fontRef idx="minor">
            <a:schemeClr val="dk1"/>
          </a:fontRef>
        </p:style>
        <p:txBody>
          <a:bodyPr anchor="ctr"/>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p2</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0" name="矩形 559"/>
          <p:cNvSpPr/>
          <p:nvPr/>
        </p:nvSpPr>
        <p:spPr bwMode="auto">
          <a:xfrm>
            <a:off x="5872163" y="4598988"/>
            <a:ext cx="171450" cy="469900"/>
          </a:xfrm>
          <a:prstGeom prst="rect">
            <a:avLst/>
          </a:prstGeom>
          <a:solidFill>
            <a:schemeClr val="tx1">
              <a:lumMod val="50000"/>
              <a:lumOff val="50000"/>
            </a:schemeClr>
          </a:solidFill>
          <a:ln>
            <a:solidFill>
              <a:schemeClr val="tx1">
                <a:lumMod val="50000"/>
                <a:lumOff val="50000"/>
              </a:schemeClr>
            </a:solidFill>
          </a:ln>
        </p:spPr>
        <p:style>
          <a:lnRef idx="1">
            <a:schemeClr val="accent2"/>
          </a:lnRef>
          <a:fillRef idx="2">
            <a:schemeClr val="accent2"/>
          </a:fillRef>
          <a:effectRef idx="1">
            <a:schemeClr val="accent2"/>
          </a:effectRef>
          <a:fontRef idx="minor">
            <a:schemeClr val="dk1"/>
          </a:fontRef>
        </p:style>
        <p:txBody>
          <a:bodyPr anchor="ctr"/>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p3</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1" name="矩形 560"/>
          <p:cNvSpPr/>
          <p:nvPr/>
        </p:nvSpPr>
        <p:spPr bwMode="auto">
          <a:xfrm>
            <a:off x="5872163" y="5768975"/>
            <a:ext cx="171450" cy="471488"/>
          </a:xfrm>
          <a:prstGeom prst="rect">
            <a:avLst/>
          </a:prstGeom>
          <a:solidFill>
            <a:schemeClr val="tx1">
              <a:lumMod val="50000"/>
              <a:lumOff val="50000"/>
            </a:schemeClr>
          </a:solidFill>
          <a:ln>
            <a:solidFill>
              <a:schemeClr val="tx1">
                <a:lumMod val="50000"/>
                <a:lumOff val="50000"/>
              </a:schemeClr>
            </a:solidFill>
          </a:ln>
        </p:spPr>
        <p:style>
          <a:lnRef idx="1">
            <a:schemeClr val="accent2"/>
          </a:lnRef>
          <a:fillRef idx="2">
            <a:schemeClr val="accent2"/>
          </a:fillRef>
          <a:effectRef idx="1">
            <a:schemeClr val="accent2"/>
          </a:effectRef>
          <a:fontRef idx="minor">
            <a:schemeClr val="dk1"/>
          </a:fontRef>
        </p:style>
        <p:txBody>
          <a:bodyPr anchor="ctr"/>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1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pn</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2" name="矩形 72"/>
          <p:cNvSpPr/>
          <p:nvPr/>
        </p:nvSpPr>
        <p:spPr>
          <a:xfrm>
            <a:off x="4278313" y="2349500"/>
            <a:ext cx="914400" cy="384175"/>
          </a:xfrm>
          <a:prstGeom prst="rect">
            <a:avLst/>
          </a:prstGeom>
          <a:noFill/>
          <a:ln w="9525">
            <a:noFill/>
          </a:ln>
        </p:spPr>
        <p:txBody>
          <a:bodyPr wrap="none">
            <a:spAutoFit/>
          </a:bodyPr>
          <a:p>
            <a:pPr lvl="0" eaLnBrk="1" hangingPunct="1">
              <a:buNone/>
            </a:pPr>
            <a:r>
              <a:rPr lang="zh-CN" altLang="en-US" sz="1900" dirty="0">
                <a:solidFill>
                  <a:srgbClr val="000000"/>
                </a:solidFill>
                <a:latin typeface="微软雅黑" panose="020B0503020204020204" pitchFamily="34" charset="-122"/>
                <a:ea typeface="微软雅黑" panose="020B0503020204020204" pitchFamily="34" charset="-122"/>
              </a:rPr>
              <a:t>逻辑表</a:t>
            </a:r>
            <a:endParaRPr lang="zh-CN" altLang="en-US" sz="1900" dirty="0">
              <a:solidFill>
                <a:srgbClr val="000000"/>
              </a:solidFill>
              <a:latin typeface="微软雅黑" panose="020B0503020204020204" pitchFamily="34" charset="-122"/>
              <a:ea typeface="微软雅黑" panose="020B0503020204020204" pitchFamily="34" charset="-122"/>
            </a:endParaRPr>
          </a:p>
        </p:txBody>
      </p:sp>
      <p:cxnSp>
        <p:nvCxnSpPr>
          <p:cNvPr id="564" name="直接连接符 563"/>
          <p:cNvCxnSpPr/>
          <p:nvPr/>
        </p:nvCxnSpPr>
        <p:spPr bwMode="auto">
          <a:xfrm>
            <a:off x="5962650" y="5184775"/>
            <a:ext cx="0" cy="4619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5" name="直接箭头连接符 564"/>
          <p:cNvCxnSpPr>
            <a:endCxn id="557" idx="1"/>
          </p:cNvCxnSpPr>
          <p:nvPr/>
        </p:nvCxnSpPr>
        <p:spPr bwMode="auto">
          <a:xfrm>
            <a:off x="4710113" y="3069908"/>
            <a:ext cx="11620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6" name="直接箭头连接符 565"/>
          <p:cNvCxnSpPr/>
          <p:nvPr/>
        </p:nvCxnSpPr>
        <p:spPr bwMode="auto">
          <a:xfrm>
            <a:off x="4725988" y="3668713"/>
            <a:ext cx="11620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7" name="直接箭头连接符 566"/>
          <p:cNvCxnSpPr/>
          <p:nvPr/>
        </p:nvCxnSpPr>
        <p:spPr bwMode="auto">
          <a:xfrm>
            <a:off x="4705350" y="4283075"/>
            <a:ext cx="11636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8" name="直接箭头连接符 567"/>
          <p:cNvCxnSpPr/>
          <p:nvPr/>
        </p:nvCxnSpPr>
        <p:spPr bwMode="auto">
          <a:xfrm>
            <a:off x="4694238" y="4832350"/>
            <a:ext cx="11604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9" name="直接箭头连接符 568"/>
          <p:cNvCxnSpPr/>
          <p:nvPr/>
        </p:nvCxnSpPr>
        <p:spPr bwMode="auto">
          <a:xfrm>
            <a:off x="4722813" y="6038850"/>
            <a:ext cx="11620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70" name="组合 49"/>
          <p:cNvGrpSpPr/>
          <p:nvPr/>
        </p:nvGrpSpPr>
        <p:grpSpPr>
          <a:xfrm>
            <a:off x="3623628" y="4269740"/>
            <a:ext cx="407987" cy="411163"/>
            <a:chOff x="2137456" y="1588861"/>
            <a:chExt cx="425450" cy="487362"/>
          </a:xfrm>
        </p:grpSpPr>
        <p:sp>
          <p:nvSpPr>
            <p:cNvPr id="592" name="Freeform 134"/>
            <p:cNvSpPr/>
            <p:nvPr/>
          </p:nvSpPr>
          <p:spPr>
            <a:xfrm>
              <a:off x="2137456" y="2050823"/>
              <a:ext cx="425450" cy="25400"/>
            </a:xfrm>
            <a:custGeom>
              <a:avLst/>
              <a:gdLst/>
              <a:ahLst/>
              <a:cxnLst>
                <a:cxn ang="0">
                  <a:pos x="2147483647" y="2147483647"/>
                </a:cxn>
                <a:cxn ang="0">
                  <a:pos x="2147483647" y="2147483647"/>
                </a:cxn>
                <a:cxn ang="0">
                  <a:pos x="2147483647" y="2147483647"/>
                </a:cxn>
                <a:cxn ang="0">
                  <a:pos x="0" y="2147483647"/>
                </a:cxn>
                <a:cxn ang="0">
                  <a:pos x="0" y="2147483647"/>
                </a:cxn>
                <a:cxn ang="0">
                  <a:pos x="2147483647" y="0"/>
                </a:cxn>
                <a:cxn ang="0">
                  <a:pos x="2147483647" y="0"/>
                </a:cxn>
                <a:cxn ang="0">
                  <a:pos x="2147483647" y="2147483647"/>
                </a:cxn>
              </a:cxnLst>
              <a:pathLst>
                <a:path w="113" h="7">
                  <a:moveTo>
                    <a:pt x="113" y="4"/>
                  </a:moveTo>
                  <a:cubicBezTo>
                    <a:pt x="113" y="6"/>
                    <a:pt x="111" y="7"/>
                    <a:pt x="110" y="7"/>
                  </a:cubicBezTo>
                  <a:cubicBezTo>
                    <a:pt x="2" y="7"/>
                    <a:pt x="2" y="7"/>
                    <a:pt x="2" y="7"/>
                  </a:cubicBezTo>
                  <a:cubicBezTo>
                    <a:pt x="1" y="7"/>
                    <a:pt x="0" y="6"/>
                    <a:pt x="0" y="4"/>
                  </a:cubicBezTo>
                  <a:cubicBezTo>
                    <a:pt x="0" y="4"/>
                    <a:pt x="0" y="4"/>
                    <a:pt x="0" y="4"/>
                  </a:cubicBezTo>
                  <a:cubicBezTo>
                    <a:pt x="0" y="2"/>
                    <a:pt x="1" y="0"/>
                    <a:pt x="2" y="0"/>
                  </a:cubicBezTo>
                  <a:cubicBezTo>
                    <a:pt x="110" y="0"/>
                    <a:pt x="110" y="0"/>
                    <a:pt x="110" y="0"/>
                  </a:cubicBezTo>
                  <a:cubicBezTo>
                    <a:pt x="111" y="0"/>
                    <a:pt x="113" y="2"/>
                    <a:pt x="113" y="4"/>
                  </a:cubicBezTo>
                  <a:close/>
                </a:path>
              </a:pathLst>
            </a:custGeom>
            <a:solidFill>
              <a:srgbClr val="0382BE">
                <a:alpha val="100000"/>
              </a:srgbClr>
            </a:solidFill>
            <a:ln w="9525">
              <a:noFill/>
            </a:ln>
          </p:spPr>
          <p:txBody>
            <a:bodyPr/>
            <a:p>
              <a:endParaRPr lang="zh-CN" altLang="en-US"/>
            </a:p>
          </p:txBody>
        </p:sp>
        <p:sp>
          <p:nvSpPr>
            <p:cNvPr id="593" name="Oval 135"/>
            <p:cNvSpPr/>
            <p:nvPr/>
          </p:nvSpPr>
          <p:spPr>
            <a:xfrm>
              <a:off x="2254931" y="1588861"/>
              <a:ext cx="187325" cy="184150"/>
            </a:xfrm>
            <a:prstGeom prst="ellipse">
              <a:avLst/>
            </a:prstGeom>
            <a:solidFill>
              <a:srgbClr val="0382BE"/>
            </a:solidFill>
            <a:ln w="9525">
              <a:noFill/>
            </a:ln>
          </p:spPr>
          <p:txBody>
            <a:bodyPr/>
            <a:p>
              <a:pPr lvl="0" eaLnBrk="1" hangingPunct="1">
                <a:buNone/>
              </a:pPr>
              <a:endParaRPr lang="zh-CN" altLang="en-US" dirty="0">
                <a:latin typeface="微软雅黑" panose="020B0503020204020204" pitchFamily="34" charset="-122"/>
                <a:ea typeface="微软雅黑" panose="020B0503020204020204" pitchFamily="34" charset="-122"/>
              </a:endParaRPr>
            </a:p>
          </p:txBody>
        </p:sp>
        <p:sp>
          <p:nvSpPr>
            <p:cNvPr id="594" name="Freeform 136"/>
            <p:cNvSpPr/>
            <p:nvPr/>
          </p:nvSpPr>
          <p:spPr>
            <a:xfrm>
              <a:off x="2186668" y="1792061"/>
              <a:ext cx="322263" cy="239713"/>
            </a:xfrm>
            <a:custGeom>
              <a:avLst/>
              <a:gdLst/>
              <a:ahLst/>
              <a:cxnLst>
                <a:cxn ang="0">
                  <a:pos x="2147483647" y="2147483647"/>
                </a:cxn>
                <a:cxn ang="0">
                  <a:pos x="2147483647" y="2147483647"/>
                </a:cxn>
                <a:cxn ang="0">
                  <a:pos x="2147483647" y="0"/>
                </a:cxn>
                <a:cxn ang="0">
                  <a:pos x="2147483647" y="0"/>
                </a:cxn>
                <a:cxn ang="0">
                  <a:pos x="0" y="2147483647"/>
                </a:cxn>
                <a:cxn ang="0">
                  <a:pos x="0" y="2147483647"/>
                </a:cxn>
                <a:cxn ang="0">
                  <a:pos x="2147483647" y="2147483647"/>
                </a:cxn>
              </a:cxnLst>
              <a:pathLst>
                <a:path w="86" h="64">
                  <a:moveTo>
                    <a:pt x="86" y="64"/>
                  </a:moveTo>
                  <a:cubicBezTo>
                    <a:pt x="86" y="17"/>
                    <a:pt x="86" y="17"/>
                    <a:pt x="86" y="17"/>
                  </a:cubicBezTo>
                  <a:cubicBezTo>
                    <a:pt x="86" y="8"/>
                    <a:pt x="78" y="0"/>
                    <a:pt x="69" y="0"/>
                  </a:cubicBezTo>
                  <a:cubicBezTo>
                    <a:pt x="17" y="0"/>
                    <a:pt x="17" y="0"/>
                    <a:pt x="17" y="0"/>
                  </a:cubicBezTo>
                  <a:cubicBezTo>
                    <a:pt x="8" y="0"/>
                    <a:pt x="0" y="8"/>
                    <a:pt x="0" y="17"/>
                  </a:cubicBezTo>
                  <a:cubicBezTo>
                    <a:pt x="0" y="64"/>
                    <a:pt x="0" y="64"/>
                    <a:pt x="0" y="64"/>
                  </a:cubicBezTo>
                  <a:lnTo>
                    <a:pt x="86" y="64"/>
                  </a:lnTo>
                  <a:close/>
                </a:path>
              </a:pathLst>
            </a:custGeom>
            <a:solidFill>
              <a:srgbClr val="FFFFFF">
                <a:alpha val="100000"/>
              </a:srgbClr>
            </a:solidFill>
            <a:ln w="9525">
              <a:noFill/>
            </a:ln>
          </p:spPr>
          <p:txBody>
            <a:bodyPr/>
            <a:p>
              <a:endParaRPr lang="zh-CN" altLang="en-US"/>
            </a:p>
          </p:txBody>
        </p:sp>
        <p:sp>
          <p:nvSpPr>
            <p:cNvPr id="595" name="Freeform 137"/>
            <p:cNvSpPr/>
            <p:nvPr/>
          </p:nvSpPr>
          <p:spPr bwMode="auto">
            <a:xfrm>
              <a:off x="2185464" y="1792085"/>
              <a:ext cx="322813" cy="240858"/>
            </a:xfrm>
            <a:custGeom>
              <a:avLst/>
              <a:gdLst>
                <a:gd name="T0" fmla="*/ 69 w 86"/>
                <a:gd name="T1" fmla="*/ 0 h 64"/>
                <a:gd name="T2" fmla="*/ 61 w 86"/>
                <a:gd name="T3" fmla="*/ 0 h 64"/>
                <a:gd name="T4" fmla="*/ 43 w 86"/>
                <a:gd name="T5" fmla="*/ 31 h 64"/>
                <a:gd name="T6" fmla="*/ 25 w 86"/>
                <a:gd name="T7" fmla="*/ 0 h 64"/>
                <a:gd name="T8" fmla="*/ 17 w 86"/>
                <a:gd name="T9" fmla="*/ 0 h 64"/>
                <a:gd name="T10" fmla="*/ 0 w 86"/>
                <a:gd name="T11" fmla="*/ 17 h 64"/>
                <a:gd name="T12" fmla="*/ 0 w 86"/>
                <a:gd name="T13" fmla="*/ 64 h 64"/>
                <a:gd name="T14" fmla="*/ 86 w 86"/>
                <a:gd name="T15" fmla="*/ 64 h 64"/>
                <a:gd name="T16" fmla="*/ 86 w 86"/>
                <a:gd name="T17" fmla="*/ 17 h 64"/>
                <a:gd name="T18" fmla="*/ 69 w 8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64">
                  <a:moveTo>
                    <a:pt x="69" y="0"/>
                  </a:moveTo>
                  <a:cubicBezTo>
                    <a:pt x="61" y="0"/>
                    <a:pt x="61" y="0"/>
                    <a:pt x="61" y="0"/>
                  </a:cubicBezTo>
                  <a:cubicBezTo>
                    <a:pt x="43" y="31"/>
                    <a:pt x="43" y="31"/>
                    <a:pt x="43" y="31"/>
                  </a:cubicBezTo>
                  <a:cubicBezTo>
                    <a:pt x="25" y="0"/>
                    <a:pt x="25" y="0"/>
                    <a:pt x="25" y="0"/>
                  </a:cubicBezTo>
                  <a:cubicBezTo>
                    <a:pt x="17" y="0"/>
                    <a:pt x="17" y="0"/>
                    <a:pt x="17" y="0"/>
                  </a:cubicBezTo>
                  <a:cubicBezTo>
                    <a:pt x="8" y="0"/>
                    <a:pt x="0" y="8"/>
                    <a:pt x="0" y="17"/>
                  </a:cubicBezTo>
                  <a:cubicBezTo>
                    <a:pt x="0" y="64"/>
                    <a:pt x="0" y="64"/>
                    <a:pt x="0" y="64"/>
                  </a:cubicBezTo>
                  <a:cubicBezTo>
                    <a:pt x="86" y="64"/>
                    <a:pt x="86" y="64"/>
                    <a:pt x="86" y="64"/>
                  </a:cubicBezTo>
                  <a:cubicBezTo>
                    <a:pt x="86" y="17"/>
                    <a:pt x="86" y="17"/>
                    <a:pt x="86" y="17"/>
                  </a:cubicBezTo>
                  <a:cubicBezTo>
                    <a:pt x="86" y="8"/>
                    <a:pt x="78" y="0"/>
                    <a:pt x="69"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96" name="Freeform 138"/>
            <p:cNvSpPr/>
            <p:nvPr/>
          </p:nvSpPr>
          <p:spPr>
            <a:xfrm>
              <a:off x="2332718" y="1795236"/>
              <a:ext cx="30163" cy="71438"/>
            </a:xfrm>
            <a:custGeom>
              <a:avLst/>
              <a:gdLst/>
              <a:ahLst/>
              <a:cxnLst>
                <a:cxn ang="0">
                  <a:pos x="2147483647" y="2147483647"/>
                </a:cxn>
                <a:cxn ang="0">
                  <a:pos x="2147483647" y="2147483647"/>
                </a:cxn>
                <a:cxn ang="0">
                  <a:pos x="2147483647" y="0"/>
                </a:cxn>
                <a:cxn ang="0">
                  <a:pos x="0" y="2147483647"/>
                </a:cxn>
                <a:cxn ang="0">
                  <a:pos x="0" y="2147483647"/>
                </a:cxn>
                <a:cxn ang="0">
                  <a:pos x="2147483647" y="2147483647"/>
                </a:cxn>
              </a:cxnLst>
              <a:pathLst>
                <a:path w="19" h="45">
                  <a:moveTo>
                    <a:pt x="19" y="45"/>
                  </a:moveTo>
                  <a:lnTo>
                    <a:pt x="19" y="45"/>
                  </a:lnTo>
                  <a:lnTo>
                    <a:pt x="10" y="0"/>
                  </a:lnTo>
                  <a:lnTo>
                    <a:pt x="0" y="45"/>
                  </a:lnTo>
                  <a:lnTo>
                    <a:pt x="19" y="45"/>
                  </a:lnTo>
                  <a:close/>
                </a:path>
              </a:pathLst>
            </a:custGeom>
            <a:solidFill>
              <a:srgbClr val="0382BE">
                <a:alpha val="100000"/>
              </a:srgbClr>
            </a:solidFill>
            <a:ln w="9525">
              <a:noFill/>
            </a:ln>
          </p:spPr>
          <p:txBody>
            <a:bodyPr/>
            <a:p>
              <a:endParaRPr lang="zh-CN" altLang="en-US"/>
            </a:p>
          </p:txBody>
        </p:sp>
        <p:sp>
          <p:nvSpPr>
            <p:cNvPr id="611" name="Freeform 139"/>
            <p:cNvSpPr/>
            <p:nvPr/>
          </p:nvSpPr>
          <p:spPr>
            <a:xfrm>
              <a:off x="2332718" y="1866673"/>
              <a:ext cx="30163" cy="11113"/>
            </a:xfrm>
            <a:custGeom>
              <a:avLst/>
              <a:gdLst/>
              <a:ahLst/>
              <a:cxnLst>
                <a:cxn ang="0">
                  <a:pos x="0" y="0"/>
                </a:cxn>
                <a:cxn ang="0">
                  <a:pos x="0" y="0"/>
                </a:cxn>
                <a:cxn ang="0">
                  <a:pos x="2147483647" y="2147483647"/>
                </a:cxn>
                <a:cxn ang="0">
                  <a:pos x="2147483647" y="0"/>
                </a:cxn>
                <a:cxn ang="0">
                  <a:pos x="2147483647" y="0"/>
                </a:cxn>
                <a:cxn ang="0">
                  <a:pos x="0" y="0"/>
                </a:cxn>
              </a:cxnLst>
              <a:pathLst>
                <a:path w="19" h="7">
                  <a:moveTo>
                    <a:pt x="0" y="0"/>
                  </a:moveTo>
                  <a:lnTo>
                    <a:pt x="0" y="0"/>
                  </a:lnTo>
                  <a:lnTo>
                    <a:pt x="10" y="7"/>
                  </a:lnTo>
                  <a:lnTo>
                    <a:pt x="19" y="0"/>
                  </a:lnTo>
                  <a:lnTo>
                    <a:pt x="0" y="0"/>
                  </a:lnTo>
                  <a:close/>
                </a:path>
              </a:pathLst>
            </a:custGeom>
            <a:solidFill>
              <a:srgbClr val="0382BE">
                <a:alpha val="100000"/>
              </a:srgbClr>
            </a:solidFill>
            <a:ln w="9525">
              <a:noFill/>
            </a:ln>
          </p:spPr>
          <p:txBody>
            <a:bodyPr/>
            <a:p>
              <a:endParaRPr lang="zh-CN" altLang="en-US"/>
            </a:p>
          </p:txBody>
        </p:sp>
        <p:sp>
          <p:nvSpPr>
            <p:cNvPr id="617" name="Freeform 140"/>
            <p:cNvSpPr/>
            <p:nvPr/>
          </p:nvSpPr>
          <p:spPr>
            <a:xfrm>
              <a:off x="2340656" y="1792061"/>
              <a:ext cx="14288" cy="11113"/>
            </a:xfrm>
            <a:custGeom>
              <a:avLst/>
              <a:gdLst/>
              <a:ahLst/>
              <a:cxnLst>
                <a:cxn ang="0">
                  <a:pos x="2147483647" y="2147483647"/>
                </a:cxn>
                <a:cxn ang="0">
                  <a:pos x="2147483647" y="2147483647"/>
                </a:cxn>
                <a:cxn ang="0">
                  <a:pos x="0" y="2147483647"/>
                </a:cxn>
                <a:cxn ang="0">
                  <a:pos x="2147483647" y="0"/>
                </a:cxn>
                <a:cxn ang="0">
                  <a:pos x="2147483647" y="2147483647"/>
                </a:cxn>
              </a:cxnLst>
              <a:pathLst>
                <a:path w="9" h="7">
                  <a:moveTo>
                    <a:pt x="9" y="2"/>
                  </a:moveTo>
                  <a:lnTo>
                    <a:pt x="5" y="7"/>
                  </a:lnTo>
                  <a:lnTo>
                    <a:pt x="0" y="2"/>
                  </a:lnTo>
                  <a:lnTo>
                    <a:pt x="5" y="0"/>
                  </a:lnTo>
                  <a:lnTo>
                    <a:pt x="9" y="2"/>
                  </a:lnTo>
                  <a:close/>
                </a:path>
              </a:pathLst>
            </a:custGeom>
            <a:solidFill>
              <a:srgbClr val="0382BE">
                <a:alpha val="100000"/>
              </a:srgbClr>
            </a:solidFill>
            <a:ln w="9525">
              <a:noFill/>
            </a:ln>
          </p:spPr>
          <p:txBody>
            <a:bodyPr/>
            <a:p>
              <a:endParaRPr lang="zh-CN" altLang="en-US"/>
            </a:p>
          </p:txBody>
        </p:sp>
        <p:sp>
          <p:nvSpPr>
            <p:cNvPr id="618" name="Rectangle 141"/>
            <p:cNvSpPr/>
            <p:nvPr/>
          </p:nvSpPr>
          <p:spPr>
            <a:xfrm>
              <a:off x="2220006" y="1903186"/>
              <a:ext cx="82550" cy="46038"/>
            </a:xfrm>
            <a:prstGeom prst="rect">
              <a:avLst/>
            </a:prstGeom>
            <a:solidFill>
              <a:srgbClr val="FFFFFF"/>
            </a:solidFill>
            <a:ln w="9525">
              <a:noFill/>
            </a:ln>
          </p:spPr>
          <p:txBody>
            <a:bodyPr/>
            <a:p>
              <a:pPr lvl="0" eaLnBrk="1" hangingPunct="1">
                <a:buNone/>
              </a:pPr>
              <a:endParaRPr lang="zh-CN" altLang="en-US" dirty="0">
                <a:latin typeface="微软雅黑" panose="020B0503020204020204" pitchFamily="34" charset="-122"/>
                <a:ea typeface="微软雅黑" panose="020B0503020204020204" pitchFamily="34" charset="-122"/>
              </a:endParaRPr>
            </a:p>
          </p:txBody>
        </p:sp>
        <p:sp>
          <p:nvSpPr>
            <p:cNvPr id="619" name="Freeform 142"/>
            <p:cNvSpPr/>
            <p:nvPr/>
          </p:nvSpPr>
          <p:spPr>
            <a:xfrm>
              <a:off x="2224768" y="1907948"/>
              <a:ext cx="74613" cy="38100"/>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7" h="24">
                  <a:moveTo>
                    <a:pt x="47" y="24"/>
                  </a:moveTo>
                  <a:lnTo>
                    <a:pt x="0" y="24"/>
                  </a:lnTo>
                  <a:lnTo>
                    <a:pt x="0" y="0"/>
                  </a:lnTo>
                  <a:lnTo>
                    <a:pt x="47" y="0"/>
                  </a:lnTo>
                  <a:lnTo>
                    <a:pt x="47" y="24"/>
                  </a:lnTo>
                  <a:close/>
                </a:path>
              </a:pathLst>
            </a:custGeom>
            <a:solidFill>
              <a:srgbClr val="0382BE">
                <a:alpha val="100000"/>
              </a:srgbClr>
            </a:solidFill>
            <a:ln w="9525">
              <a:noFill/>
            </a:ln>
          </p:spPr>
          <p:txBody>
            <a:bodyPr/>
            <a:p>
              <a:endParaRPr lang="zh-CN" altLang="en-US"/>
            </a:p>
          </p:txBody>
        </p:sp>
        <p:sp>
          <p:nvSpPr>
            <p:cNvPr id="620" name="Freeform 143"/>
            <p:cNvSpPr/>
            <p:nvPr/>
          </p:nvSpPr>
          <p:spPr>
            <a:xfrm>
              <a:off x="2227943" y="1911123"/>
              <a:ext cx="71438" cy="34925"/>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5" h="22">
                  <a:moveTo>
                    <a:pt x="45" y="22"/>
                  </a:moveTo>
                  <a:lnTo>
                    <a:pt x="0" y="22"/>
                  </a:lnTo>
                  <a:lnTo>
                    <a:pt x="0" y="0"/>
                  </a:lnTo>
                  <a:lnTo>
                    <a:pt x="45" y="0"/>
                  </a:lnTo>
                  <a:lnTo>
                    <a:pt x="45" y="22"/>
                  </a:lnTo>
                  <a:close/>
                </a:path>
              </a:pathLst>
            </a:custGeom>
            <a:solidFill>
              <a:srgbClr val="FFFFFF">
                <a:alpha val="100000"/>
              </a:srgbClr>
            </a:solidFill>
            <a:ln w="9525">
              <a:noFill/>
            </a:ln>
          </p:spPr>
          <p:txBody>
            <a:bodyPr/>
            <a:p>
              <a:endParaRPr lang="zh-CN" altLang="en-US"/>
            </a:p>
          </p:txBody>
        </p:sp>
        <p:sp>
          <p:nvSpPr>
            <p:cNvPr id="642" name="Freeform 144"/>
            <p:cNvSpPr/>
            <p:nvPr/>
          </p:nvSpPr>
          <p:spPr>
            <a:xfrm>
              <a:off x="2227943" y="1919061"/>
              <a:ext cx="71438" cy="7938"/>
            </a:xfrm>
            <a:custGeom>
              <a:avLst/>
              <a:gdLst/>
              <a:ahLst/>
              <a:cxnLst>
                <a:cxn ang="0">
                  <a:pos x="2147483647" y="2147483647"/>
                </a:cxn>
                <a:cxn ang="0">
                  <a:pos x="0" y="2147483647"/>
                </a:cxn>
                <a:cxn ang="0">
                  <a:pos x="0" y="0"/>
                </a:cxn>
                <a:cxn ang="0">
                  <a:pos x="2147483647" y="0"/>
                </a:cxn>
                <a:cxn ang="0">
                  <a:pos x="2147483647" y="2147483647"/>
                </a:cxn>
                <a:cxn ang="0">
                  <a:pos x="2147483647" y="2147483647"/>
                </a:cxn>
              </a:cxnLst>
              <a:pathLst>
                <a:path w="45" h="5">
                  <a:moveTo>
                    <a:pt x="45" y="5"/>
                  </a:moveTo>
                  <a:lnTo>
                    <a:pt x="0" y="5"/>
                  </a:lnTo>
                  <a:lnTo>
                    <a:pt x="0" y="0"/>
                  </a:lnTo>
                  <a:lnTo>
                    <a:pt x="45" y="0"/>
                  </a:lnTo>
                  <a:lnTo>
                    <a:pt x="45" y="5"/>
                  </a:lnTo>
                  <a:close/>
                </a:path>
              </a:pathLst>
            </a:custGeom>
            <a:solidFill>
              <a:srgbClr val="0382BE">
                <a:alpha val="100000"/>
              </a:srgbClr>
            </a:solidFill>
            <a:ln w="9525">
              <a:noFill/>
            </a:ln>
          </p:spPr>
          <p:txBody>
            <a:bodyPr/>
            <a:p>
              <a:endParaRPr lang="zh-CN" altLang="en-US"/>
            </a:p>
          </p:txBody>
        </p:sp>
      </p:grpSp>
      <p:grpSp>
        <p:nvGrpSpPr>
          <p:cNvPr id="643" name="组合 343"/>
          <p:cNvGrpSpPr/>
          <p:nvPr/>
        </p:nvGrpSpPr>
        <p:grpSpPr>
          <a:xfrm>
            <a:off x="4386263" y="2870200"/>
            <a:ext cx="735012" cy="3457575"/>
            <a:chOff x="2120349" y="1700808"/>
            <a:chExt cx="735291" cy="3456384"/>
          </a:xfrm>
        </p:grpSpPr>
        <p:grpSp>
          <p:nvGrpSpPr>
            <p:cNvPr id="644" name="组合 643"/>
            <p:cNvGrpSpPr/>
            <p:nvPr/>
          </p:nvGrpSpPr>
          <p:grpSpPr>
            <a:xfrm>
              <a:off x="2120349" y="1700808"/>
              <a:ext cx="735291" cy="120129"/>
              <a:chOff x="7211506" y="2630078"/>
              <a:chExt cx="980388" cy="282804"/>
            </a:xfrm>
            <a:solidFill>
              <a:schemeClr val="tx1">
                <a:lumMod val="75000"/>
                <a:lumOff val="25000"/>
              </a:schemeClr>
            </a:solidFill>
          </p:grpSpPr>
          <p:sp>
            <p:nvSpPr>
              <p:cNvPr id="645" name="矩形 64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4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9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696" name="组合 345"/>
            <p:cNvGrpSpPr/>
            <p:nvPr/>
          </p:nvGrpSpPr>
          <p:grpSpPr>
            <a:xfrm>
              <a:off x="2120349" y="1824941"/>
              <a:ext cx="735291" cy="240258"/>
              <a:chOff x="7211506" y="2922309"/>
              <a:chExt cx="980388" cy="565608"/>
            </a:xfrm>
          </p:grpSpPr>
          <p:grpSp>
            <p:nvGrpSpPr>
              <p:cNvPr id="697" name="组合 696"/>
              <p:cNvGrpSpPr/>
              <p:nvPr/>
            </p:nvGrpSpPr>
            <p:grpSpPr>
              <a:xfrm>
                <a:off x="7211506" y="2922309"/>
                <a:ext cx="980388" cy="282804"/>
                <a:chOff x="7211506" y="2630078"/>
                <a:chExt cx="980388" cy="282804"/>
              </a:xfrm>
              <a:solidFill>
                <a:schemeClr val="bg1">
                  <a:lumMod val="95000"/>
                </a:schemeClr>
              </a:solidFill>
            </p:grpSpPr>
            <p:sp>
              <p:nvSpPr>
                <p:cNvPr id="698" name="矩形 69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04" name="组合 703"/>
              <p:cNvGrpSpPr/>
              <p:nvPr/>
            </p:nvGrpSpPr>
            <p:grpSpPr>
              <a:xfrm>
                <a:off x="7211506" y="3205113"/>
                <a:ext cx="980388" cy="282804"/>
                <a:chOff x="7211506" y="2630078"/>
                <a:chExt cx="980388" cy="282804"/>
              </a:xfrm>
              <a:solidFill>
                <a:schemeClr val="bg1">
                  <a:lumMod val="85000"/>
                </a:schemeClr>
              </a:solidFill>
            </p:grpSpPr>
            <p:sp>
              <p:nvSpPr>
                <p:cNvPr id="705" name="矩形 7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09" name="组合 346"/>
            <p:cNvGrpSpPr/>
            <p:nvPr/>
          </p:nvGrpSpPr>
          <p:grpSpPr>
            <a:xfrm>
              <a:off x="2120349" y="2061195"/>
              <a:ext cx="735291" cy="240258"/>
              <a:chOff x="7211506" y="2922309"/>
              <a:chExt cx="980388" cy="565608"/>
            </a:xfrm>
          </p:grpSpPr>
          <p:grpSp>
            <p:nvGrpSpPr>
              <p:cNvPr id="710" name="组合 709"/>
              <p:cNvGrpSpPr/>
              <p:nvPr/>
            </p:nvGrpSpPr>
            <p:grpSpPr>
              <a:xfrm>
                <a:off x="7211506" y="2922309"/>
                <a:ext cx="980388" cy="282804"/>
                <a:chOff x="7211506" y="2630078"/>
                <a:chExt cx="980388" cy="282804"/>
              </a:xfrm>
              <a:solidFill>
                <a:schemeClr val="bg1">
                  <a:lumMod val="95000"/>
                </a:schemeClr>
              </a:solidFill>
            </p:grpSpPr>
            <p:sp>
              <p:nvSpPr>
                <p:cNvPr id="711" name="矩形 71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15" name="组合 714"/>
              <p:cNvGrpSpPr/>
              <p:nvPr/>
            </p:nvGrpSpPr>
            <p:grpSpPr>
              <a:xfrm>
                <a:off x="7211506" y="3205113"/>
                <a:ext cx="980388" cy="282804"/>
                <a:chOff x="7211506" y="2630078"/>
                <a:chExt cx="980388" cy="282804"/>
              </a:xfrm>
              <a:solidFill>
                <a:schemeClr val="bg1">
                  <a:lumMod val="85000"/>
                </a:schemeClr>
              </a:solidFill>
            </p:grpSpPr>
            <p:sp>
              <p:nvSpPr>
                <p:cNvPr id="716" name="矩形 71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1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20" name="组合 347"/>
            <p:cNvGrpSpPr/>
            <p:nvPr/>
          </p:nvGrpSpPr>
          <p:grpSpPr>
            <a:xfrm>
              <a:off x="2120349" y="2293445"/>
              <a:ext cx="735291" cy="240258"/>
              <a:chOff x="7211506" y="2922309"/>
              <a:chExt cx="980388" cy="565608"/>
            </a:xfrm>
          </p:grpSpPr>
          <p:grpSp>
            <p:nvGrpSpPr>
              <p:cNvPr id="721" name="组合 720"/>
              <p:cNvGrpSpPr/>
              <p:nvPr/>
            </p:nvGrpSpPr>
            <p:grpSpPr>
              <a:xfrm>
                <a:off x="7211506" y="2922309"/>
                <a:ext cx="980388" cy="282804"/>
                <a:chOff x="7211506" y="2630078"/>
                <a:chExt cx="980388" cy="282804"/>
              </a:xfrm>
              <a:solidFill>
                <a:schemeClr val="bg1">
                  <a:lumMod val="95000"/>
                </a:schemeClr>
              </a:solidFill>
            </p:grpSpPr>
            <p:sp>
              <p:nvSpPr>
                <p:cNvPr id="722" name="矩形 72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26" name="组合 725"/>
              <p:cNvGrpSpPr/>
              <p:nvPr/>
            </p:nvGrpSpPr>
            <p:grpSpPr>
              <a:xfrm>
                <a:off x="7211506" y="3205113"/>
                <a:ext cx="980388" cy="282804"/>
                <a:chOff x="7211506" y="2630078"/>
                <a:chExt cx="980388" cy="282804"/>
              </a:xfrm>
              <a:solidFill>
                <a:schemeClr val="bg1">
                  <a:lumMod val="85000"/>
                </a:schemeClr>
              </a:solidFill>
            </p:grpSpPr>
            <p:sp>
              <p:nvSpPr>
                <p:cNvPr id="727" name="矩形 72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2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31" name="组合 348"/>
            <p:cNvGrpSpPr/>
            <p:nvPr/>
          </p:nvGrpSpPr>
          <p:grpSpPr>
            <a:xfrm>
              <a:off x="2120349" y="2529699"/>
              <a:ext cx="735291" cy="240258"/>
              <a:chOff x="7211506" y="2922309"/>
              <a:chExt cx="980388" cy="565608"/>
            </a:xfrm>
          </p:grpSpPr>
          <p:grpSp>
            <p:nvGrpSpPr>
              <p:cNvPr id="732" name="组合 731"/>
              <p:cNvGrpSpPr/>
              <p:nvPr/>
            </p:nvGrpSpPr>
            <p:grpSpPr>
              <a:xfrm>
                <a:off x="7211506" y="2922309"/>
                <a:ext cx="980388" cy="282804"/>
                <a:chOff x="7211506" y="2630078"/>
                <a:chExt cx="980388" cy="282804"/>
              </a:xfrm>
              <a:solidFill>
                <a:schemeClr val="bg1">
                  <a:lumMod val="95000"/>
                </a:schemeClr>
              </a:solidFill>
            </p:grpSpPr>
            <p:sp>
              <p:nvSpPr>
                <p:cNvPr id="733" name="矩形 73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37" name="组合 736"/>
              <p:cNvGrpSpPr/>
              <p:nvPr/>
            </p:nvGrpSpPr>
            <p:grpSpPr>
              <a:xfrm>
                <a:off x="7211506" y="3205113"/>
                <a:ext cx="980388" cy="282804"/>
                <a:chOff x="7211506" y="2630078"/>
                <a:chExt cx="980388" cy="282804"/>
              </a:xfrm>
              <a:solidFill>
                <a:schemeClr val="bg1">
                  <a:lumMod val="85000"/>
                </a:schemeClr>
              </a:solidFill>
            </p:grpSpPr>
            <p:sp>
              <p:nvSpPr>
                <p:cNvPr id="738" name="矩形 73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3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42" name="组合 349"/>
            <p:cNvGrpSpPr/>
            <p:nvPr/>
          </p:nvGrpSpPr>
          <p:grpSpPr>
            <a:xfrm>
              <a:off x="2120349" y="2780928"/>
              <a:ext cx="735291" cy="240258"/>
              <a:chOff x="7211506" y="2922309"/>
              <a:chExt cx="980388" cy="565608"/>
            </a:xfrm>
          </p:grpSpPr>
          <p:grpSp>
            <p:nvGrpSpPr>
              <p:cNvPr id="743" name="组合 742"/>
              <p:cNvGrpSpPr/>
              <p:nvPr/>
            </p:nvGrpSpPr>
            <p:grpSpPr>
              <a:xfrm>
                <a:off x="7211506" y="2922309"/>
                <a:ext cx="980388" cy="282804"/>
                <a:chOff x="7211506" y="2630078"/>
                <a:chExt cx="980388" cy="282804"/>
              </a:xfrm>
              <a:solidFill>
                <a:schemeClr val="bg1">
                  <a:lumMod val="95000"/>
                </a:schemeClr>
              </a:solidFill>
            </p:grpSpPr>
            <p:sp>
              <p:nvSpPr>
                <p:cNvPr id="744" name="矩形 74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48" name="组合 747"/>
              <p:cNvGrpSpPr/>
              <p:nvPr/>
            </p:nvGrpSpPr>
            <p:grpSpPr>
              <a:xfrm>
                <a:off x="7211506" y="3205113"/>
                <a:ext cx="980388" cy="282804"/>
                <a:chOff x="7211506" y="2630078"/>
                <a:chExt cx="980388" cy="282804"/>
              </a:xfrm>
              <a:solidFill>
                <a:schemeClr val="bg1">
                  <a:lumMod val="85000"/>
                </a:schemeClr>
              </a:solidFill>
            </p:grpSpPr>
            <p:sp>
              <p:nvSpPr>
                <p:cNvPr id="749" name="矩形 74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53" name="组合 350"/>
            <p:cNvGrpSpPr/>
            <p:nvPr/>
          </p:nvGrpSpPr>
          <p:grpSpPr>
            <a:xfrm>
              <a:off x="2120349" y="3013178"/>
              <a:ext cx="735291" cy="240258"/>
              <a:chOff x="7211506" y="2922309"/>
              <a:chExt cx="980388" cy="565608"/>
            </a:xfrm>
          </p:grpSpPr>
          <p:grpSp>
            <p:nvGrpSpPr>
              <p:cNvPr id="754" name="组合 753"/>
              <p:cNvGrpSpPr/>
              <p:nvPr/>
            </p:nvGrpSpPr>
            <p:grpSpPr>
              <a:xfrm>
                <a:off x="7211506" y="2922309"/>
                <a:ext cx="980388" cy="282804"/>
                <a:chOff x="7211506" y="2630078"/>
                <a:chExt cx="980388" cy="282804"/>
              </a:xfrm>
              <a:solidFill>
                <a:schemeClr val="bg1">
                  <a:lumMod val="95000"/>
                </a:schemeClr>
              </a:solidFill>
            </p:grpSpPr>
            <p:sp>
              <p:nvSpPr>
                <p:cNvPr id="755" name="矩形 75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5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59" name="组合 758"/>
              <p:cNvGrpSpPr/>
              <p:nvPr/>
            </p:nvGrpSpPr>
            <p:grpSpPr>
              <a:xfrm>
                <a:off x="7211506" y="3205113"/>
                <a:ext cx="980388" cy="282804"/>
                <a:chOff x="7211506" y="2630078"/>
                <a:chExt cx="980388" cy="282804"/>
              </a:xfrm>
              <a:solidFill>
                <a:schemeClr val="bg1">
                  <a:lumMod val="85000"/>
                </a:schemeClr>
              </a:solidFill>
            </p:grpSpPr>
            <p:sp>
              <p:nvSpPr>
                <p:cNvPr id="760" name="矩形 75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64" name="组合 351"/>
            <p:cNvGrpSpPr/>
            <p:nvPr/>
          </p:nvGrpSpPr>
          <p:grpSpPr>
            <a:xfrm>
              <a:off x="2120349" y="3249432"/>
              <a:ext cx="735291" cy="240258"/>
              <a:chOff x="7211506" y="2922309"/>
              <a:chExt cx="980388" cy="565608"/>
            </a:xfrm>
          </p:grpSpPr>
          <p:grpSp>
            <p:nvGrpSpPr>
              <p:cNvPr id="765" name="组合 764"/>
              <p:cNvGrpSpPr/>
              <p:nvPr/>
            </p:nvGrpSpPr>
            <p:grpSpPr>
              <a:xfrm>
                <a:off x="7211506" y="2922309"/>
                <a:ext cx="980388" cy="282804"/>
                <a:chOff x="7211506" y="2630078"/>
                <a:chExt cx="980388" cy="282804"/>
              </a:xfrm>
              <a:solidFill>
                <a:schemeClr val="bg1">
                  <a:lumMod val="95000"/>
                </a:schemeClr>
              </a:solidFill>
            </p:grpSpPr>
            <p:sp>
              <p:nvSpPr>
                <p:cNvPr id="766" name="矩形 76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6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70" name="组合 769"/>
              <p:cNvGrpSpPr/>
              <p:nvPr/>
            </p:nvGrpSpPr>
            <p:grpSpPr>
              <a:xfrm>
                <a:off x="7211506" y="3205113"/>
                <a:ext cx="980388" cy="282804"/>
                <a:chOff x="7211506" y="2630078"/>
                <a:chExt cx="980388" cy="282804"/>
              </a:xfrm>
              <a:solidFill>
                <a:schemeClr val="bg1">
                  <a:lumMod val="85000"/>
                </a:schemeClr>
              </a:solidFill>
            </p:grpSpPr>
            <p:sp>
              <p:nvSpPr>
                <p:cNvPr id="771" name="矩形 77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75" name="组合 352"/>
            <p:cNvGrpSpPr/>
            <p:nvPr/>
          </p:nvGrpSpPr>
          <p:grpSpPr>
            <a:xfrm>
              <a:off x="2120349" y="3492443"/>
              <a:ext cx="735291" cy="240258"/>
              <a:chOff x="7211506" y="2922309"/>
              <a:chExt cx="980388" cy="565608"/>
            </a:xfrm>
          </p:grpSpPr>
          <p:grpSp>
            <p:nvGrpSpPr>
              <p:cNvPr id="776" name="组合 775"/>
              <p:cNvGrpSpPr/>
              <p:nvPr/>
            </p:nvGrpSpPr>
            <p:grpSpPr>
              <a:xfrm>
                <a:off x="7211506" y="2922309"/>
                <a:ext cx="980388" cy="282804"/>
                <a:chOff x="7211506" y="2630078"/>
                <a:chExt cx="980388" cy="282804"/>
              </a:xfrm>
              <a:solidFill>
                <a:schemeClr val="bg1">
                  <a:lumMod val="95000"/>
                </a:schemeClr>
              </a:solidFill>
            </p:grpSpPr>
            <p:sp>
              <p:nvSpPr>
                <p:cNvPr id="777" name="矩形 77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7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81" name="组合 780"/>
              <p:cNvGrpSpPr/>
              <p:nvPr/>
            </p:nvGrpSpPr>
            <p:grpSpPr>
              <a:xfrm>
                <a:off x="7211506" y="3205113"/>
                <a:ext cx="980388" cy="282804"/>
                <a:chOff x="7211506" y="2630078"/>
                <a:chExt cx="980388" cy="282804"/>
              </a:xfrm>
              <a:solidFill>
                <a:schemeClr val="bg1">
                  <a:lumMod val="85000"/>
                </a:schemeClr>
              </a:solidFill>
            </p:grpSpPr>
            <p:sp>
              <p:nvSpPr>
                <p:cNvPr id="782" name="矩形 78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86" name="组合 353"/>
            <p:cNvGrpSpPr/>
            <p:nvPr/>
          </p:nvGrpSpPr>
          <p:grpSpPr>
            <a:xfrm>
              <a:off x="2120349" y="3728697"/>
              <a:ext cx="735291" cy="240258"/>
              <a:chOff x="7211506" y="2922309"/>
              <a:chExt cx="980388" cy="565608"/>
            </a:xfrm>
          </p:grpSpPr>
          <p:grpSp>
            <p:nvGrpSpPr>
              <p:cNvPr id="787" name="组合 786"/>
              <p:cNvGrpSpPr/>
              <p:nvPr/>
            </p:nvGrpSpPr>
            <p:grpSpPr>
              <a:xfrm>
                <a:off x="7211506" y="2922309"/>
                <a:ext cx="980388" cy="282804"/>
                <a:chOff x="7211506" y="2630078"/>
                <a:chExt cx="980388" cy="282804"/>
              </a:xfrm>
              <a:solidFill>
                <a:schemeClr val="bg1">
                  <a:lumMod val="95000"/>
                </a:schemeClr>
              </a:solidFill>
            </p:grpSpPr>
            <p:sp>
              <p:nvSpPr>
                <p:cNvPr id="788" name="矩形 78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8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792" name="组合 791"/>
              <p:cNvGrpSpPr/>
              <p:nvPr/>
            </p:nvGrpSpPr>
            <p:grpSpPr>
              <a:xfrm>
                <a:off x="7211506" y="3205113"/>
                <a:ext cx="980388" cy="282804"/>
                <a:chOff x="7211506" y="2630078"/>
                <a:chExt cx="980388" cy="282804"/>
              </a:xfrm>
              <a:solidFill>
                <a:schemeClr val="bg1">
                  <a:lumMod val="85000"/>
                </a:schemeClr>
              </a:solidFill>
            </p:grpSpPr>
            <p:sp>
              <p:nvSpPr>
                <p:cNvPr id="793" name="矩形 79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9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97" name="组合 354"/>
            <p:cNvGrpSpPr/>
            <p:nvPr/>
          </p:nvGrpSpPr>
          <p:grpSpPr>
            <a:xfrm>
              <a:off x="2120349" y="3960947"/>
              <a:ext cx="735291" cy="240258"/>
              <a:chOff x="7211506" y="2922309"/>
              <a:chExt cx="980388" cy="565608"/>
            </a:xfrm>
          </p:grpSpPr>
          <p:grpSp>
            <p:nvGrpSpPr>
              <p:cNvPr id="798" name="组合 797"/>
              <p:cNvGrpSpPr/>
              <p:nvPr/>
            </p:nvGrpSpPr>
            <p:grpSpPr>
              <a:xfrm>
                <a:off x="7211506" y="2922309"/>
                <a:ext cx="980388" cy="282804"/>
                <a:chOff x="7211506" y="2630078"/>
                <a:chExt cx="980388" cy="282804"/>
              </a:xfrm>
              <a:solidFill>
                <a:schemeClr val="bg1">
                  <a:lumMod val="95000"/>
                </a:schemeClr>
              </a:solidFill>
            </p:grpSpPr>
            <p:sp>
              <p:nvSpPr>
                <p:cNvPr id="799" name="矩形 79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03" name="组合 802"/>
              <p:cNvGrpSpPr/>
              <p:nvPr/>
            </p:nvGrpSpPr>
            <p:grpSpPr>
              <a:xfrm>
                <a:off x="7211506" y="3205113"/>
                <a:ext cx="980388" cy="282804"/>
                <a:chOff x="7211506" y="2630078"/>
                <a:chExt cx="980388" cy="282804"/>
              </a:xfrm>
              <a:solidFill>
                <a:schemeClr val="bg1">
                  <a:lumMod val="85000"/>
                </a:schemeClr>
              </a:solidFill>
            </p:grpSpPr>
            <p:sp>
              <p:nvSpPr>
                <p:cNvPr id="804" name="矩形 80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08" name="组合 355"/>
            <p:cNvGrpSpPr/>
            <p:nvPr/>
          </p:nvGrpSpPr>
          <p:grpSpPr>
            <a:xfrm>
              <a:off x="2120349" y="4197201"/>
              <a:ext cx="735291" cy="240258"/>
              <a:chOff x="7211506" y="2922309"/>
              <a:chExt cx="980388" cy="565608"/>
            </a:xfrm>
          </p:grpSpPr>
          <p:grpSp>
            <p:nvGrpSpPr>
              <p:cNvPr id="809" name="组合 808"/>
              <p:cNvGrpSpPr/>
              <p:nvPr/>
            </p:nvGrpSpPr>
            <p:grpSpPr>
              <a:xfrm>
                <a:off x="7211506" y="2922309"/>
                <a:ext cx="980388" cy="282804"/>
                <a:chOff x="7211506" y="2630078"/>
                <a:chExt cx="980388" cy="282804"/>
              </a:xfrm>
              <a:solidFill>
                <a:schemeClr val="bg1">
                  <a:lumMod val="95000"/>
                </a:schemeClr>
              </a:solidFill>
            </p:grpSpPr>
            <p:sp>
              <p:nvSpPr>
                <p:cNvPr id="810" name="矩形 80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14" name="组合 813"/>
              <p:cNvGrpSpPr/>
              <p:nvPr/>
            </p:nvGrpSpPr>
            <p:grpSpPr>
              <a:xfrm>
                <a:off x="7211506" y="3205113"/>
                <a:ext cx="980388" cy="282804"/>
                <a:chOff x="7211506" y="2630078"/>
                <a:chExt cx="980388" cy="282804"/>
              </a:xfrm>
              <a:solidFill>
                <a:schemeClr val="bg1">
                  <a:lumMod val="85000"/>
                </a:schemeClr>
              </a:solidFill>
            </p:grpSpPr>
            <p:sp>
              <p:nvSpPr>
                <p:cNvPr id="815" name="矩形 81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1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19" name="组合 356"/>
            <p:cNvGrpSpPr/>
            <p:nvPr/>
          </p:nvGrpSpPr>
          <p:grpSpPr>
            <a:xfrm>
              <a:off x="2120349" y="4448430"/>
              <a:ext cx="735291" cy="240258"/>
              <a:chOff x="7211506" y="2922309"/>
              <a:chExt cx="980388" cy="565608"/>
            </a:xfrm>
          </p:grpSpPr>
          <p:grpSp>
            <p:nvGrpSpPr>
              <p:cNvPr id="820" name="组合 819"/>
              <p:cNvGrpSpPr/>
              <p:nvPr/>
            </p:nvGrpSpPr>
            <p:grpSpPr>
              <a:xfrm>
                <a:off x="7211506" y="2922309"/>
                <a:ext cx="980388" cy="282804"/>
                <a:chOff x="7211506" y="2630078"/>
                <a:chExt cx="980388" cy="282804"/>
              </a:xfrm>
              <a:solidFill>
                <a:schemeClr val="bg1">
                  <a:lumMod val="95000"/>
                </a:schemeClr>
              </a:solidFill>
            </p:grpSpPr>
            <p:sp>
              <p:nvSpPr>
                <p:cNvPr id="821" name="矩形 82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25" name="组合 824"/>
              <p:cNvGrpSpPr/>
              <p:nvPr/>
            </p:nvGrpSpPr>
            <p:grpSpPr>
              <a:xfrm>
                <a:off x="7211506" y="3205113"/>
                <a:ext cx="980388" cy="282804"/>
                <a:chOff x="7211506" y="2630078"/>
                <a:chExt cx="980388" cy="282804"/>
              </a:xfrm>
              <a:solidFill>
                <a:schemeClr val="bg1">
                  <a:lumMod val="85000"/>
                </a:schemeClr>
              </a:solidFill>
            </p:grpSpPr>
            <p:sp>
              <p:nvSpPr>
                <p:cNvPr id="826" name="矩形 82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2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30" name="组合 357"/>
            <p:cNvGrpSpPr/>
            <p:nvPr/>
          </p:nvGrpSpPr>
          <p:grpSpPr>
            <a:xfrm>
              <a:off x="2120349" y="4680680"/>
              <a:ext cx="735291" cy="240258"/>
              <a:chOff x="7211506" y="2922309"/>
              <a:chExt cx="980388" cy="565608"/>
            </a:xfrm>
          </p:grpSpPr>
          <p:grpSp>
            <p:nvGrpSpPr>
              <p:cNvPr id="831" name="组合 830"/>
              <p:cNvGrpSpPr/>
              <p:nvPr/>
            </p:nvGrpSpPr>
            <p:grpSpPr>
              <a:xfrm>
                <a:off x="7211506" y="2922309"/>
                <a:ext cx="980388" cy="282804"/>
                <a:chOff x="7211506" y="2630078"/>
                <a:chExt cx="980388" cy="282804"/>
              </a:xfrm>
              <a:solidFill>
                <a:schemeClr val="bg1">
                  <a:lumMod val="95000"/>
                </a:schemeClr>
              </a:solidFill>
            </p:grpSpPr>
            <p:sp>
              <p:nvSpPr>
                <p:cNvPr id="832" name="矩形 83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36" name="组合 835"/>
              <p:cNvGrpSpPr/>
              <p:nvPr/>
            </p:nvGrpSpPr>
            <p:grpSpPr>
              <a:xfrm>
                <a:off x="7211506" y="3205113"/>
                <a:ext cx="980388" cy="282804"/>
                <a:chOff x="7211506" y="2630078"/>
                <a:chExt cx="980388" cy="282804"/>
              </a:xfrm>
              <a:solidFill>
                <a:schemeClr val="bg1">
                  <a:lumMod val="85000"/>
                </a:schemeClr>
              </a:solidFill>
            </p:grpSpPr>
            <p:sp>
              <p:nvSpPr>
                <p:cNvPr id="837" name="矩形 83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3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41" name="组合 358"/>
            <p:cNvGrpSpPr/>
            <p:nvPr/>
          </p:nvGrpSpPr>
          <p:grpSpPr>
            <a:xfrm>
              <a:off x="2120349" y="4916934"/>
              <a:ext cx="735291" cy="240258"/>
              <a:chOff x="7211506" y="2922309"/>
              <a:chExt cx="980388" cy="565608"/>
            </a:xfrm>
          </p:grpSpPr>
          <p:grpSp>
            <p:nvGrpSpPr>
              <p:cNvPr id="842" name="组合 841"/>
              <p:cNvGrpSpPr/>
              <p:nvPr/>
            </p:nvGrpSpPr>
            <p:grpSpPr>
              <a:xfrm>
                <a:off x="7211506" y="2922309"/>
                <a:ext cx="980388" cy="282804"/>
                <a:chOff x="7211506" y="2630078"/>
                <a:chExt cx="980388" cy="282804"/>
              </a:xfrm>
              <a:solidFill>
                <a:schemeClr val="bg1">
                  <a:lumMod val="95000"/>
                </a:schemeClr>
              </a:solidFill>
            </p:grpSpPr>
            <p:sp>
              <p:nvSpPr>
                <p:cNvPr id="843" name="矩形 84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47" name="组合 846"/>
              <p:cNvGrpSpPr/>
              <p:nvPr/>
            </p:nvGrpSpPr>
            <p:grpSpPr>
              <a:xfrm>
                <a:off x="7211506" y="3205113"/>
                <a:ext cx="980388" cy="282804"/>
                <a:chOff x="7211506" y="2630078"/>
                <a:chExt cx="980388" cy="282804"/>
              </a:xfrm>
              <a:solidFill>
                <a:schemeClr val="bg1">
                  <a:lumMod val="85000"/>
                </a:schemeClr>
              </a:solidFill>
            </p:grpSpPr>
            <p:sp>
              <p:nvSpPr>
                <p:cNvPr id="848" name="矩形 84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4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grpSp>
        <p:nvGrpSpPr>
          <p:cNvPr id="852" name="组合 851"/>
          <p:cNvGrpSpPr/>
          <p:nvPr/>
        </p:nvGrpSpPr>
        <p:grpSpPr bwMode="auto">
          <a:xfrm>
            <a:off x="6128657" y="2847647"/>
            <a:ext cx="735312" cy="120166"/>
            <a:chOff x="7211506" y="2630078"/>
            <a:chExt cx="980388" cy="282804"/>
          </a:xfrm>
          <a:solidFill>
            <a:schemeClr val="tx1">
              <a:lumMod val="75000"/>
              <a:lumOff val="25000"/>
            </a:schemeClr>
          </a:solidFill>
        </p:grpSpPr>
        <p:sp>
          <p:nvSpPr>
            <p:cNvPr id="853" name="矩形 85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5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57" name="组合 506"/>
          <p:cNvGrpSpPr/>
          <p:nvPr/>
        </p:nvGrpSpPr>
        <p:grpSpPr>
          <a:xfrm>
            <a:off x="6129338" y="2971800"/>
            <a:ext cx="735012" cy="241300"/>
            <a:chOff x="7211506" y="2922309"/>
            <a:chExt cx="980388" cy="565608"/>
          </a:xfrm>
        </p:grpSpPr>
        <p:grpSp>
          <p:nvGrpSpPr>
            <p:cNvPr id="858" name="组合 857"/>
            <p:cNvGrpSpPr/>
            <p:nvPr/>
          </p:nvGrpSpPr>
          <p:grpSpPr>
            <a:xfrm>
              <a:off x="7211506" y="2922309"/>
              <a:ext cx="980388" cy="282804"/>
              <a:chOff x="7211506" y="2630078"/>
              <a:chExt cx="980388" cy="282804"/>
            </a:xfrm>
            <a:solidFill>
              <a:schemeClr val="bg1">
                <a:lumMod val="95000"/>
              </a:schemeClr>
            </a:solidFill>
          </p:grpSpPr>
          <p:sp>
            <p:nvSpPr>
              <p:cNvPr id="859" name="矩形 85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63" name="组合 862"/>
            <p:cNvGrpSpPr/>
            <p:nvPr/>
          </p:nvGrpSpPr>
          <p:grpSpPr>
            <a:xfrm>
              <a:off x="7211506" y="3205113"/>
              <a:ext cx="980388" cy="282804"/>
              <a:chOff x="7211506" y="2630078"/>
              <a:chExt cx="980388" cy="282804"/>
            </a:xfrm>
            <a:solidFill>
              <a:schemeClr val="bg1">
                <a:lumMod val="85000"/>
              </a:schemeClr>
            </a:solidFill>
          </p:grpSpPr>
          <p:sp>
            <p:nvSpPr>
              <p:cNvPr id="864" name="矩形 86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6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68" name="组合 867"/>
          <p:cNvGrpSpPr/>
          <p:nvPr/>
        </p:nvGrpSpPr>
        <p:grpSpPr bwMode="auto">
          <a:xfrm>
            <a:off x="6128657" y="3208145"/>
            <a:ext cx="735312" cy="120166"/>
            <a:chOff x="7211506" y="2630078"/>
            <a:chExt cx="980388" cy="282804"/>
          </a:xfrm>
          <a:solidFill>
            <a:schemeClr val="bg1">
              <a:lumMod val="95000"/>
            </a:schemeClr>
          </a:solidFill>
        </p:grpSpPr>
        <p:sp>
          <p:nvSpPr>
            <p:cNvPr id="869" name="矩形 86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3" name="组合 508"/>
          <p:cNvGrpSpPr/>
          <p:nvPr/>
        </p:nvGrpSpPr>
        <p:grpSpPr>
          <a:xfrm>
            <a:off x="6129338" y="3402013"/>
            <a:ext cx="735012" cy="241300"/>
            <a:chOff x="7211506" y="2922309"/>
            <a:chExt cx="980388" cy="565608"/>
          </a:xfrm>
        </p:grpSpPr>
        <p:grpSp>
          <p:nvGrpSpPr>
            <p:cNvPr id="874" name="组合 873"/>
            <p:cNvGrpSpPr/>
            <p:nvPr/>
          </p:nvGrpSpPr>
          <p:grpSpPr>
            <a:xfrm>
              <a:off x="7211506" y="2922309"/>
              <a:ext cx="980388" cy="282804"/>
              <a:chOff x="7211506" y="2630078"/>
              <a:chExt cx="980388" cy="282804"/>
            </a:xfrm>
            <a:solidFill>
              <a:schemeClr val="bg1">
                <a:lumMod val="95000"/>
              </a:schemeClr>
            </a:solidFill>
          </p:grpSpPr>
          <p:sp>
            <p:nvSpPr>
              <p:cNvPr id="875" name="矩形 87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7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79" name="组合 878"/>
            <p:cNvGrpSpPr/>
            <p:nvPr/>
          </p:nvGrpSpPr>
          <p:grpSpPr>
            <a:xfrm>
              <a:off x="7211506" y="3205113"/>
              <a:ext cx="980388" cy="282804"/>
              <a:chOff x="7211506" y="2630078"/>
              <a:chExt cx="980388" cy="282804"/>
            </a:xfrm>
            <a:solidFill>
              <a:schemeClr val="bg1">
                <a:lumMod val="85000"/>
              </a:schemeClr>
            </a:solidFill>
          </p:grpSpPr>
          <p:sp>
            <p:nvSpPr>
              <p:cNvPr id="880" name="矩形 87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84" name="组合 509"/>
          <p:cNvGrpSpPr/>
          <p:nvPr/>
        </p:nvGrpSpPr>
        <p:grpSpPr>
          <a:xfrm>
            <a:off x="6129338" y="3638550"/>
            <a:ext cx="735012" cy="239713"/>
            <a:chOff x="7211506" y="2922309"/>
            <a:chExt cx="980388" cy="565608"/>
          </a:xfrm>
        </p:grpSpPr>
        <p:grpSp>
          <p:nvGrpSpPr>
            <p:cNvPr id="885" name="组合 884"/>
            <p:cNvGrpSpPr/>
            <p:nvPr/>
          </p:nvGrpSpPr>
          <p:grpSpPr>
            <a:xfrm>
              <a:off x="7211506" y="2922309"/>
              <a:ext cx="980388" cy="282804"/>
              <a:chOff x="7211506" y="2630078"/>
              <a:chExt cx="980388" cy="282804"/>
            </a:xfrm>
            <a:solidFill>
              <a:schemeClr val="bg1">
                <a:lumMod val="95000"/>
              </a:schemeClr>
            </a:solidFill>
          </p:grpSpPr>
          <p:sp>
            <p:nvSpPr>
              <p:cNvPr id="886" name="矩形 88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8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890" name="组合 889"/>
            <p:cNvGrpSpPr/>
            <p:nvPr/>
          </p:nvGrpSpPr>
          <p:grpSpPr>
            <a:xfrm>
              <a:off x="7211506" y="3205113"/>
              <a:ext cx="980388" cy="282804"/>
              <a:chOff x="7211506" y="2630078"/>
              <a:chExt cx="980388" cy="282804"/>
            </a:xfrm>
            <a:solidFill>
              <a:schemeClr val="bg1">
                <a:lumMod val="85000"/>
              </a:schemeClr>
            </a:solidFill>
          </p:grpSpPr>
          <p:sp>
            <p:nvSpPr>
              <p:cNvPr id="891" name="矩形 89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95" name="组合 894"/>
          <p:cNvGrpSpPr/>
          <p:nvPr/>
        </p:nvGrpSpPr>
        <p:grpSpPr bwMode="auto">
          <a:xfrm>
            <a:off x="6128657" y="4022277"/>
            <a:ext cx="735312" cy="120166"/>
            <a:chOff x="7211506" y="2630078"/>
            <a:chExt cx="980388" cy="282804"/>
          </a:xfrm>
          <a:solidFill>
            <a:schemeClr val="bg1">
              <a:lumMod val="85000"/>
            </a:schemeClr>
          </a:solidFill>
        </p:grpSpPr>
        <p:sp>
          <p:nvSpPr>
            <p:cNvPr id="896" name="矩形 89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00" name="组合 511"/>
          <p:cNvGrpSpPr/>
          <p:nvPr/>
        </p:nvGrpSpPr>
        <p:grpSpPr>
          <a:xfrm>
            <a:off x="6129338" y="4135438"/>
            <a:ext cx="735012" cy="239712"/>
            <a:chOff x="7211506" y="2922309"/>
            <a:chExt cx="980388" cy="565608"/>
          </a:xfrm>
        </p:grpSpPr>
        <p:grpSp>
          <p:nvGrpSpPr>
            <p:cNvPr id="901" name="组合 900"/>
            <p:cNvGrpSpPr/>
            <p:nvPr/>
          </p:nvGrpSpPr>
          <p:grpSpPr>
            <a:xfrm>
              <a:off x="7211506" y="2922309"/>
              <a:ext cx="980388" cy="282804"/>
              <a:chOff x="7211506" y="2630078"/>
              <a:chExt cx="980388" cy="282804"/>
            </a:xfrm>
            <a:solidFill>
              <a:schemeClr val="bg1">
                <a:lumMod val="95000"/>
              </a:schemeClr>
            </a:solidFill>
          </p:grpSpPr>
          <p:sp>
            <p:nvSpPr>
              <p:cNvPr id="902" name="矩形 90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06" name="组合 905"/>
            <p:cNvGrpSpPr/>
            <p:nvPr/>
          </p:nvGrpSpPr>
          <p:grpSpPr>
            <a:xfrm>
              <a:off x="7211506" y="3205113"/>
              <a:ext cx="980388" cy="282804"/>
              <a:chOff x="7211506" y="2630078"/>
              <a:chExt cx="980388" cy="282804"/>
            </a:xfrm>
            <a:solidFill>
              <a:schemeClr val="bg1">
                <a:lumMod val="85000"/>
              </a:schemeClr>
            </a:solidFill>
          </p:grpSpPr>
          <p:sp>
            <p:nvSpPr>
              <p:cNvPr id="907" name="矩形 90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0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11" name="组合 910"/>
          <p:cNvGrpSpPr/>
          <p:nvPr/>
        </p:nvGrpSpPr>
        <p:grpSpPr bwMode="auto">
          <a:xfrm>
            <a:off x="6128657" y="4396749"/>
            <a:ext cx="735312" cy="120166"/>
            <a:chOff x="7211506" y="2630078"/>
            <a:chExt cx="980388" cy="282804"/>
          </a:xfrm>
          <a:solidFill>
            <a:schemeClr val="bg1">
              <a:lumMod val="95000"/>
            </a:schemeClr>
          </a:solidFill>
        </p:grpSpPr>
        <p:sp>
          <p:nvSpPr>
            <p:cNvPr id="912" name="矩形 91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16" name="组合 513"/>
          <p:cNvGrpSpPr/>
          <p:nvPr/>
        </p:nvGrpSpPr>
        <p:grpSpPr>
          <a:xfrm>
            <a:off x="6129338" y="4598988"/>
            <a:ext cx="735012" cy="241300"/>
            <a:chOff x="7211506" y="2922309"/>
            <a:chExt cx="980388" cy="565608"/>
          </a:xfrm>
        </p:grpSpPr>
        <p:grpSp>
          <p:nvGrpSpPr>
            <p:cNvPr id="917" name="组合 916"/>
            <p:cNvGrpSpPr/>
            <p:nvPr/>
          </p:nvGrpSpPr>
          <p:grpSpPr>
            <a:xfrm>
              <a:off x="7211506" y="2922309"/>
              <a:ext cx="980388" cy="282804"/>
              <a:chOff x="7211506" y="2630078"/>
              <a:chExt cx="980388" cy="282804"/>
            </a:xfrm>
            <a:solidFill>
              <a:schemeClr val="bg1">
                <a:lumMod val="95000"/>
              </a:schemeClr>
            </a:solidFill>
          </p:grpSpPr>
          <p:sp>
            <p:nvSpPr>
              <p:cNvPr id="918" name="矩形 91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1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22" name="组合 921"/>
            <p:cNvGrpSpPr/>
            <p:nvPr/>
          </p:nvGrpSpPr>
          <p:grpSpPr>
            <a:xfrm>
              <a:off x="7211506" y="3205113"/>
              <a:ext cx="980388" cy="282804"/>
              <a:chOff x="7211506" y="2630078"/>
              <a:chExt cx="980388" cy="282804"/>
            </a:xfrm>
            <a:solidFill>
              <a:schemeClr val="bg1">
                <a:lumMod val="85000"/>
              </a:schemeClr>
            </a:solidFill>
          </p:grpSpPr>
          <p:sp>
            <p:nvSpPr>
              <p:cNvPr id="923" name="矩形 92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2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27" name="组合 514"/>
          <p:cNvGrpSpPr/>
          <p:nvPr/>
        </p:nvGrpSpPr>
        <p:grpSpPr>
          <a:xfrm>
            <a:off x="6129338" y="4835525"/>
            <a:ext cx="735012" cy="239713"/>
            <a:chOff x="7211506" y="2922309"/>
            <a:chExt cx="980388" cy="565608"/>
          </a:xfrm>
        </p:grpSpPr>
        <p:grpSp>
          <p:nvGrpSpPr>
            <p:cNvPr id="928" name="组合 927"/>
            <p:cNvGrpSpPr/>
            <p:nvPr/>
          </p:nvGrpSpPr>
          <p:grpSpPr>
            <a:xfrm>
              <a:off x="7211506" y="2922309"/>
              <a:ext cx="980388" cy="282804"/>
              <a:chOff x="7211506" y="2630078"/>
              <a:chExt cx="980388" cy="282804"/>
            </a:xfrm>
            <a:solidFill>
              <a:schemeClr val="bg1">
                <a:lumMod val="95000"/>
              </a:schemeClr>
            </a:solidFill>
          </p:grpSpPr>
          <p:sp>
            <p:nvSpPr>
              <p:cNvPr id="929" name="矩形 92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33" name="组合 932"/>
            <p:cNvGrpSpPr/>
            <p:nvPr/>
          </p:nvGrpSpPr>
          <p:grpSpPr>
            <a:xfrm>
              <a:off x="7211506" y="3205113"/>
              <a:ext cx="980388" cy="282804"/>
              <a:chOff x="7211506" y="2630078"/>
              <a:chExt cx="980388" cy="282804"/>
            </a:xfrm>
            <a:solidFill>
              <a:schemeClr val="bg1">
                <a:lumMod val="85000"/>
              </a:schemeClr>
            </a:solidFill>
          </p:grpSpPr>
          <p:sp>
            <p:nvSpPr>
              <p:cNvPr id="934" name="矩形 9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38" name="组合 937"/>
          <p:cNvGrpSpPr/>
          <p:nvPr/>
        </p:nvGrpSpPr>
        <p:grpSpPr bwMode="auto">
          <a:xfrm>
            <a:off x="6128657" y="5716284"/>
            <a:ext cx="735312" cy="120166"/>
            <a:chOff x="7211506" y="2630078"/>
            <a:chExt cx="980388" cy="282804"/>
          </a:xfrm>
          <a:solidFill>
            <a:schemeClr val="bg1">
              <a:lumMod val="85000"/>
            </a:schemeClr>
          </a:solidFill>
        </p:grpSpPr>
        <p:sp>
          <p:nvSpPr>
            <p:cNvPr id="939" name="矩形 93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43" name="组合 518"/>
          <p:cNvGrpSpPr/>
          <p:nvPr/>
        </p:nvGrpSpPr>
        <p:grpSpPr>
          <a:xfrm>
            <a:off x="6129338" y="5829300"/>
            <a:ext cx="735012" cy="239713"/>
            <a:chOff x="7211506" y="2922309"/>
            <a:chExt cx="980388" cy="565608"/>
          </a:xfrm>
        </p:grpSpPr>
        <p:grpSp>
          <p:nvGrpSpPr>
            <p:cNvPr id="944" name="组合 943"/>
            <p:cNvGrpSpPr/>
            <p:nvPr/>
          </p:nvGrpSpPr>
          <p:grpSpPr>
            <a:xfrm>
              <a:off x="7211506" y="2922309"/>
              <a:ext cx="980388" cy="282804"/>
              <a:chOff x="7211506" y="2630078"/>
              <a:chExt cx="980388" cy="282804"/>
            </a:xfrm>
            <a:solidFill>
              <a:schemeClr val="bg1">
                <a:lumMod val="95000"/>
              </a:schemeClr>
            </a:solidFill>
          </p:grpSpPr>
          <p:sp>
            <p:nvSpPr>
              <p:cNvPr id="945" name="矩形 94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4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49" name="组合 948"/>
            <p:cNvGrpSpPr/>
            <p:nvPr/>
          </p:nvGrpSpPr>
          <p:grpSpPr>
            <a:xfrm>
              <a:off x="7211506" y="3205113"/>
              <a:ext cx="980388" cy="282804"/>
              <a:chOff x="7211506" y="2630078"/>
              <a:chExt cx="980388" cy="282804"/>
            </a:xfrm>
            <a:solidFill>
              <a:schemeClr val="bg1">
                <a:lumMod val="85000"/>
              </a:schemeClr>
            </a:solidFill>
          </p:grpSpPr>
          <p:sp>
            <p:nvSpPr>
              <p:cNvPr id="950" name="矩形 94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54" name="组合 519"/>
          <p:cNvGrpSpPr/>
          <p:nvPr/>
        </p:nvGrpSpPr>
        <p:grpSpPr>
          <a:xfrm>
            <a:off x="6129338" y="6065838"/>
            <a:ext cx="735012" cy="239712"/>
            <a:chOff x="7211506" y="2922309"/>
            <a:chExt cx="980388" cy="565608"/>
          </a:xfrm>
        </p:grpSpPr>
        <p:grpSp>
          <p:nvGrpSpPr>
            <p:cNvPr id="955" name="组合 954"/>
            <p:cNvGrpSpPr/>
            <p:nvPr/>
          </p:nvGrpSpPr>
          <p:grpSpPr>
            <a:xfrm>
              <a:off x="7211506" y="2922309"/>
              <a:ext cx="980388" cy="282804"/>
              <a:chOff x="7211506" y="2630078"/>
              <a:chExt cx="980388" cy="282804"/>
            </a:xfrm>
            <a:solidFill>
              <a:schemeClr val="bg1">
                <a:lumMod val="95000"/>
              </a:schemeClr>
            </a:solidFill>
          </p:grpSpPr>
          <p:sp>
            <p:nvSpPr>
              <p:cNvPr id="956" name="矩形 9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60" name="组合 959"/>
            <p:cNvGrpSpPr/>
            <p:nvPr/>
          </p:nvGrpSpPr>
          <p:grpSpPr>
            <a:xfrm>
              <a:off x="7211506" y="3205113"/>
              <a:ext cx="980388" cy="282804"/>
              <a:chOff x="7211506" y="2630078"/>
              <a:chExt cx="980388" cy="282804"/>
            </a:xfrm>
            <a:solidFill>
              <a:schemeClr val="bg1">
                <a:lumMod val="85000"/>
              </a:schemeClr>
            </a:solidFill>
          </p:grpSpPr>
          <p:sp>
            <p:nvSpPr>
              <p:cNvPr id="961" name="矩形 9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965" name="组合 964"/>
          <p:cNvGrpSpPr/>
          <p:nvPr/>
        </p:nvGrpSpPr>
        <p:grpSpPr bwMode="auto">
          <a:xfrm>
            <a:off x="6128657" y="3411018"/>
            <a:ext cx="735312" cy="120166"/>
            <a:chOff x="7211506" y="2630078"/>
            <a:chExt cx="980388" cy="282804"/>
          </a:xfrm>
          <a:solidFill>
            <a:schemeClr val="tx1">
              <a:lumMod val="75000"/>
              <a:lumOff val="25000"/>
            </a:schemeClr>
          </a:solidFill>
        </p:grpSpPr>
        <p:sp>
          <p:nvSpPr>
            <p:cNvPr id="966" name="矩形 96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6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70" name="组合 969"/>
          <p:cNvGrpSpPr/>
          <p:nvPr/>
        </p:nvGrpSpPr>
        <p:grpSpPr bwMode="auto">
          <a:xfrm>
            <a:off x="6123855" y="4022276"/>
            <a:ext cx="735312" cy="120166"/>
            <a:chOff x="7211506" y="2630078"/>
            <a:chExt cx="980388" cy="282804"/>
          </a:xfrm>
          <a:solidFill>
            <a:schemeClr val="tx1">
              <a:lumMod val="75000"/>
              <a:lumOff val="25000"/>
            </a:schemeClr>
          </a:solidFill>
        </p:grpSpPr>
        <p:sp>
          <p:nvSpPr>
            <p:cNvPr id="971" name="矩形 97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75" name="组合 974"/>
          <p:cNvGrpSpPr/>
          <p:nvPr/>
        </p:nvGrpSpPr>
        <p:grpSpPr bwMode="auto">
          <a:xfrm>
            <a:off x="6128657" y="4629234"/>
            <a:ext cx="735312" cy="120166"/>
            <a:chOff x="7211506" y="2630078"/>
            <a:chExt cx="980388" cy="282804"/>
          </a:xfrm>
          <a:solidFill>
            <a:schemeClr val="tx1">
              <a:lumMod val="75000"/>
              <a:lumOff val="25000"/>
            </a:schemeClr>
          </a:solidFill>
        </p:grpSpPr>
        <p:sp>
          <p:nvSpPr>
            <p:cNvPr id="976" name="矩形 97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980" name="组合 979"/>
          <p:cNvGrpSpPr/>
          <p:nvPr/>
        </p:nvGrpSpPr>
        <p:grpSpPr bwMode="auto">
          <a:xfrm>
            <a:off x="6134867" y="5729741"/>
            <a:ext cx="735312" cy="120166"/>
            <a:chOff x="7211506" y="2630078"/>
            <a:chExt cx="980388" cy="282804"/>
          </a:xfrm>
          <a:solidFill>
            <a:schemeClr val="tx1">
              <a:lumMod val="75000"/>
              <a:lumOff val="25000"/>
            </a:schemeClr>
          </a:solidFill>
        </p:grpSpPr>
        <p:sp>
          <p:nvSpPr>
            <p:cNvPr id="981" name="矩形 98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8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985" name="流程图: 磁盘 984"/>
          <p:cNvSpPr/>
          <p:nvPr/>
        </p:nvSpPr>
        <p:spPr bwMode="auto">
          <a:xfrm>
            <a:off x="6992938" y="2908300"/>
            <a:ext cx="549275" cy="382588"/>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86" name="右大括号 985"/>
          <p:cNvSpPr/>
          <p:nvPr/>
        </p:nvSpPr>
        <p:spPr bwMode="auto">
          <a:xfrm>
            <a:off x="6865938" y="2870200"/>
            <a:ext cx="73025" cy="4683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87" name="右大括号 986"/>
          <p:cNvSpPr/>
          <p:nvPr/>
        </p:nvSpPr>
        <p:spPr bwMode="auto">
          <a:xfrm>
            <a:off x="6865938" y="3411538"/>
            <a:ext cx="73025" cy="4683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88" name="右大括号 987"/>
          <p:cNvSpPr/>
          <p:nvPr/>
        </p:nvSpPr>
        <p:spPr bwMode="auto">
          <a:xfrm>
            <a:off x="6865938" y="4021138"/>
            <a:ext cx="73025" cy="4683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89" name="右大括号 988"/>
          <p:cNvSpPr/>
          <p:nvPr/>
        </p:nvSpPr>
        <p:spPr bwMode="auto">
          <a:xfrm>
            <a:off x="6865938" y="4608513"/>
            <a:ext cx="73025" cy="4683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90" name="右大括号 989"/>
          <p:cNvSpPr/>
          <p:nvPr/>
        </p:nvSpPr>
        <p:spPr bwMode="auto">
          <a:xfrm>
            <a:off x="6865938" y="5788025"/>
            <a:ext cx="73025" cy="539750"/>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91" name="流程图: 磁盘 990"/>
          <p:cNvSpPr/>
          <p:nvPr/>
        </p:nvSpPr>
        <p:spPr bwMode="auto">
          <a:xfrm>
            <a:off x="6992938" y="3451225"/>
            <a:ext cx="549275" cy="382588"/>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92" name="流程图: 磁盘 991"/>
          <p:cNvSpPr/>
          <p:nvPr/>
        </p:nvSpPr>
        <p:spPr bwMode="auto">
          <a:xfrm>
            <a:off x="6992938" y="4083050"/>
            <a:ext cx="549275" cy="382588"/>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93" name="流程图: 磁盘 992"/>
          <p:cNvSpPr/>
          <p:nvPr/>
        </p:nvSpPr>
        <p:spPr bwMode="auto">
          <a:xfrm>
            <a:off x="6992938" y="4668838"/>
            <a:ext cx="549275" cy="382588"/>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94" name="流程图: 磁盘 993"/>
          <p:cNvSpPr/>
          <p:nvPr/>
        </p:nvSpPr>
        <p:spPr bwMode="auto">
          <a:xfrm>
            <a:off x="6992938" y="5827713"/>
            <a:ext cx="549275" cy="382588"/>
          </a:xfrm>
          <a:prstGeom prst="flowChartMagneticDisk">
            <a:avLst/>
          </a:prstGeom>
        </p:spPr>
        <p:style>
          <a:lnRef idx="1">
            <a:schemeClr val="accent1"/>
          </a:lnRef>
          <a:fillRef idx="2">
            <a:schemeClr val="accent1"/>
          </a:fillRef>
          <a:effectRef idx="1">
            <a:schemeClr val="accent1"/>
          </a:effectRef>
          <a:fontRef idx="minor">
            <a:schemeClr val="dk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995" name="矩形 72"/>
          <p:cNvSpPr/>
          <p:nvPr/>
        </p:nvSpPr>
        <p:spPr>
          <a:xfrm>
            <a:off x="6543675" y="2341563"/>
            <a:ext cx="915988" cy="384175"/>
          </a:xfrm>
          <a:prstGeom prst="rect">
            <a:avLst/>
          </a:prstGeom>
          <a:noFill/>
          <a:ln w="9525">
            <a:noFill/>
          </a:ln>
        </p:spPr>
        <p:txBody>
          <a:bodyPr wrap="none">
            <a:spAutoFit/>
          </a:bodyPr>
          <a:p>
            <a:pPr lvl="0" eaLnBrk="1" hangingPunct="1">
              <a:buNone/>
            </a:pPr>
            <a:r>
              <a:rPr lang="zh-CN" altLang="en-US" sz="1900" dirty="0">
                <a:solidFill>
                  <a:srgbClr val="000000"/>
                </a:solidFill>
                <a:latin typeface="微软雅黑" panose="020B0503020204020204" pitchFamily="34" charset="-122"/>
                <a:ea typeface="微软雅黑" panose="020B0503020204020204" pitchFamily="34" charset="-122"/>
              </a:rPr>
              <a:t>物理表</a:t>
            </a:r>
            <a:endParaRPr lang="zh-CN" altLang="en-US" sz="1900" dirty="0">
              <a:solidFill>
                <a:srgbClr val="000000"/>
              </a:solidFill>
              <a:latin typeface="微软雅黑" panose="020B0503020204020204" pitchFamily="34" charset="-122"/>
              <a:ea typeface="微软雅黑" panose="020B0503020204020204" pitchFamily="34" charset="-122"/>
            </a:endParaRPr>
          </a:p>
        </p:txBody>
      </p:sp>
      <p:sp>
        <p:nvSpPr>
          <p:cNvPr id="996" name="矩形 184"/>
          <p:cNvSpPr>
            <a:spLocks noChangeArrowheads="1"/>
          </p:cNvSpPr>
          <p:nvPr/>
        </p:nvSpPr>
        <p:spPr bwMode="auto">
          <a:xfrm>
            <a:off x="2670175" y="5529898"/>
            <a:ext cx="1993900" cy="86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0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&lt; 1TB</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1</a:t>
            </a: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10K/s</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a:t>
            </a: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97" name="矩形 184"/>
          <p:cNvSpPr>
            <a:spLocks noChangeArrowheads="1"/>
          </p:cNvSpPr>
          <p:nvPr/>
        </p:nvSpPr>
        <p:spPr bwMode="auto">
          <a:xfrm>
            <a:off x="10272713" y="4130675"/>
            <a:ext cx="19939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5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&gt; 1TB</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10K/s</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98" name="矩形 184"/>
          <p:cNvSpPr>
            <a:spLocks noChangeArrowheads="1"/>
          </p:cNvSpPr>
          <p:nvPr/>
        </p:nvSpPr>
        <p:spPr bwMode="auto">
          <a:xfrm>
            <a:off x="10399713" y="4257675"/>
            <a:ext cx="19939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5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&gt; 1TB</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10K/s</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999" name="矩形 184"/>
          <p:cNvSpPr>
            <a:spLocks noChangeArrowheads="1"/>
          </p:cNvSpPr>
          <p:nvPr/>
        </p:nvSpPr>
        <p:spPr bwMode="auto">
          <a:xfrm>
            <a:off x="10420033" y="4323715"/>
            <a:ext cx="19939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5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&gt; 1TB</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10K/s</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00" name="矩形 184"/>
          <p:cNvSpPr>
            <a:spLocks noChangeArrowheads="1"/>
          </p:cNvSpPr>
          <p:nvPr/>
        </p:nvSpPr>
        <p:spPr bwMode="auto">
          <a:xfrm>
            <a:off x="10526713" y="4384675"/>
            <a:ext cx="1993900" cy="124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5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5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&gt; 1TB</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10K/s</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a:t>
            </a:r>
            <a:r>
              <a:rPr kumimoji="0" lang="zh-CN" altLang="en-US"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5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02" name="矩形 184"/>
          <p:cNvSpPr>
            <a:spLocks noChangeArrowheads="1"/>
          </p:cNvSpPr>
          <p:nvPr/>
        </p:nvSpPr>
        <p:spPr bwMode="auto">
          <a:xfrm>
            <a:off x="7548880" y="5676583"/>
            <a:ext cx="1993900" cy="86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p>
            <a:pPr marL="10795"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适用于</a:t>
            </a:r>
            <a:endParaRPr kumimoji="0" lang="en-US" altLang="zh-CN" sz="10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数据：</a:t>
            </a:r>
            <a:r>
              <a:rPr kumimoji="0" lang="en-US" altLang="zh-CN" sz="10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&lt; 1TB</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单表：</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1</a:t>
            </a: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亿</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并发：</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&lt; 10K/s</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0975" marR="0" lvl="2" indent="-17018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通用性 </a:t>
            </a:r>
            <a:r>
              <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&gt; </a:t>
            </a:r>
            <a:r>
              <a:rPr kumimoji="0" lang="zh-CN" altLang="en-US"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容量伸缩</a:t>
            </a:r>
            <a:endParaRPr kumimoji="0" lang="en-US" altLang="zh-CN" sz="1000" b="0"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004" name="矩形 63"/>
          <p:cNvSpPr/>
          <p:nvPr/>
        </p:nvSpPr>
        <p:spPr>
          <a:xfrm>
            <a:off x="3558858" y="4642845"/>
            <a:ext cx="537210" cy="318135"/>
          </a:xfrm>
          <a:prstGeom prst="rect">
            <a:avLst/>
          </a:prstGeom>
          <a:noFill/>
          <a:ln w="9525">
            <a:noFill/>
          </a:ln>
        </p:spPr>
        <p:txBody>
          <a:bodyPr wrap="none" lIns="91438" tIns="45719" rIns="91438" bIns="45719">
            <a:spAutoFit/>
          </a:bodyPr>
          <a:p>
            <a:pPr lvl="0" eaLnBrk="1" hangingPunct="1">
              <a:buNone/>
            </a:pPr>
            <a:r>
              <a:rPr lang="zh-CN" altLang="en-US" sz="1400" dirty="0">
                <a:solidFill>
                  <a:srgbClr val="000000"/>
                </a:solidFill>
                <a:latin typeface="微软雅黑" panose="020B0503020204020204" pitchFamily="34" charset="-122"/>
                <a:ea typeface="微软雅黑" panose="020B0503020204020204" pitchFamily="34" charset="-122"/>
              </a:rPr>
              <a:t>业务</a:t>
            </a:r>
            <a:endParaRPr lang="zh-CN" altLang="en-US" sz="1400" dirty="0">
              <a:solidFill>
                <a:srgbClr val="000000"/>
              </a:solidFill>
              <a:latin typeface="微软雅黑" panose="020B0503020204020204" pitchFamily="34" charset="-122"/>
              <a:ea typeface="微软雅黑" panose="020B0503020204020204" pitchFamily="34" charset="-122"/>
            </a:endParaRPr>
          </a:p>
        </p:txBody>
      </p:sp>
      <p:cxnSp>
        <p:nvCxnSpPr>
          <p:cNvPr id="1005" name="直接箭头连接符 1004"/>
          <p:cNvCxnSpPr/>
          <p:nvPr/>
        </p:nvCxnSpPr>
        <p:spPr>
          <a:xfrm>
            <a:off x="4037330" y="4551680"/>
            <a:ext cx="398780" cy="444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sym typeface="+mn-ea"/>
              </a:rPr>
              <a:t>分布式实践</a:t>
            </a:r>
            <a:r>
              <a:rPr lang="zh-CN" altLang="en-US" dirty="0"/>
              <a:t>：分表</a:t>
            </a:r>
            <a:endParaRPr lang="zh-CN" altLang="en-US" dirty="0"/>
          </a:p>
        </p:txBody>
      </p:sp>
      <p:sp>
        <p:nvSpPr>
          <p:cNvPr id="22" name="文本框 21"/>
          <p:cNvSpPr txBox="1"/>
          <p:nvPr/>
        </p:nvSpPr>
        <p:spPr>
          <a:xfrm>
            <a:off x="501015" y="1273810"/>
            <a:ext cx="7696200" cy="114046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按照</a:t>
            </a:r>
            <a:r>
              <a:rPr lang="en-US" altLang="zh-CN" sz="1400" dirty="0">
                <a:latin typeface="微软雅黑" panose="020B0503020204020204" pitchFamily="34" charset="-122"/>
                <a:ea typeface="微软雅黑" panose="020B0503020204020204" pitchFamily="34" charset="-122"/>
              </a:rPr>
              <a:t>shardkey</a:t>
            </a:r>
            <a:r>
              <a:rPr lang="zh-CN" altLang="en-US" sz="1400" dirty="0">
                <a:latin typeface="微软雅黑" panose="020B0503020204020204" pitchFamily="34" charset="-122"/>
                <a:ea typeface="微软雅黑" panose="020B0503020204020204" pitchFamily="34" charset="-122"/>
              </a:rPr>
              <a:t>拆分</a:t>
            </a:r>
            <a:endParaRPr lang="zh-CN" altLang="en-US"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不同的分片负责不同范围的号段，网关根据sql中的shardkey值发往对于的分片。</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sym typeface="+mn-ea"/>
              </a:rPr>
              <a:t>最初只有一个分片，通过不断拆分为多个分片。</a:t>
            </a:r>
            <a:endParaRPr lang="zh-CN" altLang="en-US" sz="1200" b="1" dirty="0">
              <a:solidFill>
                <a:srgbClr val="FF0000"/>
              </a:solidFill>
              <a:latin typeface="微软雅黑" panose="020B0503020204020204" pitchFamily="34" charset="-122"/>
              <a:ea typeface="微软雅黑" panose="020B0503020204020204" pitchFamily="34" charset="-122"/>
              <a:sym typeface="+mn-ea"/>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pic>
        <p:nvPicPr>
          <p:cNvPr id="9" name="图片 8" descr="123"/>
          <p:cNvPicPr>
            <a:picLocks noChangeAspect="1"/>
          </p:cNvPicPr>
          <p:nvPr/>
        </p:nvPicPr>
        <p:blipFill>
          <a:blip r:embed="rId1"/>
          <a:stretch>
            <a:fillRect/>
          </a:stretch>
        </p:blipFill>
        <p:spPr>
          <a:xfrm>
            <a:off x="1349375" y="2239010"/>
            <a:ext cx="6239510" cy="396303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sym typeface="+mn-ea"/>
              </a:rPr>
              <a:t>分布式实践：</a:t>
            </a:r>
            <a:r>
              <a:rPr lang="zh-CN" altLang="zh-CN" dirty="0"/>
              <a:t>分表</a:t>
            </a:r>
            <a:endParaRPr lang="zh-CN" altLang="zh-CN" dirty="0"/>
          </a:p>
        </p:txBody>
      </p:sp>
      <p:sp>
        <p:nvSpPr>
          <p:cNvPr id="22" name="文本框 21"/>
          <p:cNvSpPr txBox="1"/>
          <p:nvPr/>
        </p:nvSpPr>
        <p:spPr>
          <a:xfrm>
            <a:off x="501015" y="1273810"/>
            <a:ext cx="7696200" cy="160274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典型</a:t>
            </a:r>
            <a:r>
              <a:rPr lang="en-US" altLang="zh-CN" sz="1400" dirty="0">
                <a:latin typeface="微软雅黑" panose="020B0503020204020204" pitchFamily="34" charset="-122"/>
                <a:ea typeface="微软雅黑" panose="020B0503020204020204" pitchFamily="34" charset="-122"/>
              </a:rPr>
              <a:t>SQL</a:t>
            </a:r>
            <a:r>
              <a:rPr lang="zh-CN" altLang="zh-CN" sz="1400" dirty="0">
                <a:latin typeface="微软雅黑" panose="020B0503020204020204" pitchFamily="34" charset="-122"/>
                <a:ea typeface="微软雅黑" panose="020B0503020204020204" pitchFamily="34" charset="-122"/>
              </a:rPr>
              <a:t>举例</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创建表时需要指定路由字段</a:t>
            </a:r>
            <a:r>
              <a:rPr lang="en-US" altLang="zh-CN" sz="1200" dirty="0">
                <a:latin typeface="微软雅黑" panose="020B0503020204020204" pitchFamily="34" charset="-122"/>
                <a:ea typeface="微软雅黑" panose="020B0503020204020204" pitchFamily="34" charset="-122"/>
              </a:rPr>
              <a:t>shardkey</a:t>
            </a:r>
            <a:r>
              <a:rPr lang="zh-CN" altLang="en-US"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业务</a:t>
            </a:r>
            <a:r>
              <a:rPr lang="en-US" altLang="zh-CN" sz="1200" dirty="0">
                <a:latin typeface="微软雅黑" panose="020B0503020204020204" pitchFamily="34" charset="-122"/>
                <a:ea typeface="微软雅黑" panose="020B0503020204020204" pitchFamily="34" charset="-122"/>
              </a:rPr>
              <a:t>SQL</a:t>
            </a:r>
            <a:r>
              <a:rPr lang="zh-CN" altLang="zh-CN" sz="1200" dirty="0">
                <a:latin typeface="微软雅黑" panose="020B0503020204020204" pitchFamily="34" charset="-122"/>
                <a:ea typeface="微软雅黑" panose="020B0503020204020204" pitchFamily="34" charset="-122"/>
              </a:rPr>
              <a:t>的</a:t>
            </a:r>
            <a:r>
              <a:rPr lang="zh-CN" altLang="en-US" sz="1200" dirty="0">
                <a:latin typeface="微软雅黑" panose="020B0503020204020204" pitchFamily="34" charset="-122"/>
                <a:ea typeface="微软雅黑" panose="020B0503020204020204" pitchFamily="34" charset="-122"/>
              </a:rPr>
              <a:t>增、删、改、查包含shardkey时，</a:t>
            </a:r>
            <a:r>
              <a:rPr lang="en-US" altLang="zh-CN" sz="1200" dirty="0">
                <a:latin typeface="微软雅黑" panose="020B0503020204020204" pitchFamily="34" charset="-122"/>
                <a:ea typeface="微软雅黑" panose="020B0503020204020204" pitchFamily="34" charset="-122"/>
              </a:rPr>
              <a:t>Proxy</a:t>
            </a:r>
            <a:r>
              <a:rPr lang="zh-CN" altLang="en-US" sz="1200" dirty="0">
                <a:latin typeface="微软雅黑" panose="020B0503020204020204" pitchFamily="34" charset="-122"/>
                <a:ea typeface="微软雅黑" panose="020B0503020204020204" pitchFamily="34" charset="-122"/>
              </a:rPr>
              <a:t>通过对shardkey进行hash；</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数据根据分片算法，将</a:t>
            </a:r>
            <a:r>
              <a:rPr lang="en-US" altLang="zh-CN" sz="1200" dirty="0">
                <a:latin typeface="微软雅黑" panose="020B0503020204020204" pitchFamily="34" charset="-122"/>
                <a:ea typeface="微软雅黑" panose="020B0503020204020204" pitchFamily="34" charset="-122"/>
              </a:rPr>
              <a:t>SQL</a:t>
            </a:r>
            <a:r>
              <a:rPr lang="zh-CN" altLang="en-US" sz="1200" dirty="0">
                <a:latin typeface="微软雅黑" panose="020B0503020204020204" pitchFamily="34" charset="-122"/>
                <a:ea typeface="微软雅黑" panose="020B0503020204020204" pitchFamily="34" charset="-122"/>
              </a:rPr>
              <a:t>发往对于的分片。</a:t>
            </a:r>
            <a:endParaRPr lang="zh-CN" altLang="en-US" sz="1200" dirty="0">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注意：如果</a:t>
            </a:r>
            <a:r>
              <a:rPr lang="en-US" altLang="zh-CN" sz="1400" b="1" dirty="0">
                <a:solidFill>
                  <a:srgbClr val="FF0000"/>
                </a:solidFill>
                <a:latin typeface="微软雅黑" panose="020B0503020204020204" pitchFamily="34" charset="-122"/>
                <a:ea typeface="微软雅黑" panose="020B0503020204020204" pitchFamily="34" charset="-122"/>
              </a:rPr>
              <a:t>SQL</a:t>
            </a:r>
            <a:r>
              <a:rPr lang="zh-CN" altLang="zh-CN" sz="1400" b="1" dirty="0">
                <a:solidFill>
                  <a:srgbClr val="FF0000"/>
                </a:solidFill>
                <a:latin typeface="微软雅黑" panose="020B0503020204020204" pitchFamily="34" charset="-122"/>
                <a:ea typeface="微软雅黑" panose="020B0503020204020204" pitchFamily="34" charset="-122"/>
              </a:rPr>
              <a:t>中不带</a:t>
            </a:r>
            <a:r>
              <a:rPr lang="en-US" altLang="zh-CN" sz="1400" b="1" dirty="0">
                <a:solidFill>
                  <a:srgbClr val="FF0000"/>
                </a:solidFill>
                <a:latin typeface="微软雅黑" panose="020B0503020204020204" pitchFamily="34" charset="-122"/>
                <a:ea typeface="微软雅黑" panose="020B0503020204020204" pitchFamily="34" charset="-122"/>
              </a:rPr>
              <a:t>shardkey</a:t>
            </a:r>
            <a:r>
              <a:rPr lang="zh-CN" altLang="en-US" sz="1400" b="1" dirty="0">
                <a:solidFill>
                  <a:srgbClr val="FF0000"/>
                </a:solidFill>
                <a:latin typeface="微软雅黑" panose="020B0503020204020204" pitchFamily="34" charset="-122"/>
                <a:ea typeface="微软雅黑" panose="020B0503020204020204" pitchFamily="34" charset="-122"/>
              </a:rPr>
              <a:t>则该</a:t>
            </a:r>
            <a:r>
              <a:rPr lang="en-US" altLang="zh-CN" sz="1400" b="1" dirty="0">
                <a:solidFill>
                  <a:srgbClr val="FF0000"/>
                </a:solidFill>
                <a:latin typeface="微软雅黑" panose="020B0503020204020204" pitchFamily="34" charset="-122"/>
                <a:ea typeface="微软雅黑" panose="020B0503020204020204" pitchFamily="34" charset="-122"/>
              </a:rPr>
              <a:t>SQL</a:t>
            </a:r>
            <a:r>
              <a:rPr lang="zh-CN" altLang="en-US" sz="1400" b="1" dirty="0">
                <a:solidFill>
                  <a:srgbClr val="FF0000"/>
                </a:solidFill>
                <a:latin typeface="微软雅黑" panose="020B0503020204020204" pitchFamily="34" charset="-122"/>
                <a:ea typeface="微软雅黑" panose="020B0503020204020204" pitchFamily="34" charset="-122"/>
              </a:rPr>
              <a:t>会发往所有的分片</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pic>
        <p:nvPicPr>
          <p:cNvPr id="32770" name="Picture 2" descr="https://mc.qcloudimg.com/static/img/57840ef0e96459693947f66ad9139bf0/image.png"/>
          <p:cNvPicPr>
            <a:picLocks noChangeAspect="1"/>
          </p:cNvPicPr>
          <p:nvPr/>
        </p:nvPicPr>
        <p:blipFill>
          <a:blip r:embed="rId1"/>
          <a:stretch>
            <a:fillRect/>
          </a:stretch>
        </p:blipFill>
        <p:spPr>
          <a:xfrm>
            <a:off x="1129348" y="2784793"/>
            <a:ext cx="6624637" cy="3398837"/>
          </a:xfrm>
          <a:prstGeom prst="rect">
            <a:avLst/>
          </a:prstGeom>
          <a:noFill/>
          <a:ln w="9525">
            <a:noFill/>
          </a:ln>
        </p:spPr>
      </p:pic>
      <p:pic>
        <p:nvPicPr>
          <p:cNvPr id="4" name="图片 3"/>
          <p:cNvPicPr>
            <a:picLocks noChangeAspect="1"/>
          </p:cNvPicPr>
          <p:nvPr/>
        </p:nvPicPr>
        <p:blipFill>
          <a:blip r:embed="rId2"/>
          <a:stretch>
            <a:fillRect/>
          </a:stretch>
        </p:blipFill>
        <p:spPr>
          <a:xfrm>
            <a:off x="1185545" y="3062605"/>
            <a:ext cx="1560195" cy="934720"/>
          </a:xfrm>
          <a:prstGeom prst="rect">
            <a:avLst/>
          </a:prstGeom>
          <a:ln w="6350" cmpd="sng">
            <a:solidFill>
              <a:schemeClr val="tx1"/>
            </a:solidFill>
            <a:prstDash val="soli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dirty="0">
                <a:sym typeface="+mn-ea"/>
              </a:rPr>
              <a:t>分布式实践</a:t>
            </a:r>
            <a:r>
              <a:rPr lang="zh-CN" altLang="en-US" dirty="0"/>
              <a:t>：水平拆分</a:t>
            </a:r>
            <a:endParaRPr lang="zh-CN" altLang="en-US" dirty="0"/>
          </a:p>
        </p:txBody>
      </p:sp>
      <p:sp>
        <p:nvSpPr>
          <p:cNvPr id="22" name="文本框 21"/>
          <p:cNvSpPr txBox="1"/>
          <p:nvPr/>
        </p:nvSpPr>
        <p:spPr>
          <a:xfrm>
            <a:off x="501015" y="1273810"/>
            <a:ext cx="7696200" cy="130619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拆分过程</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最起初一张表在一个</a:t>
            </a:r>
            <a:r>
              <a:rPr lang="en-US" altLang="zh-CN" sz="1200" dirty="0">
                <a:latin typeface="微软雅黑" panose="020B0503020204020204" pitchFamily="34" charset="-122"/>
                <a:ea typeface="微软雅黑" panose="020B0503020204020204" pitchFamily="34" charset="-122"/>
              </a:rPr>
              <a:t>SET</a:t>
            </a:r>
            <a:r>
              <a:rPr lang="zh-CN" altLang="en-US" sz="1200" dirty="0">
                <a:latin typeface="微软雅黑" panose="020B0503020204020204" pitchFamily="34" charset="-122"/>
                <a:ea typeface="微软雅黑" panose="020B0503020204020204" pitchFamily="34" charset="-122"/>
              </a:rPr>
              <a:t>上，随着但节点容量的瓶颈逐步拆分到其他</a:t>
            </a:r>
            <a:r>
              <a:rPr lang="en-US" altLang="zh-CN" sz="1200" dirty="0">
                <a:latin typeface="微软雅黑" panose="020B0503020204020204" pitchFamily="34" charset="-122"/>
                <a:ea typeface="微软雅黑" panose="020B0503020204020204" pitchFamily="34" charset="-122"/>
              </a:rPr>
              <a:t>SET</a:t>
            </a:r>
            <a:endParaRPr lang="zh-CN" altLang="en-US" sz="12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r>
              <a:rPr lang="zh-CN" altLang="en-US" sz="1200" b="1" dirty="0">
                <a:solidFill>
                  <a:srgbClr val="FF0000"/>
                </a:solidFill>
                <a:latin typeface="微软雅黑" panose="020B0503020204020204" pitchFamily="34" charset="-122"/>
                <a:ea typeface="微软雅黑" panose="020B0503020204020204" pitchFamily="34" charset="-122"/>
                <a:sym typeface="+mn-ea"/>
              </a:rPr>
              <a:t>注：拆分过程又叫水平扩容，对业务秒级只读影响，业务基本无感知</a:t>
            </a: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grpSp>
        <p:nvGrpSpPr>
          <p:cNvPr id="4" name="组合 1421"/>
          <p:cNvGrpSpPr/>
          <p:nvPr/>
        </p:nvGrpSpPr>
        <p:grpSpPr>
          <a:xfrm>
            <a:off x="544265" y="3146104"/>
            <a:ext cx="4203286" cy="1851935"/>
            <a:chOff x="529025" y="3146104"/>
            <a:chExt cx="4203286" cy="1851935"/>
          </a:xfrm>
        </p:grpSpPr>
        <p:sp>
          <p:nvSpPr>
            <p:cNvPr id="325" name="圆角矩形 324"/>
            <p:cNvSpPr/>
            <p:nvPr/>
          </p:nvSpPr>
          <p:spPr>
            <a:xfrm>
              <a:off x="3112605" y="3558476"/>
              <a:ext cx="1619706" cy="1439563"/>
            </a:xfrm>
            <a:prstGeom prst="roundRect">
              <a:avLst>
                <a:gd name="adj" fmla="val 6482"/>
              </a:avLst>
            </a:pr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grpSp>
          <p:nvGrpSpPr>
            <p:cNvPr id="6" name="组合 560"/>
            <p:cNvGrpSpPr/>
            <p:nvPr/>
          </p:nvGrpSpPr>
          <p:grpSpPr>
            <a:xfrm>
              <a:off x="529025" y="4053598"/>
              <a:ext cx="744304" cy="487362"/>
              <a:chOff x="515784" y="4020380"/>
              <a:chExt cx="744304" cy="487362"/>
            </a:xfrm>
          </p:grpSpPr>
          <p:cxnSp>
            <p:nvCxnSpPr>
              <p:cNvPr id="533" name="直接箭头连接符 532"/>
              <p:cNvCxnSpPr/>
              <p:nvPr/>
            </p:nvCxnSpPr>
            <p:spPr>
              <a:xfrm>
                <a:off x="1016097" y="4245009"/>
                <a:ext cx="243991"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7" name="组合 533"/>
              <p:cNvGrpSpPr/>
              <p:nvPr/>
            </p:nvGrpSpPr>
            <p:grpSpPr>
              <a:xfrm>
                <a:off x="515784" y="4020380"/>
                <a:ext cx="425450" cy="487362"/>
                <a:chOff x="2137456" y="1588861"/>
                <a:chExt cx="425450" cy="487362"/>
              </a:xfrm>
            </p:grpSpPr>
            <p:sp>
              <p:nvSpPr>
                <p:cNvPr id="535" name="Freeform 134"/>
                <p:cNvSpPr/>
                <p:nvPr/>
              </p:nvSpPr>
              <p:spPr bwMode="auto">
                <a:xfrm>
                  <a:off x="2137456" y="2050823"/>
                  <a:ext cx="425450" cy="25400"/>
                </a:xfrm>
                <a:custGeom>
                  <a:avLst/>
                  <a:gdLst>
                    <a:gd name="T0" fmla="*/ 113 w 113"/>
                    <a:gd name="T1" fmla="*/ 4 h 7"/>
                    <a:gd name="T2" fmla="*/ 110 w 113"/>
                    <a:gd name="T3" fmla="*/ 7 h 7"/>
                    <a:gd name="T4" fmla="*/ 2 w 113"/>
                    <a:gd name="T5" fmla="*/ 7 h 7"/>
                    <a:gd name="T6" fmla="*/ 0 w 113"/>
                    <a:gd name="T7" fmla="*/ 4 h 7"/>
                    <a:gd name="T8" fmla="*/ 0 w 113"/>
                    <a:gd name="T9" fmla="*/ 4 h 7"/>
                    <a:gd name="T10" fmla="*/ 2 w 113"/>
                    <a:gd name="T11" fmla="*/ 0 h 7"/>
                    <a:gd name="T12" fmla="*/ 110 w 113"/>
                    <a:gd name="T13" fmla="*/ 0 h 7"/>
                    <a:gd name="T14" fmla="*/ 113 w 113"/>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7">
                      <a:moveTo>
                        <a:pt x="113" y="4"/>
                      </a:moveTo>
                      <a:cubicBezTo>
                        <a:pt x="113" y="6"/>
                        <a:pt x="111" y="7"/>
                        <a:pt x="110" y="7"/>
                      </a:cubicBezTo>
                      <a:cubicBezTo>
                        <a:pt x="2" y="7"/>
                        <a:pt x="2" y="7"/>
                        <a:pt x="2" y="7"/>
                      </a:cubicBezTo>
                      <a:cubicBezTo>
                        <a:pt x="1" y="7"/>
                        <a:pt x="0" y="6"/>
                        <a:pt x="0" y="4"/>
                      </a:cubicBezTo>
                      <a:cubicBezTo>
                        <a:pt x="0" y="4"/>
                        <a:pt x="0" y="4"/>
                        <a:pt x="0" y="4"/>
                      </a:cubicBezTo>
                      <a:cubicBezTo>
                        <a:pt x="0" y="2"/>
                        <a:pt x="1" y="0"/>
                        <a:pt x="2" y="0"/>
                      </a:cubicBezTo>
                      <a:cubicBezTo>
                        <a:pt x="110" y="0"/>
                        <a:pt x="110" y="0"/>
                        <a:pt x="110" y="0"/>
                      </a:cubicBezTo>
                      <a:cubicBezTo>
                        <a:pt x="111" y="0"/>
                        <a:pt x="113" y="2"/>
                        <a:pt x="113" y="4"/>
                      </a:cubicBez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36" name="Oval 135"/>
                <p:cNvSpPr>
                  <a:spLocks noChangeArrowheads="1"/>
                </p:cNvSpPr>
                <p:nvPr/>
              </p:nvSpPr>
              <p:spPr bwMode="auto">
                <a:xfrm>
                  <a:off x="2254931" y="1588861"/>
                  <a:ext cx="187325" cy="184150"/>
                </a:xfrm>
                <a:prstGeom prst="ellipse">
                  <a:avLst/>
                </a:pr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37" name="Freeform 136"/>
                <p:cNvSpPr/>
                <p:nvPr/>
              </p:nvSpPr>
              <p:spPr bwMode="auto">
                <a:xfrm>
                  <a:off x="2186668" y="1792061"/>
                  <a:ext cx="322263" cy="239713"/>
                </a:xfrm>
                <a:custGeom>
                  <a:avLst/>
                  <a:gdLst>
                    <a:gd name="T0" fmla="*/ 86 w 86"/>
                    <a:gd name="T1" fmla="*/ 64 h 64"/>
                    <a:gd name="T2" fmla="*/ 86 w 86"/>
                    <a:gd name="T3" fmla="*/ 17 h 64"/>
                    <a:gd name="T4" fmla="*/ 69 w 86"/>
                    <a:gd name="T5" fmla="*/ 0 h 64"/>
                    <a:gd name="T6" fmla="*/ 17 w 86"/>
                    <a:gd name="T7" fmla="*/ 0 h 64"/>
                    <a:gd name="T8" fmla="*/ 0 w 86"/>
                    <a:gd name="T9" fmla="*/ 17 h 64"/>
                    <a:gd name="T10" fmla="*/ 0 w 86"/>
                    <a:gd name="T11" fmla="*/ 64 h 64"/>
                    <a:gd name="T12" fmla="*/ 86 w 86"/>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86" h="64">
                      <a:moveTo>
                        <a:pt x="86" y="64"/>
                      </a:moveTo>
                      <a:cubicBezTo>
                        <a:pt x="86" y="17"/>
                        <a:pt x="86" y="17"/>
                        <a:pt x="86" y="17"/>
                      </a:cubicBezTo>
                      <a:cubicBezTo>
                        <a:pt x="86" y="8"/>
                        <a:pt x="78" y="0"/>
                        <a:pt x="69" y="0"/>
                      </a:cubicBezTo>
                      <a:cubicBezTo>
                        <a:pt x="17" y="0"/>
                        <a:pt x="17" y="0"/>
                        <a:pt x="17" y="0"/>
                      </a:cubicBezTo>
                      <a:cubicBezTo>
                        <a:pt x="8" y="0"/>
                        <a:pt x="0" y="8"/>
                        <a:pt x="0" y="17"/>
                      </a:cubicBezTo>
                      <a:cubicBezTo>
                        <a:pt x="0" y="64"/>
                        <a:pt x="0" y="64"/>
                        <a:pt x="0" y="64"/>
                      </a:cubicBezTo>
                      <a:lnTo>
                        <a:pt x="86"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38" name="Freeform 137"/>
                <p:cNvSpPr/>
                <p:nvPr/>
              </p:nvSpPr>
              <p:spPr bwMode="auto">
                <a:xfrm>
                  <a:off x="2186668" y="1792061"/>
                  <a:ext cx="322263" cy="239713"/>
                </a:xfrm>
                <a:custGeom>
                  <a:avLst/>
                  <a:gdLst>
                    <a:gd name="T0" fmla="*/ 69 w 86"/>
                    <a:gd name="T1" fmla="*/ 0 h 64"/>
                    <a:gd name="T2" fmla="*/ 61 w 86"/>
                    <a:gd name="T3" fmla="*/ 0 h 64"/>
                    <a:gd name="T4" fmla="*/ 43 w 86"/>
                    <a:gd name="T5" fmla="*/ 31 h 64"/>
                    <a:gd name="T6" fmla="*/ 25 w 86"/>
                    <a:gd name="T7" fmla="*/ 0 h 64"/>
                    <a:gd name="T8" fmla="*/ 17 w 86"/>
                    <a:gd name="T9" fmla="*/ 0 h 64"/>
                    <a:gd name="T10" fmla="*/ 0 w 86"/>
                    <a:gd name="T11" fmla="*/ 17 h 64"/>
                    <a:gd name="T12" fmla="*/ 0 w 86"/>
                    <a:gd name="T13" fmla="*/ 64 h 64"/>
                    <a:gd name="T14" fmla="*/ 86 w 86"/>
                    <a:gd name="T15" fmla="*/ 64 h 64"/>
                    <a:gd name="T16" fmla="*/ 86 w 86"/>
                    <a:gd name="T17" fmla="*/ 17 h 64"/>
                    <a:gd name="T18" fmla="*/ 69 w 8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64">
                      <a:moveTo>
                        <a:pt x="69" y="0"/>
                      </a:moveTo>
                      <a:cubicBezTo>
                        <a:pt x="61" y="0"/>
                        <a:pt x="61" y="0"/>
                        <a:pt x="61" y="0"/>
                      </a:cubicBezTo>
                      <a:cubicBezTo>
                        <a:pt x="43" y="31"/>
                        <a:pt x="43" y="31"/>
                        <a:pt x="43" y="31"/>
                      </a:cubicBezTo>
                      <a:cubicBezTo>
                        <a:pt x="25" y="0"/>
                        <a:pt x="25" y="0"/>
                        <a:pt x="25" y="0"/>
                      </a:cubicBezTo>
                      <a:cubicBezTo>
                        <a:pt x="17" y="0"/>
                        <a:pt x="17" y="0"/>
                        <a:pt x="17" y="0"/>
                      </a:cubicBezTo>
                      <a:cubicBezTo>
                        <a:pt x="8" y="0"/>
                        <a:pt x="0" y="8"/>
                        <a:pt x="0" y="17"/>
                      </a:cubicBezTo>
                      <a:cubicBezTo>
                        <a:pt x="0" y="64"/>
                        <a:pt x="0" y="64"/>
                        <a:pt x="0" y="64"/>
                      </a:cubicBezTo>
                      <a:cubicBezTo>
                        <a:pt x="86" y="64"/>
                        <a:pt x="86" y="64"/>
                        <a:pt x="86" y="64"/>
                      </a:cubicBezTo>
                      <a:cubicBezTo>
                        <a:pt x="86" y="17"/>
                        <a:pt x="86" y="17"/>
                        <a:pt x="86" y="17"/>
                      </a:cubicBezTo>
                      <a:cubicBezTo>
                        <a:pt x="86" y="8"/>
                        <a:pt x="78" y="0"/>
                        <a:pt x="69"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39" name="Freeform 138"/>
                <p:cNvSpPr/>
                <p:nvPr/>
              </p:nvSpPr>
              <p:spPr bwMode="auto">
                <a:xfrm>
                  <a:off x="2332718" y="1795236"/>
                  <a:ext cx="30163" cy="71438"/>
                </a:xfrm>
                <a:custGeom>
                  <a:avLst/>
                  <a:gdLst>
                    <a:gd name="T0" fmla="*/ 19 w 19"/>
                    <a:gd name="T1" fmla="*/ 45 h 45"/>
                    <a:gd name="T2" fmla="*/ 19 w 19"/>
                    <a:gd name="T3" fmla="*/ 45 h 45"/>
                    <a:gd name="T4" fmla="*/ 10 w 19"/>
                    <a:gd name="T5" fmla="*/ 0 h 45"/>
                    <a:gd name="T6" fmla="*/ 0 w 19"/>
                    <a:gd name="T7" fmla="*/ 45 h 45"/>
                    <a:gd name="T8" fmla="*/ 0 w 19"/>
                    <a:gd name="T9" fmla="*/ 45 h 45"/>
                    <a:gd name="T10" fmla="*/ 19 w 19"/>
                    <a:gd name="T11" fmla="*/ 45 h 45"/>
                  </a:gdLst>
                  <a:ahLst/>
                  <a:cxnLst>
                    <a:cxn ang="0">
                      <a:pos x="T0" y="T1"/>
                    </a:cxn>
                    <a:cxn ang="0">
                      <a:pos x="T2" y="T3"/>
                    </a:cxn>
                    <a:cxn ang="0">
                      <a:pos x="T4" y="T5"/>
                    </a:cxn>
                    <a:cxn ang="0">
                      <a:pos x="T6" y="T7"/>
                    </a:cxn>
                    <a:cxn ang="0">
                      <a:pos x="T8" y="T9"/>
                    </a:cxn>
                    <a:cxn ang="0">
                      <a:pos x="T10" y="T11"/>
                    </a:cxn>
                  </a:cxnLst>
                  <a:rect l="0" t="0" r="r" b="b"/>
                  <a:pathLst>
                    <a:path w="19" h="45">
                      <a:moveTo>
                        <a:pt x="19" y="45"/>
                      </a:moveTo>
                      <a:lnTo>
                        <a:pt x="19" y="45"/>
                      </a:lnTo>
                      <a:lnTo>
                        <a:pt x="10" y="0"/>
                      </a:lnTo>
                      <a:lnTo>
                        <a:pt x="0" y="45"/>
                      </a:lnTo>
                      <a:lnTo>
                        <a:pt x="0" y="45"/>
                      </a:lnTo>
                      <a:lnTo>
                        <a:pt x="19" y="45"/>
                      </a:ln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0" name="Freeform 139"/>
                <p:cNvSpPr/>
                <p:nvPr/>
              </p:nvSpPr>
              <p:spPr bwMode="auto">
                <a:xfrm>
                  <a:off x="2332718" y="1866673"/>
                  <a:ext cx="30163" cy="11113"/>
                </a:xfrm>
                <a:custGeom>
                  <a:avLst/>
                  <a:gdLst>
                    <a:gd name="T0" fmla="*/ 0 w 19"/>
                    <a:gd name="T1" fmla="*/ 0 h 7"/>
                    <a:gd name="T2" fmla="*/ 0 w 19"/>
                    <a:gd name="T3" fmla="*/ 0 h 7"/>
                    <a:gd name="T4" fmla="*/ 10 w 19"/>
                    <a:gd name="T5" fmla="*/ 7 h 7"/>
                    <a:gd name="T6" fmla="*/ 19 w 19"/>
                    <a:gd name="T7" fmla="*/ 0 h 7"/>
                    <a:gd name="T8" fmla="*/ 19 w 19"/>
                    <a:gd name="T9" fmla="*/ 0 h 7"/>
                    <a:gd name="T10" fmla="*/ 0 w 19"/>
                    <a:gd name="T11" fmla="*/ 0 h 7"/>
                  </a:gdLst>
                  <a:ahLst/>
                  <a:cxnLst>
                    <a:cxn ang="0">
                      <a:pos x="T0" y="T1"/>
                    </a:cxn>
                    <a:cxn ang="0">
                      <a:pos x="T2" y="T3"/>
                    </a:cxn>
                    <a:cxn ang="0">
                      <a:pos x="T4" y="T5"/>
                    </a:cxn>
                    <a:cxn ang="0">
                      <a:pos x="T6" y="T7"/>
                    </a:cxn>
                    <a:cxn ang="0">
                      <a:pos x="T8" y="T9"/>
                    </a:cxn>
                    <a:cxn ang="0">
                      <a:pos x="T10" y="T11"/>
                    </a:cxn>
                  </a:cxnLst>
                  <a:rect l="0" t="0" r="r" b="b"/>
                  <a:pathLst>
                    <a:path w="19" h="7">
                      <a:moveTo>
                        <a:pt x="0" y="0"/>
                      </a:moveTo>
                      <a:lnTo>
                        <a:pt x="0" y="0"/>
                      </a:lnTo>
                      <a:lnTo>
                        <a:pt x="10" y="7"/>
                      </a:lnTo>
                      <a:lnTo>
                        <a:pt x="19" y="0"/>
                      </a:lnTo>
                      <a:lnTo>
                        <a:pt x="19" y="0"/>
                      </a:lnTo>
                      <a:lnTo>
                        <a:pt x="0" y="0"/>
                      </a:ln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1" name="Freeform 140"/>
                <p:cNvSpPr/>
                <p:nvPr/>
              </p:nvSpPr>
              <p:spPr bwMode="auto">
                <a:xfrm>
                  <a:off x="2340656" y="1792061"/>
                  <a:ext cx="14288" cy="11113"/>
                </a:xfrm>
                <a:custGeom>
                  <a:avLst/>
                  <a:gdLst>
                    <a:gd name="T0" fmla="*/ 9 w 9"/>
                    <a:gd name="T1" fmla="*/ 2 h 7"/>
                    <a:gd name="T2" fmla="*/ 5 w 9"/>
                    <a:gd name="T3" fmla="*/ 7 h 7"/>
                    <a:gd name="T4" fmla="*/ 0 w 9"/>
                    <a:gd name="T5" fmla="*/ 2 h 7"/>
                    <a:gd name="T6" fmla="*/ 5 w 9"/>
                    <a:gd name="T7" fmla="*/ 0 h 7"/>
                    <a:gd name="T8" fmla="*/ 9 w 9"/>
                    <a:gd name="T9" fmla="*/ 2 h 7"/>
                  </a:gdLst>
                  <a:ahLst/>
                  <a:cxnLst>
                    <a:cxn ang="0">
                      <a:pos x="T0" y="T1"/>
                    </a:cxn>
                    <a:cxn ang="0">
                      <a:pos x="T2" y="T3"/>
                    </a:cxn>
                    <a:cxn ang="0">
                      <a:pos x="T4" y="T5"/>
                    </a:cxn>
                    <a:cxn ang="0">
                      <a:pos x="T6" y="T7"/>
                    </a:cxn>
                    <a:cxn ang="0">
                      <a:pos x="T8" y="T9"/>
                    </a:cxn>
                  </a:cxnLst>
                  <a:rect l="0" t="0" r="r" b="b"/>
                  <a:pathLst>
                    <a:path w="9" h="7">
                      <a:moveTo>
                        <a:pt x="9" y="2"/>
                      </a:moveTo>
                      <a:lnTo>
                        <a:pt x="5" y="7"/>
                      </a:lnTo>
                      <a:lnTo>
                        <a:pt x="0" y="2"/>
                      </a:lnTo>
                      <a:lnTo>
                        <a:pt x="5" y="0"/>
                      </a:lnTo>
                      <a:lnTo>
                        <a:pt x="9" y="2"/>
                      </a:ln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2" name="Rectangle 141"/>
                <p:cNvSpPr>
                  <a:spLocks noChangeArrowheads="1"/>
                </p:cNvSpPr>
                <p:nvPr/>
              </p:nvSpPr>
              <p:spPr bwMode="auto">
                <a:xfrm>
                  <a:off x="2220006" y="1903186"/>
                  <a:ext cx="82550" cy="46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3" name="Freeform 142"/>
                <p:cNvSpPr/>
                <p:nvPr/>
              </p:nvSpPr>
              <p:spPr bwMode="auto">
                <a:xfrm>
                  <a:off x="2224768" y="1907948"/>
                  <a:ext cx="74613" cy="38100"/>
                </a:xfrm>
                <a:custGeom>
                  <a:avLst/>
                  <a:gdLst>
                    <a:gd name="T0" fmla="*/ 47 w 47"/>
                    <a:gd name="T1" fmla="*/ 24 h 24"/>
                    <a:gd name="T2" fmla="*/ 0 w 47"/>
                    <a:gd name="T3" fmla="*/ 24 h 24"/>
                    <a:gd name="T4" fmla="*/ 0 w 47"/>
                    <a:gd name="T5" fmla="*/ 0 h 24"/>
                    <a:gd name="T6" fmla="*/ 47 w 47"/>
                    <a:gd name="T7" fmla="*/ 0 h 24"/>
                    <a:gd name="T8" fmla="*/ 47 w 47"/>
                    <a:gd name="T9" fmla="*/ 24 h 24"/>
                    <a:gd name="T10" fmla="*/ 47 w 47"/>
                    <a:gd name="T11" fmla="*/ 24 h 24"/>
                  </a:gdLst>
                  <a:ahLst/>
                  <a:cxnLst>
                    <a:cxn ang="0">
                      <a:pos x="T0" y="T1"/>
                    </a:cxn>
                    <a:cxn ang="0">
                      <a:pos x="T2" y="T3"/>
                    </a:cxn>
                    <a:cxn ang="0">
                      <a:pos x="T4" y="T5"/>
                    </a:cxn>
                    <a:cxn ang="0">
                      <a:pos x="T6" y="T7"/>
                    </a:cxn>
                    <a:cxn ang="0">
                      <a:pos x="T8" y="T9"/>
                    </a:cxn>
                    <a:cxn ang="0">
                      <a:pos x="T10" y="T11"/>
                    </a:cxn>
                  </a:cxnLst>
                  <a:rect l="0" t="0" r="r" b="b"/>
                  <a:pathLst>
                    <a:path w="47" h="24">
                      <a:moveTo>
                        <a:pt x="47" y="24"/>
                      </a:moveTo>
                      <a:lnTo>
                        <a:pt x="0" y="24"/>
                      </a:lnTo>
                      <a:lnTo>
                        <a:pt x="0" y="0"/>
                      </a:lnTo>
                      <a:lnTo>
                        <a:pt x="47" y="0"/>
                      </a:lnTo>
                      <a:lnTo>
                        <a:pt x="47" y="24"/>
                      </a:lnTo>
                      <a:lnTo>
                        <a:pt x="47" y="24"/>
                      </a:ln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4" name="Freeform 143"/>
                <p:cNvSpPr/>
                <p:nvPr/>
              </p:nvSpPr>
              <p:spPr bwMode="auto">
                <a:xfrm>
                  <a:off x="2227943" y="1911123"/>
                  <a:ext cx="71438" cy="34925"/>
                </a:xfrm>
                <a:custGeom>
                  <a:avLst/>
                  <a:gdLst>
                    <a:gd name="T0" fmla="*/ 45 w 45"/>
                    <a:gd name="T1" fmla="*/ 22 h 22"/>
                    <a:gd name="T2" fmla="*/ 0 w 45"/>
                    <a:gd name="T3" fmla="*/ 22 h 22"/>
                    <a:gd name="T4" fmla="*/ 0 w 45"/>
                    <a:gd name="T5" fmla="*/ 0 h 22"/>
                    <a:gd name="T6" fmla="*/ 45 w 45"/>
                    <a:gd name="T7" fmla="*/ 0 h 22"/>
                    <a:gd name="T8" fmla="*/ 45 w 45"/>
                    <a:gd name="T9" fmla="*/ 22 h 22"/>
                    <a:gd name="T10" fmla="*/ 45 w 45"/>
                    <a:gd name="T11" fmla="*/ 22 h 22"/>
                  </a:gdLst>
                  <a:ahLst/>
                  <a:cxnLst>
                    <a:cxn ang="0">
                      <a:pos x="T0" y="T1"/>
                    </a:cxn>
                    <a:cxn ang="0">
                      <a:pos x="T2" y="T3"/>
                    </a:cxn>
                    <a:cxn ang="0">
                      <a:pos x="T4" y="T5"/>
                    </a:cxn>
                    <a:cxn ang="0">
                      <a:pos x="T6" y="T7"/>
                    </a:cxn>
                    <a:cxn ang="0">
                      <a:pos x="T8" y="T9"/>
                    </a:cxn>
                    <a:cxn ang="0">
                      <a:pos x="T10" y="T11"/>
                    </a:cxn>
                  </a:cxnLst>
                  <a:rect l="0" t="0" r="r" b="b"/>
                  <a:pathLst>
                    <a:path w="45" h="22">
                      <a:moveTo>
                        <a:pt x="45" y="22"/>
                      </a:moveTo>
                      <a:lnTo>
                        <a:pt x="0" y="22"/>
                      </a:lnTo>
                      <a:lnTo>
                        <a:pt x="0" y="0"/>
                      </a:lnTo>
                      <a:lnTo>
                        <a:pt x="45" y="0"/>
                      </a:lnTo>
                      <a:lnTo>
                        <a:pt x="45" y="22"/>
                      </a:lnTo>
                      <a:lnTo>
                        <a:pt x="45"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sp>
              <p:nvSpPr>
                <p:cNvPr id="545" name="Freeform 144"/>
                <p:cNvSpPr/>
                <p:nvPr/>
              </p:nvSpPr>
              <p:spPr bwMode="auto">
                <a:xfrm>
                  <a:off x="2227943" y="1919061"/>
                  <a:ext cx="71438" cy="7938"/>
                </a:xfrm>
                <a:custGeom>
                  <a:avLst/>
                  <a:gdLst>
                    <a:gd name="T0" fmla="*/ 45 w 45"/>
                    <a:gd name="T1" fmla="*/ 5 h 5"/>
                    <a:gd name="T2" fmla="*/ 0 w 45"/>
                    <a:gd name="T3" fmla="*/ 5 h 5"/>
                    <a:gd name="T4" fmla="*/ 0 w 45"/>
                    <a:gd name="T5" fmla="*/ 0 h 5"/>
                    <a:gd name="T6" fmla="*/ 45 w 45"/>
                    <a:gd name="T7" fmla="*/ 0 h 5"/>
                    <a:gd name="T8" fmla="*/ 45 w 45"/>
                    <a:gd name="T9" fmla="*/ 5 h 5"/>
                    <a:gd name="T10" fmla="*/ 45 w 45"/>
                    <a:gd name="T11" fmla="*/ 5 h 5"/>
                  </a:gdLst>
                  <a:ahLst/>
                  <a:cxnLst>
                    <a:cxn ang="0">
                      <a:pos x="T0" y="T1"/>
                    </a:cxn>
                    <a:cxn ang="0">
                      <a:pos x="T2" y="T3"/>
                    </a:cxn>
                    <a:cxn ang="0">
                      <a:pos x="T4" y="T5"/>
                    </a:cxn>
                    <a:cxn ang="0">
                      <a:pos x="T6" y="T7"/>
                    </a:cxn>
                    <a:cxn ang="0">
                      <a:pos x="T8" y="T9"/>
                    </a:cxn>
                    <a:cxn ang="0">
                      <a:pos x="T10" y="T11"/>
                    </a:cxn>
                  </a:cxnLst>
                  <a:rect l="0" t="0" r="r" b="b"/>
                  <a:pathLst>
                    <a:path w="45" h="5">
                      <a:moveTo>
                        <a:pt x="45" y="5"/>
                      </a:moveTo>
                      <a:lnTo>
                        <a:pt x="0" y="5"/>
                      </a:lnTo>
                      <a:lnTo>
                        <a:pt x="0" y="0"/>
                      </a:lnTo>
                      <a:lnTo>
                        <a:pt x="45" y="0"/>
                      </a:lnTo>
                      <a:lnTo>
                        <a:pt x="45" y="5"/>
                      </a:lnTo>
                      <a:lnTo>
                        <a:pt x="45" y="5"/>
                      </a:lnTo>
                      <a:close/>
                    </a:path>
                  </a:pathLst>
                </a:custGeom>
                <a:solidFill>
                  <a:srgbClr val="0382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等线 Light" panose="02010600030101010101" charset="-122"/>
                    <a:ea typeface="等线 Light" panose="02010600030101010101" charset="-122"/>
                    <a:cs typeface="等线 Light" panose="02010600030101010101" charset="-122"/>
                  </a:endParaRPr>
                </a:p>
              </p:txBody>
            </p:sp>
          </p:grpSp>
        </p:grpSp>
        <p:sp>
          <p:nvSpPr>
            <p:cNvPr id="566" name="矩形 565"/>
            <p:cNvSpPr/>
            <p:nvPr/>
          </p:nvSpPr>
          <p:spPr>
            <a:xfrm>
              <a:off x="1589636" y="3166765"/>
              <a:ext cx="982980" cy="36576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rPr>
                <a:t>SQL</a:t>
              </a:r>
              <a:r>
                <a:rPr kumimoji="0" lang="zh-CN" altLang="zh-CN"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rPr>
                <a:t>引擎</a:t>
              </a:r>
              <a:endParaRPr kumimoji="0" lang="zh-CN" altLang="zh-CN"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567" name="矩形 566"/>
            <p:cNvSpPr/>
            <p:nvPr/>
          </p:nvSpPr>
          <p:spPr>
            <a:xfrm>
              <a:off x="3428039" y="3146104"/>
              <a:ext cx="760144" cy="369332"/>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prstClr val="black"/>
                  </a:solidFill>
                  <a:latin typeface="等线 Light" panose="02010600030101010101" charset="-122"/>
                  <a:ea typeface="等线 Light" panose="02010600030101010101" charset="-122"/>
                  <a:cs typeface="等线 Light" panose="02010600030101010101" charset="-122"/>
                </a:rPr>
                <a:t>set 00</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grpSp>
          <p:nvGrpSpPr>
            <p:cNvPr id="8" name="组合 2"/>
            <p:cNvGrpSpPr/>
            <p:nvPr/>
          </p:nvGrpSpPr>
          <p:grpSpPr>
            <a:xfrm>
              <a:off x="1363634" y="3624974"/>
              <a:ext cx="1461769" cy="1214408"/>
              <a:chOff x="5912111" y="1772253"/>
              <a:chExt cx="1461769" cy="1214408"/>
            </a:xfrm>
          </p:grpSpPr>
          <p:grpSp>
            <p:nvGrpSpPr>
              <p:cNvPr id="10" name="组合 609"/>
              <p:cNvGrpSpPr/>
              <p:nvPr/>
            </p:nvGrpSpPr>
            <p:grpSpPr>
              <a:xfrm>
                <a:off x="6072527" y="1932669"/>
                <a:ext cx="1301353" cy="1053992"/>
                <a:chOff x="6414105" y="2388082"/>
                <a:chExt cx="1572214" cy="1414021"/>
              </a:xfrm>
            </p:grpSpPr>
            <p:grpSp>
              <p:nvGrpSpPr>
                <p:cNvPr id="11" name="组合 610"/>
                <p:cNvGrpSpPr/>
                <p:nvPr/>
              </p:nvGrpSpPr>
              <p:grpSpPr>
                <a:xfrm>
                  <a:off x="6414105" y="2388082"/>
                  <a:ext cx="1572214" cy="282804"/>
                  <a:chOff x="7211506" y="2630078"/>
                  <a:chExt cx="980388" cy="282804"/>
                </a:xfrm>
                <a:solidFill>
                  <a:schemeClr val="tx1">
                    <a:lumMod val="75000"/>
                    <a:lumOff val="25000"/>
                  </a:schemeClr>
                </a:solidFill>
              </p:grpSpPr>
              <p:sp>
                <p:nvSpPr>
                  <p:cNvPr id="634" name="矩形 6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2" name="组合 611"/>
                <p:cNvGrpSpPr/>
                <p:nvPr/>
              </p:nvGrpSpPr>
              <p:grpSpPr>
                <a:xfrm>
                  <a:off x="6414105" y="2680313"/>
                  <a:ext cx="1572214" cy="565608"/>
                  <a:chOff x="7211506" y="2922309"/>
                  <a:chExt cx="980388" cy="565608"/>
                </a:xfrm>
              </p:grpSpPr>
              <p:grpSp>
                <p:nvGrpSpPr>
                  <p:cNvPr id="13" name="组合 623"/>
                  <p:cNvGrpSpPr/>
                  <p:nvPr/>
                </p:nvGrpSpPr>
                <p:grpSpPr>
                  <a:xfrm>
                    <a:off x="7211506" y="2922309"/>
                    <a:ext cx="980388" cy="282804"/>
                    <a:chOff x="7211506" y="2630078"/>
                    <a:chExt cx="980388" cy="282804"/>
                  </a:xfrm>
                  <a:solidFill>
                    <a:schemeClr val="bg1">
                      <a:lumMod val="95000"/>
                    </a:schemeClr>
                  </a:solidFill>
                </p:grpSpPr>
                <p:sp>
                  <p:nvSpPr>
                    <p:cNvPr id="630" name="矩形 62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3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 name="组合 624"/>
                  <p:cNvGrpSpPr/>
                  <p:nvPr/>
                </p:nvGrpSpPr>
                <p:grpSpPr>
                  <a:xfrm>
                    <a:off x="7211506" y="3205113"/>
                    <a:ext cx="980388" cy="282804"/>
                    <a:chOff x="7211506" y="2630078"/>
                    <a:chExt cx="980388" cy="282804"/>
                  </a:xfrm>
                  <a:solidFill>
                    <a:schemeClr val="bg1">
                      <a:lumMod val="85000"/>
                    </a:schemeClr>
                  </a:solidFill>
                </p:grpSpPr>
                <p:sp>
                  <p:nvSpPr>
                    <p:cNvPr id="626" name="矩形 62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23" name="组合 612"/>
                <p:cNvGrpSpPr/>
                <p:nvPr/>
              </p:nvGrpSpPr>
              <p:grpSpPr>
                <a:xfrm>
                  <a:off x="6414105" y="3236495"/>
                  <a:ext cx="1572214" cy="565608"/>
                  <a:chOff x="7211506" y="2922309"/>
                  <a:chExt cx="980388" cy="565608"/>
                </a:xfrm>
              </p:grpSpPr>
              <p:grpSp>
                <p:nvGrpSpPr>
                  <p:cNvPr id="27" name="组合 613"/>
                  <p:cNvGrpSpPr/>
                  <p:nvPr/>
                </p:nvGrpSpPr>
                <p:grpSpPr>
                  <a:xfrm>
                    <a:off x="7211506" y="2922309"/>
                    <a:ext cx="980388" cy="282804"/>
                    <a:chOff x="7211506" y="2630078"/>
                    <a:chExt cx="980388" cy="282804"/>
                  </a:xfrm>
                  <a:solidFill>
                    <a:schemeClr val="bg1">
                      <a:lumMod val="95000"/>
                    </a:schemeClr>
                  </a:solidFill>
                </p:grpSpPr>
                <p:sp>
                  <p:nvSpPr>
                    <p:cNvPr id="620" name="矩形 61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2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7" name="组合 614"/>
                  <p:cNvGrpSpPr/>
                  <p:nvPr/>
                </p:nvGrpSpPr>
                <p:grpSpPr>
                  <a:xfrm>
                    <a:off x="7211506" y="3205113"/>
                    <a:ext cx="980388" cy="282804"/>
                    <a:chOff x="7211506" y="2630078"/>
                    <a:chExt cx="980388" cy="282804"/>
                  </a:xfrm>
                  <a:solidFill>
                    <a:schemeClr val="bg1">
                      <a:lumMod val="85000"/>
                    </a:schemeClr>
                  </a:solidFill>
                </p:grpSpPr>
                <p:sp>
                  <p:nvSpPr>
                    <p:cNvPr id="616" name="矩形 61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1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1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1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38" name="组合 581"/>
              <p:cNvGrpSpPr/>
              <p:nvPr/>
            </p:nvGrpSpPr>
            <p:grpSpPr>
              <a:xfrm>
                <a:off x="5992319" y="1852461"/>
                <a:ext cx="1301353" cy="1053992"/>
                <a:chOff x="6414105" y="2388082"/>
                <a:chExt cx="1572214" cy="1414021"/>
              </a:xfrm>
            </p:grpSpPr>
            <p:grpSp>
              <p:nvGrpSpPr>
                <p:cNvPr id="39" name="组合 582"/>
                <p:cNvGrpSpPr/>
                <p:nvPr/>
              </p:nvGrpSpPr>
              <p:grpSpPr>
                <a:xfrm>
                  <a:off x="6414105" y="2388082"/>
                  <a:ext cx="1572214" cy="282804"/>
                  <a:chOff x="7211506" y="2630078"/>
                  <a:chExt cx="980388" cy="282804"/>
                </a:xfrm>
                <a:solidFill>
                  <a:schemeClr val="tx1">
                    <a:lumMod val="75000"/>
                    <a:lumOff val="25000"/>
                  </a:schemeClr>
                </a:solidFill>
              </p:grpSpPr>
              <p:sp>
                <p:nvSpPr>
                  <p:cNvPr id="606" name="矩形 60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0" name="组合 583"/>
                <p:cNvGrpSpPr/>
                <p:nvPr/>
              </p:nvGrpSpPr>
              <p:grpSpPr>
                <a:xfrm>
                  <a:off x="6414105" y="2680313"/>
                  <a:ext cx="1572214" cy="565608"/>
                  <a:chOff x="7211506" y="2922309"/>
                  <a:chExt cx="980388" cy="565608"/>
                </a:xfrm>
              </p:grpSpPr>
              <p:grpSp>
                <p:nvGrpSpPr>
                  <p:cNvPr id="41" name="组合 595"/>
                  <p:cNvGrpSpPr/>
                  <p:nvPr/>
                </p:nvGrpSpPr>
                <p:grpSpPr>
                  <a:xfrm>
                    <a:off x="7211506" y="2922309"/>
                    <a:ext cx="980388" cy="282804"/>
                    <a:chOff x="7211506" y="2630078"/>
                    <a:chExt cx="980388" cy="282804"/>
                  </a:xfrm>
                  <a:solidFill>
                    <a:schemeClr val="bg1">
                      <a:lumMod val="95000"/>
                    </a:schemeClr>
                  </a:solidFill>
                </p:grpSpPr>
                <p:sp>
                  <p:nvSpPr>
                    <p:cNvPr id="602" name="矩形 60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2" name="组合 596"/>
                  <p:cNvGrpSpPr/>
                  <p:nvPr/>
                </p:nvGrpSpPr>
                <p:grpSpPr>
                  <a:xfrm>
                    <a:off x="7211506" y="3205113"/>
                    <a:ext cx="980388" cy="282804"/>
                    <a:chOff x="7211506" y="2630078"/>
                    <a:chExt cx="980388" cy="282804"/>
                  </a:xfrm>
                  <a:solidFill>
                    <a:schemeClr val="bg1">
                      <a:lumMod val="85000"/>
                    </a:schemeClr>
                  </a:solidFill>
                </p:grpSpPr>
                <p:sp>
                  <p:nvSpPr>
                    <p:cNvPr id="598" name="矩形 59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0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43" name="组合 584"/>
                <p:cNvGrpSpPr/>
                <p:nvPr/>
              </p:nvGrpSpPr>
              <p:grpSpPr>
                <a:xfrm>
                  <a:off x="6414105" y="3236495"/>
                  <a:ext cx="1572214" cy="565608"/>
                  <a:chOff x="7211506" y="2922309"/>
                  <a:chExt cx="980388" cy="565608"/>
                </a:xfrm>
              </p:grpSpPr>
              <p:grpSp>
                <p:nvGrpSpPr>
                  <p:cNvPr id="44" name="组合 585"/>
                  <p:cNvGrpSpPr/>
                  <p:nvPr/>
                </p:nvGrpSpPr>
                <p:grpSpPr>
                  <a:xfrm>
                    <a:off x="7211506" y="2922309"/>
                    <a:ext cx="980388" cy="282804"/>
                    <a:chOff x="7211506" y="2630078"/>
                    <a:chExt cx="980388" cy="282804"/>
                  </a:xfrm>
                  <a:solidFill>
                    <a:schemeClr val="bg1">
                      <a:lumMod val="95000"/>
                    </a:schemeClr>
                  </a:solidFill>
                </p:grpSpPr>
                <p:sp>
                  <p:nvSpPr>
                    <p:cNvPr id="592" name="矩形 59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5" name="组合 586"/>
                  <p:cNvGrpSpPr/>
                  <p:nvPr/>
                </p:nvGrpSpPr>
                <p:grpSpPr>
                  <a:xfrm>
                    <a:off x="7211506" y="3205113"/>
                    <a:ext cx="980388" cy="282804"/>
                    <a:chOff x="7211506" y="2630078"/>
                    <a:chExt cx="980388" cy="282804"/>
                  </a:xfrm>
                  <a:solidFill>
                    <a:schemeClr val="bg1">
                      <a:lumMod val="85000"/>
                    </a:schemeClr>
                  </a:solidFill>
                </p:grpSpPr>
                <p:sp>
                  <p:nvSpPr>
                    <p:cNvPr id="588" name="矩形 58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8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9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46" name="组合 508"/>
              <p:cNvGrpSpPr/>
              <p:nvPr/>
            </p:nvGrpSpPr>
            <p:grpSpPr>
              <a:xfrm>
                <a:off x="5912111" y="1772253"/>
                <a:ext cx="1301353" cy="1053992"/>
                <a:chOff x="6414105" y="2388082"/>
                <a:chExt cx="1572214" cy="1414021"/>
              </a:xfrm>
            </p:grpSpPr>
            <p:grpSp>
              <p:nvGrpSpPr>
                <p:cNvPr id="47" name="组合 509"/>
                <p:cNvGrpSpPr/>
                <p:nvPr/>
              </p:nvGrpSpPr>
              <p:grpSpPr>
                <a:xfrm>
                  <a:off x="6414105" y="2388082"/>
                  <a:ext cx="1572214" cy="282804"/>
                  <a:chOff x="7211506" y="2630078"/>
                  <a:chExt cx="980388" cy="282804"/>
                </a:xfrm>
                <a:solidFill>
                  <a:schemeClr val="tx1">
                    <a:lumMod val="75000"/>
                    <a:lumOff val="25000"/>
                  </a:schemeClr>
                </a:solidFill>
              </p:grpSpPr>
              <p:sp>
                <p:nvSpPr>
                  <p:cNvPr id="578" name="矩形 57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8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8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8" name="组合 510"/>
                <p:cNvGrpSpPr/>
                <p:nvPr/>
              </p:nvGrpSpPr>
              <p:grpSpPr>
                <a:xfrm>
                  <a:off x="6414105" y="2680313"/>
                  <a:ext cx="1572214" cy="565608"/>
                  <a:chOff x="7211506" y="2922309"/>
                  <a:chExt cx="980388" cy="565608"/>
                </a:xfrm>
              </p:grpSpPr>
              <p:grpSp>
                <p:nvGrpSpPr>
                  <p:cNvPr id="49" name="组合 527"/>
                  <p:cNvGrpSpPr/>
                  <p:nvPr/>
                </p:nvGrpSpPr>
                <p:grpSpPr>
                  <a:xfrm>
                    <a:off x="7211506" y="2922309"/>
                    <a:ext cx="980388" cy="282804"/>
                    <a:chOff x="7211506" y="2630078"/>
                    <a:chExt cx="980388" cy="282804"/>
                  </a:xfrm>
                  <a:solidFill>
                    <a:schemeClr val="bg1">
                      <a:lumMod val="95000"/>
                    </a:schemeClr>
                  </a:solidFill>
                </p:grpSpPr>
                <p:sp>
                  <p:nvSpPr>
                    <p:cNvPr id="574" name="矩形 57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50" name="组合 528"/>
                  <p:cNvGrpSpPr/>
                  <p:nvPr/>
                </p:nvGrpSpPr>
                <p:grpSpPr>
                  <a:xfrm>
                    <a:off x="7211506" y="3205113"/>
                    <a:ext cx="980388" cy="282804"/>
                    <a:chOff x="7211506" y="2630078"/>
                    <a:chExt cx="980388" cy="282804"/>
                  </a:xfrm>
                  <a:solidFill>
                    <a:schemeClr val="bg1">
                      <a:lumMod val="85000"/>
                    </a:schemeClr>
                  </a:solidFill>
                </p:grpSpPr>
                <p:sp>
                  <p:nvSpPr>
                    <p:cNvPr id="546" name="矩形 54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7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51" name="组合 511"/>
                <p:cNvGrpSpPr/>
                <p:nvPr/>
              </p:nvGrpSpPr>
              <p:grpSpPr>
                <a:xfrm>
                  <a:off x="6414105" y="3236495"/>
                  <a:ext cx="1572214" cy="565608"/>
                  <a:chOff x="7211506" y="2922309"/>
                  <a:chExt cx="980388" cy="565608"/>
                </a:xfrm>
              </p:grpSpPr>
              <p:grpSp>
                <p:nvGrpSpPr>
                  <p:cNvPr id="52" name="组合 513"/>
                  <p:cNvGrpSpPr/>
                  <p:nvPr/>
                </p:nvGrpSpPr>
                <p:grpSpPr>
                  <a:xfrm>
                    <a:off x="7211506" y="2922309"/>
                    <a:ext cx="980388" cy="282804"/>
                    <a:chOff x="7211506" y="2630078"/>
                    <a:chExt cx="980388" cy="282804"/>
                  </a:xfrm>
                  <a:solidFill>
                    <a:schemeClr val="bg1">
                      <a:lumMod val="95000"/>
                    </a:schemeClr>
                  </a:solidFill>
                </p:grpSpPr>
                <p:sp>
                  <p:nvSpPr>
                    <p:cNvPr id="523" name="矩形 52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2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2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2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53" name="组合 514"/>
                  <p:cNvGrpSpPr/>
                  <p:nvPr/>
                </p:nvGrpSpPr>
                <p:grpSpPr>
                  <a:xfrm>
                    <a:off x="7211506" y="3205113"/>
                    <a:ext cx="980388" cy="282804"/>
                    <a:chOff x="7211506" y="2630078"/>
                    <a:chExt cx="980388" cy="282804"/>
                  </a:xfrm>
                  <a:solidFill>
                    <a:schemeClr val="bg1">
                      <a:lumMod val="85000"/>
                    </a:schemeClr>
                  </a:solidFill>
                </p:grpSpPr>
                <p:sp>
                  <p:nvSpPr>
                    <p:cNvPr id="517" name="矩形 51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1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2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52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172" name="椭圆 171"/>
            <p:cNvSpPr/>
            <p:nvPr/>
          </p:nvSpPr>
          <p:spPr>
            <a:xfrm>
              <a:off x="1654653" y="3888096"/>
              <a:ext cx="738549" cy="738549"/>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2400" dirty="0">
                  <a:solidFill>
                    <a:srgbClr val="005FBC"/>
                  </a:solidFill>
                  <a:latin typeface="等线 Light" panose="02010600030101010101" charset="-122"/>
                  <a:ea typeface="等线 Light" panose="02010600030101010101" charset="-122"/>
                  <a:cs typeface="等线 Light" panose="02010600030101010101" charset="-122"/>
                </a:rPr>
                <a:t>G</a:t>
              </a:r>
              <a:endParaRPr lang="en-US" sz="2400" dirty="0">
                <a:solidFill>
                  <a:srgbClr val="005FBC"/>
                </a:solidFill>
                <a:latin typeface="等线 Light" panose="02010600030101010101" charset="-122"/>
                <a:ea typeface="等线 Light" panose="02010600030101010101" charset="-122"/>
                <a:cs typeface="等线 Light" panose="02010600030101010101" charset="-122"/>
              </a:endParaRPr>
            </a:p>
          </p:txBody>
        </p:sp>
        <p:grpSp>
          <p:nvGrpSpPr>
            <p:cNvPr id="54" name="组合 3"/>
            <p:cNvGrpSpPr/>
            <p:nvPr/>
          </p:nvGrpSpPr>
          <p:grpSpPr>
            <a:xfrm>
              <a:off x="3245293" y="3666750"/>
              <a:ext cx="1385741" cy="1193808"/>
              <a:chOff x="3456286" y="2204883"/>
              <a:chExt cx="1902144" cy="1638686"/>
            </a:xfrm>
          </p:grpSpPr>
          <p:grpSp>
            <p:nvGrpSpPr>
              <p:cNvPr id="1320" name="组合 159"/>
              <p:cNvGrpSpPr/>
              <p:nvPr/>
            </p:nvGrpSpPr>
            <p:grpSpPr>
              <a:xfrm>
                <a:off x="3456287" y="2204883"/>
                <a:ext cx="904165" cy="751162"/>
                <a:chOff x="3431044" y="2204883"/>
                <a:chExt cx="904165" cy="751162"/>
              </a:xfrm>
            </p:grpSpPr>
            <p:grpSp>
              <p:nvGrpSpPr>
                <p:cNvPr id="1321" name="组合 637"/>
                <p:cNvGrpSpPr/>
                <p:nvPr/>
              </p:nvGrpSpPr>
              <p:grpSpPr>
                <a:xfrm>
                  <a:off x="3431044" y="2204883"/>
                  <a:ext cx="904165" cy="751162"/>
                  <a:chOff x="5912111" y="1772253"/>
                  <a:chExt cx="1461769" cy="1214408"/>
                </a:xfrm>
              </p:grpSpPr>
              <p:grpSp>
                <p:nvGrpSpPr>
                  <p:cNvPr id="1334" name="组合 638"/>
                  <p:cNvGrpSpPr/>
                  <p:nvPr/>
                </p:nvGrpSpPr>
                <p:grpSpPr>
                  <a:xfrm>
                    <a:off x="6072527" y="1932669"/>
                    <a:ext cx="1301353" cy="1053992"/>
                    <a:chOff x="6414105" y="2388082"/>
                    <a:chExt cx="1572214" cy="1414021"/>
                  </a:xfrm>
                </p:grpSpPr>
                <p:grpSp>
                  <p:nvGrpSpPr>
                    <p:cNvPr id="1335" name="组合 695"/>
                    <p:cNvGrpSpPr/>
                    <p:nvPr/>
                  </p:nvGrpSpPr>
                  <p:grpSpPr>
                    <a:xfrm>
                      <a:off x="6414105" y="2388082"/>
                      <a:ext cx="1572214" cy="282804"/>
                      <a:chOff x="7211506" y="2630078"/>
                      <a:chExt cx="980388" cy="282804"/>
                    </a:xfrm>
                    <a:solidFill>
                      <a:schemeClr val="tx1">
                        <a:lumMod val="75000"/>
                        <a:lumOff val="25000"/>
                      </a:schemeClr>
                    </a:solidFill>
                  </p:grpSpPr>
                  <p:sp>
                    <p:nvSpPr>
                      <p:cNvPr id="719" name="矩形 71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2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2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2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37" name="组合 696"/>
                    <p:cNvGrpSpPr/>
                    <p:nvPr/>
                  </p:nvGrpSpPr>
                  <p:grpSpPr>
                    <a:xfrm>
                      <a:off x="6414105" y="2680313"/>
                      <a:ext cx="1572214" cy="565608"/>
                      <a:chOff x="7211506" y="2922309"/>
                      <a:chExt cx="980388" cy="565608"/>
                    </a:xfrm>
                  </p:grpSpPr>
                  <p:grpSp>
                    <p:nvGrpSpPr>
                      <p:cNvPr id="1338" name="组合 708"/>
                      <p:cNvGrpSpPr/>
                      <p:nvPr/>
                    </p:nvGrpSpPr>
                    <p:grpSpPr>
                      <a:xfrm>
                        <a:off x="7211506" y="2922309"/>
                        <a:ext cx="980388" cy="282804"/>
                        <a:chOff x="7211506" y="2630078"/>
                        <a:chExt cx="980388" cy="282804"/>
                      </a:xfrm>
                      <a:solidFill>
                        <a:schemeClr val="bg1">
                          <a:lumMod val="95000"/>
                        </a:schemeClr>
                      </a:solidFill>
                    </p:grpSpPr>
                    <p:sp>
                      <p:nvSpPr>
                        <p:cNvPr id="715" name="矩形 71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39" name="组合 709"/>
                      <p:cNvGrpSpPr/>
                      <p:nvPr/>
                    </p:nvGrpSpPr>
                    <p:grpSpPr>
                      <a:xfrm>
                        <a:off x="7211506" y="3205113"/>
                        <a:ext cx="980388" cy="282804"/>
                        <a:chOff x="7211506" y="2630078"/>
                        <a:chExt cx="980388" cy="282804"/>
                      </a:xfrm>
                      <a:solidFill>
                        <a:schemeClr val="bg1">
                          <a:lumMod val="85000"/>
                        </a:schemeClr>
                      </a:solidFill>
                    </p:grpSpPr>
                    <p:sp>
                      <p:nvSpPr>
                        <p:cNvPr id="711" name="矩形 71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340" name="组合 697"/>
                    <p:cNvGrpSpPr/>
                    <p:nvPr/>
                  </p:nvGrpSpPr>
                  <p:grpSpPr>
                    <a:xfrm>
                      <a:off x="6414105" y="3236495"/>
                      <a:ext cx="1572214" cy="565608"/>
                      <a:chOff x="7211506" y="2922309"/>
                      <a:chExt cx="980388" cy="565608"/>
                    </a:xfrm>
                  </p:grpSpPr>
                  <p:grpSp>
                    <p:nvGrpSpPr>
                      <p:cNvPr id="1341" name="组合 698"/>
                      <p:cNvGrpSpPr/>
                      <p:nvPr/>
                    </p:nvGrpSpPr>
                    <p:grpSpPr>
                      <a:xfrm>
                        <a:off x="7211506" y="2922309"/>
                        <a:ext cx="980388" cy="282804"/>
                        <a:chOff x="7211506" y="2630078"/>
                        <a:chExt cx="980388" cy="282804"/>
                      </a:xfrm>
                      <a:solidFill>
                        <a:schemeClr val="bg1">
                          <a:lumMod val="95000"/>
                        </a:schemeClr>
                      </a:solidFill>
                    </p:grpSpPr>
                    <p:sp>
                      <p:nvSpPr>
                        <p:cNvPr id="705" name="矩形 7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42" name="组合 699"/>
                      <p:cNvGrpSpPr/>
                      <p:nvPr/>
                    </p:nvGrpSpPr>
                    <p:grpSpPr>
                      <a:xfrm>
                        <a:off x="7211506" y="3205113"/>
                        <a:ext cx="980388" cy="282804"/>
                        <a:chOff x="7211506" y="2630078"/>
                        <a:chExt cx="980388" cy="282804"/>
                      </a:xfrm>
                      <a:solidFill>
                        <a:schemeClr val="bg1">
                          <a:lumMod val="85000"/>
                        </a:schemeClr>
                      </a:solidFill>
                    </p:grpSpPr>
                    <p:sp>
                      <p:nvSpPr>
                        <p:cNvPr id="701" name="矩形 70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343" name="组合 639"/>
                  <p:cNvGrpSpPr/>
                  <p:nvPr/>
                </p:nvGrpSpPr>
                <p:grpSpPr>
                  <a:xfrm>
                    <a:off x="5992319" y="1852461"/>
                    <a:ext cx="1301353" cy="1053992"/>
                    <a:chOff x="6414105" y="2388082"/>
                    <a:chExt cx="1572214" cy="1414021"/>
                  </a:xfrm>
                </p:grpSpPr>
                <p:grpSp>
                  <p:nvGrpSpPr>
                    <p:cNvPr id="1344" name="组合 668"/>
                    <p:cNvGrpSpPr/>
                    <p:nvPr/>
                  </p:nvGrpSpPr>
                  <p:grpSpPr>
                    <a:xfrm>
                      <a:off x="6414105" y="2388082"/>
                      <a:ext cx="1572214" cy="282804"/>
                      <a:chOff x="7211506" y="2630078"/>
                      <a:chExt cx="980388" cy="282804"/>
                    </a:xfrm>
                    <a:solidFill>
                      <a:schemeClr val="tx1">
                        <a:lumMod val="75000"/>
                        <a:lumOff val="25000"/>
                      </a:schemeClr>
                    </a:solidFill>
                  </p:grpSpPr>
                  <p:sp>
                    <p:nvSpPr>
                      <p:cNvPr id="692" name="矩形 69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9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9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9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53" name="组合 669"/>
                    <p:cNvGrpSpPr/>
                    <p:nvPr/>
                  </p:nvGrpSpPr>
                  <p:grpSpPr>
                    <a:xfrm>
                      <a:off x="6414105" y="2680313"/>
                      <a:ext cx="1572214" cy="565608"/>
                      <a:chOff x="7211506" y="2922309"/>
                      <a:chExt cx="980388" cy="565608"/>
                    </a:xfrm>
                  </p:grpSpPr>
                  <p:grpSp>
                    <p:nvGrpSpPr>
                      <p:cNvPr id="1354" name="组合 681"/>
                      <p:cNvGrpSpPr/>
                      <p:nvPr/>
                    </p:nvGrpSpPr>
                    <p:grpSpPr>
                      <a:xfrm>
                        <a:off x="7211506" y="2922309"/>
                        <a:ext cx="980388" cy="282804"/>
                        <a:chOff x="7211506" y="2630078"/>
                        <a:chExt cx="980388" cy="282804"/>
                      </a:xfrm>
                      <a:solidFill>
                        <a:schemeClr val="bg1">
                          <a:lumMod val="95000"/>
                        </a:schemeClr>
                      </a:solidFill>
                    </p:grpSpPr>
                    <p:sp>
                      <p:nvSpPr>
                        <p:cNvPr id="688" name="矩形 68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9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9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67" name="组合 682"/>
                      <p:cNvGrpSpPr/>
                      <p:nvPr/>
                    </p:nvGrpSpPr>
                    <p:grpSpPr>
                      <a:xfrm>
                        <a:off x="7211506" y="3205113"/>
                        <a:ext cx="980388" cy="282804"/>
                        <a:chOff x="7211506" y="2630078"/>
                        <a:chExt cx="980388" cy="282804"/>
                      </a:xfrm>
                      <a:solidFill>
                        <a:schemeClr val="bg1">
                          <a:lumMod val="85000"/>
                        </a:schemeClr>
                      </a:solidFill>
                    </p:grpSpPr>
                    <p:sp>
                      <p:nvSpPr>
                        <p:cNvPr id="684" name="矩形 68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368" name="组合 670"/>
                    <p:cNvGrpSpPr/>
                    <p:nvPr/>
                  </p:nvGrpSpPr>
                  <p:grpSpPr>
                    <a:xfrm>
                      <a:off x="6414105" y="3236495"/>
                      <a:ext cx="1572214" cy="565608"/>
                      <a:chOff x="7211506" y="2922309"/>
                      <a:chExt cx="980388" cy="565608"/>
                    </a:xfrm>
                  </p:grpSpPr>
                  <p:grpSp>
                    <p:nvGrpSpPr>
                      <p:cNvPr id="1369" name="组合 671"/>
                      <p:cNvGrpSpPr/>
                      <p:nvPr/>
                    </p:nvGrpSpPr>
                    <p:grpSpPr>
                      <a:xfrm>
                        <a:off x="7211506" y="2922309"/>
                        <a:ext cx="980388" cy="282804"/>
                        <a:chOff x="7211506" y="2630078"/>
                        <a:chExt cx="980388" cy="282804"/>
                      </a:xfrm>
                      <a:solidFill>
                        <a:schemeClr val="bg1">
                          <a:lumMod val="95000"/>
                        </a:schemeClr>
                      </a:solidFill>
                    </p:grpSpPr>
                    <p:sp>
                      <p:nvSpPr>
                        <p:cNvPr id="678" name="矩形 67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7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8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70" name="组合 672"/>
                      <p:cNvGrpSpPr/>
                      <p:nvPr/>
                    </p:nvGrpSpPr>
                    <p:grpSpPr>
                      <a:xfrm>
                        <a:off x="7211506" y="3205113"/>
                        <a:ext cx="980388" cy="282804"/>
                        <a:chOff x="7211506" y="2630078"/>
                        <a:chExt cx="980388" cy="282804"/>
                      </a:xfrm>
                      <a:solidFill>
                        <a:schemeClr val="bg1">
                          <a:lumMod val="85000"/>
                        </a:schemeClr>
                      </a:solidFill>
                    </p:grpSpPr>
                    <p:sp>
                      <p:nvSpPr>
                        <p:cNvPr id="674" name="矩形 67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7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7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7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371" name="组合 640"/>
                  <p:cNvGrpSpPr/>
                  <p:nvPr/>
                </p:nvGrpSpPr>
                <p:grpSpPr>
                  <a:xfrm>
                    <a:off x="5912111" y="1772253"/>
                    <a:ext cx="1301353" cy="1053992"/>
                    <a:chOff x="6414105" y="2388082"/>
                    <a:chExt cx="1572214" cy="1414021"/>
                  </a:xfrm>
                </p:grpSpPr>
                <p:grpSp>
                  <p:nvGrpSpPr>
                    <p:cNvPr id="1380" name="组合 641"/>
                    <p:cNvGrpSpPr/>
                    <p:nvPr/>
                  </p:nvGrpSpPr>
                  <p:grpSpPr>
                    <a:xfrm>
                      <a:off x="6414105" y="2388082"/>
                      <a:ext cx="1572214" cy="282804"/>
                      <a:chOff x="7211506" y="2630078"/>
                      <a:chExt cx="980388" cy="282804"/>
                    </a:xfrm>
                    <a:solidFill>
                      <a:schemeClr val="tx1">
                        <a:lumMod val="75000"/>
                        <a:lumOff val="25000"/>
                      </a:schemeClr>
                    </a:solidFill>
                  </p:grpSpPr>
                  <p:sp>
                    <p:nvSpPr>
                      <p:cNvPr id="665" name="矩形 66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81" name="组合 642"/>
                    <p:cNvGrpSpPr/>
                    <p:nvPr/>
                  </p:nvGrpSpPr>
                  <p:grpSpPr>
                    <a:xfrm>
                      <a:off x="6414105" y="2680313"/>
                      <a:ext cx="1572214" cy="565608"/>
                      <a:chOff x="7211506" y="2922309"/>
                      <a:chExt cx="980388" cy="565608"/>
                    </a:xfrm>
                  </p:grpSpPr>
                  <p:grpSp>
                    <p:nvGrpSpPr>
                      <p:cNvPr id="1394" name="组合 654"/>
                      <p:cNvGrpSpPr/>
                      <p:nvPr/>
                    </p:nvGrpSpPr>
                    <p:grpSpPr>
                      <a:xfrm>
                        <a:off x="7211506" y="2922309"/>
                        <a:ext cx="980388" cy="282804"/>
                        <a:chOff x="7211506" y="2630078"/>
                        <a:chExt cx="980388" cy="282804"/>
                      </a:xfrm>
                      <a:solidFill>
                        <a:schemeClr val="bg1">
                          <a:lumMod val="95000"/>
                        </a:schemeClr>
                      </a:solidFill>
                    </p:grpSpPr>
                    <p:sp>
                      <p:nvSpPr>
                        <p:cNvPr id="661" name="矩形 6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95" name="组合 655"/>
                      <p:cNvGrpSpPr/>
                      <p:nvPr/>
                    </p:nvGrpSpPr>
                    <p:grpSpPr>
                      <a:xfrm>
                        <a:off x="7211506" y="3205113"/>
                        <a:ext cx="980388" cy="282804"/>
                        <a:chOff x="7211506" y="2630078"/>
                        <a:chExt cx="980388" cy="282804"/>
                      </a:xfrm>
                      <a:solidFill>
                        <a:schemeClr val="bg1">
                          <a:lumMod val="85000"/>
                        </a:schemeClr>
                      </a:solidFill>
                    </p:grpSpPr>
                    <p:sp>
                      <p:nvSpPr>
                        <p:cNvPr id="657" name="矩形 65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396" name="组合 643"/>
                    <p:cNvGrpSpPr/>
                    <p:nvPr/>
                  </p:nvGrpSpPr>
                  <p:grpSpPr>
                    <a:xfrm>
                      <a:off x="6414105" y="3236495"/>
                      <a:ext cx="1572214" cy="565608"/>
                      <a:chOff x="7211506" y="2922309"/>
                      <a:chExt cx="980388" cy="565608"/>
                    </a:xfrm>
                  </p:grpSpPr>
                  <p:grpSp>
                    <p:nvGrpSpPr>
                      <p:cNvPr id="1397" name="组合 644"/>
                      <p:cNvGrpSpPr/>
                      <p:nvPr/>
                    </p:nvGrpSpPr>
                    <p:grpSpPr>
                      <a:xfrm>
                        <a:off x="7211506" y="2922309"/>
                        <a:ext cx="980388" cy="282804"/>
                        <a:chOff x="7211506" y="2630078"/>
                        <a:chExt cx="980388" cy="282804"/>
                      </a:xfrm>
                      <a:solidFill>
                        <a:schemeClr val="bg1">
                          <a:lumMod val="95000"/>
                        </a:schemeClr>
                      </a:solidFill>
                    </p:grpSpPr>
                    <p:sp>
                      <p:nvSpPr>
                        <p:cNvPr id="651" name="矩形 65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98" name="组合 645"/>
                      <p:cNvGrpSpPr/>
                      <p:nvPr/>
                    </p:nvGrpSpPr>
                    <p:grpSpPr>
                      <a:xfrm>
                        <a:off x="7211506" y="3205113"/>
                        <a:ext cx="980388" cy="282804"/>
                        <a:chOff x="7211506" y="2630078"/>
                        <a:chExt cx="980388" cy="282804"/>
                      </a:xfrm>
                      <a:solidFill>
                        <a:schemeClr val="bg1">
                          <a:lumMod val="85000"/>
                        </a:schemeClr>
                      </a:solidFill>
                    </p:grpSpPr>
                    <p:sp>
                      <p:nvSpPr>
                        <p:cNvPr id="647" name="矩形 64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4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4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177" name="椭圆 176"/>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G0</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1407" name="组合 722"/>
              <p:cNvGrpSpPr/>
              <p:nvPr/>
            </p:nvGrpSpPr>
            <p:grpSpPr>
              <a:xfrm>
                <a:off x="4452678" y="2207758"/>
                <a:ext cx="904165" cy="751162"/>
                <a:chOff x="3431044" y="2204883"/>
                <a:chExt cx="904165" cy="751162"/>
              </a:xfrm>
            </p:grpSpPr>
            <p:grpSp>
              <p:nvGrpSpPr>
                <p:cNvPr id="1408" name="组合 723"/>
                <p:cNvGrpSpPr/>
                <p:nvPr/>
              </p:nvGrpSpPr>
              <p:grpSpPr>
                <a:xfrm>
                  <a:off x="3431044" y="2204883"/>
                  <a:ext cx="904165" cy="751162"/>
                  <a:chOff x="5912111" y="1772253"/>
                  <a:chExt cx="1461769" cy="1214408"/>
                </a:xfrm>
              </p:grpSpPr>
              <p:grpSp>
                <p:nvGrpSpPr>
                  <p:cNvPr id="1422" name="组合 725"/>
                  <p:cNvGrpSpPr/>
                  <p:nvPr/>
                </p:nvGrpSpPr>
                <p:grpSpPr>
                  <a:xfrm>
                    <a:off x="6072527" y="1932669"/>
                    <a:ext cx="1301353" cy="1053992"/>
                    <a:chOff x="6414105" y="2388082"/>
                    <a:chExt cx="1572214" cy="1414021"/>
                  </a:xfrm>
                </p:grpSpPr>
                <p:grpSp>
                  <p:nvGrpSpPr>
                    <p:cNvPr id="1424" name="组合 782"/>
                    <p:cNvGrpSpPr/>
                    <p:nvPr/>
                  </p:nvGrpSpPr>
                  <p:grpSpPr>
                    <a:xfrm>
                      <a:off x="6414105" y="2388082"/>
                      <a:ext cx="1572214" cy="282804"/>
                      <a:chOff x="7211506" y="2630078"/>
                      <a:chExt cx="980388" cy="282804"/>
                    </a:xfrm>
                    <a:solidFill>
                      <a:schemeClr val="tx1">
                        <a:lumMod val="75000"/>
                        <a:lumOff val="25000"/>
                      </a:schemeClr>
                    </a:solidFill>
                  </p:grpSpPr>
                  <p:sp>
                    <p:nvSpPr>
                      <p:cNvPr id="806" name="矩形 80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25" name="组合 783"/>
                    <p:cNvGrpSpPr/>
                    <p:nvPr/>
                  </p:nvGrpSpPr>
                  <p:grpSpPr>
                    <a:xfrm>
                      <a:off x="6414105" y="2680313"/>
                      <a:ext cx="1572214" cy="565608"/>
                      <a:chOff x="7211506" y="2922309"/>
                      <a:chExt cx="980388" cy="565608"/>
                    </a:xfrm>
                  </p:grpSpPr>
                  <p:grpSp>
                    <p:nvGrpSpPr>
                      <p:cNvPr id="1427" name="组合 795"/>
                      <p:cNvGrpSpPr/>
                      <p:nvPr/>
                    </p:nvGrpSpPr>
                    <p:grpSpPr>
                      <a:xfrm>
                        <a:off x="7211506" y="2922309"/>
                        <a:ext cx="980388" cy="282804"/>
                        <a:chOff x="7211506" y="2630078"/>
                        <a:chExt cx="980388" cy="282804"/>
                      </a:xfrm>
                      <a:solidFill>
                        <a:schemeClr val="bg1">
                          <a:lumMod val="95000"/>
                        </a:schemeClr>
                      </a:solidFill>
                    </p:grpSpPr>
                    <p:sp>
                      <p:nvSpPr>
                        <p:cNvPr id="802" name="矩形 80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28" name="组合 796"/>
                      <p:cNvGrpSpPr/>
                      <p:nvPr/>
                    </p:nvGrpSpPr>
                    <p:grpSpPr>
                      <a:xfrm>
                        <a:off x="7211506" y="3205113"/>
                        <a:ext cx="980388" cy="282804"/>
                        <a:chOff x="7211506" y="2630078"/>
                        <a:chExt cx="980388" cy="282804"/>
                      </a:xfrm>
                      <a:solidFill>
                        <a:schemeClr val="bg1">
                          <a:lumMod val="85000"/>
                        </a:schemeClr>
                      </a:solidFill>
                    </p:grpSpPr>
                    <p:sp>
                      <p:nvSpPr>
                        <p:cNvPr id="798" name="矩形 79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0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430" name="组合 784"/>
                    <p:cNvGrpSpPr/>
                    <p:nvPr/>
                  </p:nvGrpSpPr>
                  <p:grpSpPr>
                    <a:xfrm>
                      <a:off x="6414105" y="3236495"/>
                      <a:ext cx="1572214" cy="565608"/>
                      <a:chOff x="7211506" y="2922309"/>
                      <a:chExt cx="980388" cy="565608"/>
                    </a:xfrm>
                  </p:grpSpPr>
                  <p:grpSp>
                    <p:nvGrpSpPr>
                      <p:cNvPr id="1431" name="组合 785"/>
                      <p:cNvGrpSpPr/>
                      <p:nvPr/>
                    </p:nvGrpSpPr>
                    <p:grpSpPr>
                      <a:xfrm>
                        <a:off x="7211506" y="2922309"/>
                        <a:ext cx="980388" cy="282804"/>
                        <a:chOff x="7211506" y="2630078"/>
                        <a:chExt cx="980388" cy="282804"/>
                      </a:xfrm>
                      <a:solidFill>
                        <a:schemeClr val="bg1">
                          <a:lumMod val="95000"/>
                        </a:schemeClr>
                      </a:solidFill>
                    </p:grpSpPr>
                    <p:sp>
                      <p:nvSpPr>
                        <p:cNvPr id="792" name="矩形 79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33" name="组合 786"/>
                      <p:cNvGrpSpPr/>
                      <p:nvPr/>
                    </p:nvGrpSpPr>
                    <p:grpSpPr>
                      <a:xfrm>
                        <a:off x="7211506" y="3205113"/>
                        <a:ext cx="980388" cy="282804"/>
                        <a:chOff x="7211506" y="2630078"/>
                        <a:chExt cx="980388" cy="282804"/>
                      </a:xfrm>
                      <a:solidFill>
                        <a:schemeClr val="bg1">
                          <a:lumMod val="85000"/>
                        </a:schemeClr>
                      </a:solidFill>
                    </p:grpSpPr>
                    <p:sp>
                      <p:nvSpPr>
                        <p:cNvPr id="788" name="矩形 78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8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9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434" name="组合 726"/>
                  <p:cNvGrpSpPr/>
                  <p:nvPr/>
                </p:nvGrpSpPr>
                <p:grpSpPr>
                  <a:xfrm>
                    <a:off x="5992319" y="1852461"/>
                    <a:ext cx="1301353" cy="1053992"/>
                    <a:chOff x="6414105" y="2388082"/>
                    <a:chExt cx="1572214" cy="1414021"/>
                  </a:xfrm>
                </p:grpSpPr>
                <p:grpSp>
                  <p:nvGrpSpPr>
                    <p:cNvPr id="1435" name="组合 755"/>
                    <p:cNvGrpSpPr/>
                    <p:nvPr/>
                  </p:nvGrpSpPr>
                  <p:grpSpPr>
                    <a:xfrm>
                      <a:off x="6414105" y="2388082"/>
                      <a:ext cx="1572214" cy="282804"/>
                      <a:chOff x="7211506" y="2630078"/>
                      <a:chExt cx="980388" cy="282804"/>
                    </a:xfrm>
                    <a:solidFill>
                      <a:schemeClr val="tx1">
                        <a:lumMod val="75000"/>
                        <a:lumOff val="25000"/>
                      </a:schemeClr>
                    </a:solidFill>
                  </p:grpSpPr>
                  <p:sp>
                    <p:nvSpPr>
                      <p:cNvPr id="779" name="矩形 77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8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8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8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36" name="组合 756"/>
                    <p:cNvGrpSpPr/>
                    <p:nvPr/>
                  </p:nvGrpSpPr>
                  <p:grpSpPr>
                    <a:xfrm>
                      <a:off x="6414105" y="2680313"/>
                      <a:ext cx="1572214" cy="565608"/>
                      <a:chOff x="7211506" y="2922309"/>
                      <a:chExt cx="980388" cy="565608"/>
                    </a:xfrm>
                  </p:grpSpPr>
                  <p:grpSp>
                    <p:nvGrpSpPr>
                      <p:cNvPr id="1437" name="组合 768"/>
                      <p:cNvGrpSpPr/>
                      <p:nvPr/>
                    </p:nvGrpSpPr>
                    <p:grpSpPr>
                      <a:xfrm>
                        <a:off x="7211506" y="2922309"/>
                        <a:ext cx="980388" cy="282804"/>
                        <a:chOff x="7211506" y="2630078"/>
                        <a:chExt cx="980388" cy="282804"/>
                      </a:xfrm>
                      <a:solidFill>
                        <a:schemeClr val="bg1">
                          <a:lumMod val="95000"/>
                        </a:schemeClr>
                      </a:solidFill>
                    </p:grpSpPr>
                    <p:sp>
                      <p:nvSpPr>
                        <p:cNvPr id="775" name="矩形 77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38" name="组合 769"/>
                      <p:cNvGrpSpPr/>
                      <p:nvPr/>
                    </p:nvGrpSpPr>
                    <p:grpSpPr>
                      <a:xfrm>
                        <a:off x="7211506" y="3205113"/>
                        <a:ext cx="980388" cy="282804"/>
                        <a:chOff x="7211506" y="2630078"/>
                        <a:chExt cx="980388" cy="282804"/>
                      </a:xfrm>
                      <a:solidFill>
                        <a:schemeClr val="bg1">
                          <a:lumMod val="85000"/>
                        </a:schemeClr>
                      </a:solidFill>
                    </p:grpSpPr>
                    <p:sp>
                      <p:nvSpPr>
                        <p:cNvPr id="771" name="矩形 77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439" name="组合 757"/>
                    <p:cNvGrpSpPr/>
                    <p:nvPr/>
                  </p:nvGrpSpPr>
                  <p:grpSpPr>
                    <a:xfrm>
                      <a:off x="6414105" y="3236495"/>
                      <a:ext cx="1572214" cy="565608"/>
                      <a:chOff x="7211506" y="2922309"/>
                      <a:chExt cx="980388" cy="565608"/>
                    </a:xfrm>
                  </p:grpSpPr>
                  <p:grpSp>
                    <p:nvGrpSpPr>
                      <p:cNvPr id="160" name="组合 758"/>
                      <p:cNvGrpSpPr/>
                      <p:nvPr/>
                    </p:nvGrpSpPr>
                    <p:grpSpPr>
                      <a:xfrm>
                        <a:off x="7211506" y="2922309"/>
                        <a:ext cx="980388" cy="282804"/>
                        <a:chOff x="7211506" y="2630078"/>
                        <a:chExt cx="980388" cy="282804"/>
                      </a:xfrm>
                      <a:solidFill>
                        <a:schemeClr val="bg1">
                          <a:lumMod val="95000"/>
                        </a:schemeClr>
                      </a:solidFill>
                    </p:grpSpPr>
                    <p:sp>
                      <p:nvSpPr>
                        <p:cNvPr id="765" name="矩形 76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61" name="组合 759"/>
                      <p:cNvGrpSpPr/>
                      <p:nvPr/>
                    </p:nvGrpSpPr>
                    <p:grpSpPr>
                      <a:xfrm>
                        <a:off x="7211506" y="3205113"/>
                        <a:ext cx="980388" cy="282804"/>
                        <a:chOff x="7211506" y="2630078"/>
                        <a:chExt cx="980388" cy="282804"/>
                      </a:xfrm>
                      <a:solidFill>
                        <a:schemeClr val="bg1">
                          <a:lumMod val="85000"/>
                        </a:schemeClr>
                      </a:solidFill>
                    </p:grpSpPr>
                    <p:sp>
                      <p:nvSpPr>
                        <p:cNvPr id="761" name="矩形 7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62" name="组合 727"/>
                  <p:cNvGrpSpPr/>
                  <p:nvPr/>
                </p:nvGrpSpPr>
                <p:grpSpPr>
                  <a:xfrm>
                    <a:off x="5912111" y="1772253"/>
                    <a:ext cx="1301353" cy="1053992"/>
                    <a:chOff x="6414105" y="2388082"/>
                    <a:chExt cx="1572214" cy="1414021"/>
                  </a:xfrm>
                </p:grpSpPr>
                <p:grpSp>
                  <p:nvGrpSpPr>
                    <p:cNvPr id="163" name="组合 728"/>
                    <p:cNvGrpSpPr/>
                    <p:nvPr/>
                  </p:nvGrpSpPr>
                  <p:grpSpPr>
                    <a:xfrm>
                      <a:off x="6414105" y="2388082"/>
                      <a:ext cx="1572214" cy="282804"/>
                      <a:chOff x="7211506" y="2630078"/>
                      <a:chExt cx="980388" cy="282804"/>
                    </a:xfrm>
                    <a:solidFill>
                      <a:schemeClr val="tx1">
                        <a:lumMod val="75000"/>
                        <a:lumOff val="25000"/>
                      </a:schemeClr>
                    </a:solidFill>
                  </p:grpSpPr>
                  <p:sp>
                    <p:nvSpPr>
                      <p:cNvPr id="752" name="矩形 75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64" name="组合 729"/>
                    <p:cNvGrpSpPr/>
                    <p:nvPr/>
                  </p:nvGrpSpPr>
                  <p:grpSpPr>
                    <a:xfrm>
                      <a:off x="6414105" y="2680313"/>
                      <a:ext cx="1572214" cy="565608"/>
                      <a:chOff x="7211506" y="2922309"/>
                      <a:chExt cx="980388" cy="565608"/>
                    </a:xfrm>
                  </p:grpSpPr>
                  <p:grpSp>
                    <p:nvGrpSpPr>
                      <p:cNvPr id="165" name="组合 741"/>
                      <p:cNvGrpSpPr/>
                      <p:nvPr/>
                    </p:nvGrpSpPr>
                    <p:grpSpPr>
                      <a:xfrm>
                        <a:off x="7211506" y="2922309"/>
                        <a:ext cx="980388" cy="282804"/>
                        <a:chOff x="7211506" y="2630078"/>
                        <a:chExt cx="980388" cy="282804"/>
                      </a:xfrm>
                      <a:solidFill>
                        <a:schemeClr val="bg1">
                          <a:lumMod val="95000"/>
                        </a:schemeClr>
                      </a:solidFill>
                    </p:grpSpPr>
                    <p:sp>
                      <p:nvSpPr>
                        <p:cNvPr id="748" name="矩形 74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66" name="组合 742"/>
                      <p:cNvGrpSpPr/>
                      <p:nvPr/>
                    </p:nvGrpSpPr>
                    <p:grpSpPr>
                      <a:xfrm>
                        <a:off x="7211506" y="3205113"/>
                        <a:ext cx="980388" cy="282804"/>
                        <a:chOff x="7211506" y="2630078"/>
                        <a:chExt cx="980388" cy="282804"/>
                      </a:xfrm>
                      <a:solidFill>
                        <a:schemeClr val="bg1">
                          <a:lumMod val="85000"/>
                        </a:schemeClr>
                      </a:solidFill>
                    </p:grpSpPr>
                    <p:sp>
                      <p:nvSpPr>
                        <p:cNvPr id="744" name="矩形 74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67" name="组合 730"/>
                    <p:cNvGrpSpPr/>
                    <p:nvPr/>
                  </p:nvGrpSpPr>
                  <p:grpSpPr>
                    <a:xfrm>
                      <a:off x="6414105" y="3236495"/>
                      <a:ext cx="1572214" cy="565608"/>
                      <a:chOff x="7211506" y="2922309"/>
                      <a:chExt cx="980388" cy="565608"/>
                    </a:xfrm>
                  </p:grpSpPr>
                  <p:grpSp>
                    <p:nvGrpSpPr>
                      <p:cNvPr id="168" name="组合 731"/>
                      <p:cNvGrpSpPr/>
                      <p:nvPr/>
                    </p:nvGrpSpPr>
                    <p:grpSpPr>
                      <a:xfrm>
                        <a:off x="7211506" y="2922309"/>
                        <a:ext cx="980388" cy="282804"/>
                        <a:chOff x="7211506" y="2630078"/>
                        <a:chExt cx="980388" cy="282804"/>
                      </a:xfrm>
                      <a:solidFill>
                        <a:schemeClr val="bg1">
                          <a:lumMod val="95000"/>
                        </a:schemeClr>
                      </a:solidFill>
                    </p:grpSpPr>
                    <p:sp>
                      <p:nvSpPr>
                        <p:cNvPr id="738" name="矩形 73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3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4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69" name="组合 732"/>
                      <p:cNvGrpSpPr/>
                      <p:nvPr/>
                    </p:nvGrpSpPr>
                    <p:grpSpPr>
                      <a:xfrm>
                        <a:off x="7211506" y="3205113"/>
                        <a:ext cx="980388" cy="282804"/>
                        <a:chOff x="7211506" y="2630078"/>
                        <a:chExt cx="980388" cy="282804"/>
                      </a:xfrm>
                      <a:solidFill>
                        <a:schemeClr val="bg1">
                          <a:lumMod val="85000"/>
                        </a:schemeClr>
                      </a:solidFill>
                    </p:grpSpPr>
                    <p:sp>
                      <p:nvSpPr>
                        <p:cNvPr id="734" name="矩形 7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725" name="椭圆 724"/>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G1</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170" name="组合 809"/>
              <p:cNvGrpSpPr/>
              <p:nvPr/>
            </p:nvGrpSpPr>
            <p:grpSpPr>
              <a:xfrm>
                <a:off x="3456286" y="3061358"/>
                <a:ext cx="904165" cy="751162"/>
                <a:chOff x="3431044" y="2204883"/>
                <a:chExt cx="904165" cy="751162"/>
              </a:xfrm>
            </p:grpSpPr>
            <p:grpSp>
              <p:nvGrpSpPr>
                <p:cNvPr id="171" name="组合 810"/>
                <p:cNvGrpSpPr/>
                <p:nvPr/>
              </p:nvGrpSpPr>
              <p:grpSpPr>
                <a:xfrm>
                  <a:off x="3431044" y="2204883"/>
                  <a:ext cx="904165" cy="751162"/>
                  <a:chOff x="5912111" y="1772253"/>
                  <a:chExt cx="1461769" cy="1214408"/>
                </a:xfrm>
              </p:grpSpPr>
              <p:grpSp>
                <p:nvGrpSpPr>
                  <p:cNvPr id="173" name="组合 812"/>
                  <p:cNvGrpSpPr/>
                  <p:nvPr/>
                </p:nvGrpSpPr>
                <p:grpSpPr>
                  <a:xfrm>
                    <a:off x="6072527" y="1932669"/>
                    <a:ext cx="1301353" cy="1053992"/>
                    <a:chOff x="6414105" y="2388082"/>
                    <a:chExt cx="1572214" cy="1414021"/>
                  </a:xfrm>
                </p:grpSpPr>
                <p:grpSp>
                  <p:nvGrpSpPr>
                    <p:cNvPr id="174" name="组合 869"/>
                    <p:cNvGrpSpPr/>
                    <p:nvPr/>
                  </p:nvGrpSpPr>
                  <p:grpSpPr>
                    <a:xfrm>
                      <a:off x="6414105" y="2388082"/>
                      <a:ext cx="1572214" cy="282804"/>
                      <a:chOff x="7211506" y="2630078"/>
                      <a:chExt cx="980388" cy="282804"/>
                    </a:xfrm>
                    <a:solidFill>
                      <a:schemeClr val="tx1">
                        <a:lumMod val="75000"/>
                        <a:lumOff val="25000"/>
                      </a:schemeClr>
                    </a:solidFill>
                  </p:grpSpPr>
                  <p:sp>
                    <p:nvSpPr>
                      <p:cNvPr id="893" name="矩形 89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75" name="组合 870"/>
                    <p:cNvGrpSpPr/>
                    <p:nvPr/>
                  </p:nvGrpSpPr>
                  <p:grpSpPr>
                    <a:xfrm>
                      <a:off x="6414105" y="2680313"/>
                      <a:ext cx="1572214" cy="565608"/>
                      <a:chOff x="7211506" y="2922309"/>
                      <a:chExt cx="980388" cy="565608"/>
                    </a:xfrm>
                  </p:grpSpPr>
                  <p:grpSp>
                    <p:nvGrpSpPr>
                      <p:cNvPr id="176" name="组合 882"/>
                      <p:cNvGrpSpPr/>
                      <p:nvPr/>
                    </p:nvGrpSpPr>
                    <p:grpSpPr>
                      <a:xfrm>
                        <a:off x="7211506" y="2922309"/>
                        <a:ext cx="980388" cy="282804"/>
                        <a:chOff x="7211506" y="2630078"/>
                        <a:chExt cx="980388" cy="282804"/>
                      </a:xfrm>
                      <a:solidFill>
                        <a:schemeClr val="bg1">
                          <a:lumMod val="95000"/>
                        </a:schemeClr>
                      </a:solidFill>
                    </p:grpSpPr>
                    <p:sp>
                      <p:nvSpPr>
                        <p:cNvPr id="889" name="矩形 88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9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78" name="组合 883"/>
                      <p:cNvGrpSpPr/>
                      <p:nvPr/>
                    </p:nvGrpSpPr>
                    <p:grpSpPr>
                      <a:xfrm>
                        <a:off x="7211506" y="3205113"/>
                        <a:ext cx="980388" cy="282804"/>
                        <a:chOff x="7211506" y="2630078"/>
                        <a:chExt cx="980388" cy="282804"/>
                      </a:xfrm>
                      <a:solidFill>
                        <a:schemeClr val="bg1">
                          <a:lumMod val="85000"/>
                        </a:schemeClr>
                      </a:solidFill>
                    </p:grpSpPr>
                    <p:sp>
                      <p:nvSpPr>
                        <p:cNvPr id="885" name="矩形 88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79" name="组合 871"/>
                    <p:cNvGrpSpPr/>
                    <p:nvPr/>
                  </p:nvGrpSpPr>
                  <p:grpSpPr>
                    <a:xfrm>
                      <a:off x="6414105" y="3236495"/>
                      <a:ext cx="1572214" cy="565608"/>
                      <a:chOff x="7211506" y="2922309"/>
                      <a:chExt cx="980388" cy="565608"/>
                    </a:xfrm>
                  </p:grpSpPr>
                  <p:grpSp>
                    <p:nvGrpSpPr>
                      <p:cNvPr id="180" name="组合 872"/>
                      <p:cNvGrpSpPr/>
                      <p:nvPr/>
                    </p:nvGrpSpPr>
                    <p:grpSpPr>
                      <a:xfrm>
                        <a:off x="7211506" y="2922309"/>
                        <a:ext cx="980388" cy="282804"/>
                        <a:chOff x="7211506" y="2630078"/>
                        <a:chExt cx="980388" cy="282804"/>
                      </a:xfrm>
                      <a:solidFill>
                        <a:schemeClr val="bg1">
                          <a:lumMod val="95000"/>
                        </a:schemeClr>
                      </a:solidFill>
                    </p:grpSpPr>
                    <p:sp>
                      <p:nvSpPr>
                        <p:cNvPr id="879" name="矩形 87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81" name="组合 873"/>
                      <p:cNvGrpSpPr/>
                      <p:nvPr/>
                    </p:nvGrpSpPr>
                    <p:grpSpPr>
                      <a:xfrm>
                        <a:off x="7211506" y="3205113"/>
                        <a:ext cx="980388" cy="282804"/>
                        <a:chOff x="7211506" y="2630078"/>
                        <a:chExt cx="980388" cy="282804"/>
                      </a:xfrm>
                      <a:solidFill>
                        <a:schemeClr val="bg1">
                          <a:lumMod val="85000"/>
                        </a:schemeClr>
                      </a:solidFill>
                    </p:grpSpPr>
                    <p:sp>
                      <p:nvSpPr>
                        <p:cNvPr id="875" name="矩形 87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7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7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7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82" name="组合 813"/>
                  <p:cNvGrpSpPr/>
                  <p:nvPr/>
                </p:nvGrpSpPr>
                <p:grpSpPr>
                  <a:xfrm>
                    <a:off x="5992319" y="1852461"/>
                    <a:ext cx="1301353" cy="1053992"/>
                    <a:chOff x="6414105" y="2388082"/>
                    <a:chExt cx="1572214" cy="1414021"/>
                  </a:xfrm>
                </p:grpSpPr>
                <p:grpSp>
                  <p:nvGrpSpPr>
                    <p:cNvPr id="183" name="组合 842"/>
                    <p:cNvGrpSpPr/>
                    <p:nvPr/>
                  </p:nvGrpSpPr>
                  <p:grpSpPr>
                    <a:xfrm>
                      <a:off x="6414105" y="2388082"/>
                      <a:ext cx="1572214" cy="282804"/>
                      <a:chOff x="7211506" y="2630078"/>
                      <a:chExt cx="980388" cy="282804"/>
                    </a:xfrm>
                    <a:solidFill>
                      <a:schemeClr val="tx1">
                        <a:lumMod val="75000"/>
                        <a:lumOff val="25000"/>
                      </a:schemeClr>
                    </a:solidFill>
                  </p:grpSpPr>
                  <p:sp>
                    <p:nvSpPr>
                      <p:cNvPr id="866" name="矩形 86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84" name="组合 843"/>
                    <p:cNvGrpSpPr/>
                    <p:nvPr/>
                  </p:nvGrpSpPr>
                  <p:grpSpPr>
                    <a:xfrm>
                      <a:off x="6414105" y="2680313"/>
                      <a:ext cx="1572214" cy="565608"/>
                      <a:chOff x="7211506" y="2922309"/>
                      <a:chExt cx="980388" cy="565608"/>
                    </a:xfrm>
                  </p:grpSpPr>
                  <p:grpSp>
                    <p:nvGrpSpPr>
                      <p:cNvPr id="185" name="组合 855"/>
                      <p:cNvGrpSpPr/>
                      <p:nvPr/>
                    </p:nvGrpSpPr>
                    <p:grpSpPr>
                      <a:xfrm>
                        <a:off x="7211506" y="2922309"/>
                        <a:ext cx="980388" cy="282804"/>
                        <a:chOff x="7211506" y="2630078"/>
                        <a:chExt cx="980388" cy="282804"/>
                      </a:xfrm>
                      <a:solidFill>
                        <a:schemeClr val="bg1">
                          <a:lumMod val="95000"/>
                        </a:schemeClr>
                      </a:solidFill>
                    </p:grpSpPr>
                    <p:sp>
                      <p:nvSpPr>
                        <p:cNvPr id="862" name="矩形 86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86" name="组合 856"/>
                      <p:cNvGrpSpPr/>
                      <p:nvPr/>
                    </p:nvGrpSpPr>
                    <p:grpSpPr>
                      <a:xfrm>
                        <a:off x="7211506" y="3205113"/>
                        <a:ext cx="980388" cy="282804"/>
                        <a:chOff x="7211506" y="2630078"/>
                        <a:chExt cx="980388" cy="282804"/>
                      </a:xfrm>
                      <a:solidFill>
                        <a:schemeClr val="bg1">
                          <a:lumMod val="85000"/>
                        </a:schemeClr>
                      </a:solidFill>
                    </p:grpSpPr>
                    <p:sp>
                      <p:nvSpPr>
                        <p:cNvPr id="858" name="矩形 85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87" name="组合 844"/>
                    <p:cNvGrpSpPr/>
                    <p:nvPr/>
                  </p:nvGrpSpPr>
                  <p:grpSpPr>
                    <a:xfrm>
                      <a:off x="6414105" y="3236495"/>
                      <a:ext cx="1572214" cy="565608"/>
                      <a:chOff x="7211506" y="2922309"/>
                      <a:chExt cx="980388" cy="565608"/>
                    </a:xfrm>
                  </p:grpSpPr>
                  <p:grpSp>
                    <p:nvGrpSpPr>
                      <p:cNvPr id="188" name="组合 845"/>
                      <p:cNvGrpSpPr/>
                      <p:nvPr/>
                    </p:nvGrpSpPr>
                    <p:grpSpPr>
                      <a:xfrm>
                        <a:off x="7211506" y="2922309"/>
                        <a:ext cx="980388" cy="282804"/>
                        <a:chOff x="7211506" y="2630078"/>
                        <a:chExt cx="980388" cy="282804"/>
                      </a:xfrm>
                      <a:solidFill>
                        <a:schemeClr val="bg1">
                          <a:lumMod val="95000"/>
                        </a:schemeClr>
                      </a:solidFill>
                    </p:grpSpPr>
                    <p:sp>
                      <p:nvSpPr>
                        <p:cNvPr id="852" name="矩形 85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89" name="组合 846"/>
                      <p:cNvGrpSpPr/>
                      <p:nvPr/>
                    </p:nvGrpSpPr>
                    <p:grpSpPr>
                      <a:xfrm>
                        <a:off x="7211506" y="3205113"/>
                        <a:ext cx="980388" cy="282804"/>
                        <a:chOff x="7211506" y="2630078"/>
                        <a:chExt cx="980388" cy="282804"/>
                      </a:xfrm>
                      <a:solidFill>
                        <a:schemeClr val="bg1">
                          <a:lumMod val="85000"/>
                        </a:schemeClr>
                      </a:solidFill>
                    </p:grpSpPr>
                    <p:sp>
                      <p:nvSpPr>
                        <p:cNvPr id="848" name="矩形 84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4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5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90" name="组合 814"/>
                  <p:cNvGrpSpPr/>
                  <p:nvPr/>
                </p:nvGrpSpPr>
                <p:grpSpPr>
                  <a:xfrm>
                    <a:off x="5912111" y="1772253"/>
                    <a:ext cx="1301353" cy="1053992"/>
                    <a:chOff x="6414105" y="2388082"/>
                    <a:chExt cx="1572214" cy="1414021"/>
                  </a:xfrm>
                </p:grpSpPr>
                <p:grpSp>
                  <p:nvGrpSpPr>
                    <p:cNvPr id="191" name="组合 815"/>
                    <p:cNvGrpSpPr/>
                    <p:nvPr/>
                  </p:nvGrpSpPr>
                  <p:grpSpPr>
                    <a:xfrm>
                      <a:off x="6414105" y="2388082"/>
                      <a:ext cx="1572214" cy="282804"/>
                      <a:chOff x="7211506" y="2630078"/>
                      <a:chExt cx="980388" cy="282804"/>
                    </a:xfrm>
                    <a:solidFill>
                      <a:schemeClr val="tx1">
                        <a:lumMod val="75000"/>
                        <a:lumOff val="25000"/>
                      </a:schemeClr>
                    </a:solidFill>
                  </p:grpSpPr>
                  <p:sp>
                    <p:nvSpPr>
                      <p:cNvPr id="839" name="矩形 83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4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20" name="组合 816"/>
                    <p:cNvGrpSpPr/>
                    <p:nvPr/>
                  </p:nvGrpSpPr>
                  <p:grpSpPr>
                    <a:xfrm>
                      <a:off x="6414105" y="2680313"/>
                      <a:ext cx="1572214" cy="565608"/>
                      <a:chOff x="7211506" y="2922309"/>
                      <a:chExt cx="980388" cy="565608"/>
                    </a:xfrm>
                  </p:grpSpPr>
                  <p:grpSp>
                    <p:nvGrpSpPr>
                      <p:cNvPr id="321" name="组合 828"/>
                      <p:cNvGrpSpPr/>
                      <p:nvPr/>
                    </p:nvGrpSpPr>
                    <p:grpSpPr>
                      <a:xfrm>
                        <a:off x="7211506" y="2922309"/>
                        <a:ext cx="980388" cy="282804"/>
                        <a:chOff x="7211506" y="2630078"/>
                        <a:chExt cx="980388" cy="282804"/>
                      </a:xfrm>
                      <a:solidFill>
                        <a:schemeClr val="bg1">
                          <a:lumMod val="95000"/>
                        </a:schemeClr>
                      </a:solidFill>
                    </p:grpSpPr>
                    <p:sp>
                      <p:nvSpPr>
                        <p:cNvPr id="835" name="矩形 83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22" name="组合 829"/>
                      <p:cNvGrpSpPr/>
                      <p:nvPr/>
                    </p:nvGrpSpPr>
                    <p:grpSpPr>
                      <a:xfrm>
                        <a:off x="7211506" y="3205113"/>
                        <a:ext cx="980388" cy="282804"/>
                        <a:chOff x="7211506" y="2630078"/>
                        <a:chExt cx="980388" cy="282804"/>
                      </a:xfrm>
                      <a:solidFill>
                        <a:schemeClr val="bg1">
                          <a:lumMod val="85000"/>
                        </a:schemeClr>
                      </a:solidFill>
                    </p:grpSpPr>
                    <p:sp>
                      <p:nvSpPr>
                        <p:cNvPr id="831" name="矩形 83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23" name="组合 817"/>
                    <p:cNvGrpSpPr/>
                    <p:nvPr/>
                  </p:nvGrpSpPr>
                  <p:grpSpPr>
                    <a:xfrm>
                      <a:off x="6414105" y="3236495"/>
                      <a:ext cx="1572214" cy="565608"/>
                      <a:chOff x="7211506" y="2922309"/>
                      <a:chExt cx="980388" cy="565608"/>
                    </a:xfrm>
                  </p:grpSpPr>
                  <p:grpSp>
                    <p:nvGrpSpPr>
                      <p:cNvPr id="324" name="组合 818"/>
                      <p:cNvGrpSpPr/>
                      <p:nvPr/>
                    </p:nvGrpSpPr>
                    <p:grpSpPr>
                      <a:xfrm>
                        <a:off x="7211506" y="2922309"/>
                        <a:ext cx="980388" cy="282804"/>
                        <a:chOff x="7211506" y="2630078"/>
                        <a:chExt cx="980388" cy="282804"/>
                      </a:xfrm>
                      <a:solidFill>
                        <a:schemeClr val="bg1">
                          <a:lumMod val="95000"/>
                        </a:schemeClr>
                      </a:solidFill>
                    </p:grpSpPr>
                    <p:sp>
                      <p:nvSpPr>
                        <p:cNvPr id="825" name="矩形 82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26" name="组合 819"/>
                      <p:cNvGrpSpPr/>
                      <p:nvPr/>
                    </p:nvGrpSpPr>
                    <p:grpSpPr>
                      <a:xfrm>
                        <a:off x="7211506" y="3205113"/>
                        <a:ext cx="980388" cy="282804"/>
                        <a:chOff x="7211506" y="2630078"/>
                        <a:chExt cx="980388" cy="282804"/>
                      </a:xfrm>
                      <a:solidFill>
                        <a:schemeClr val="bg1">
                          <a:lumMod val="85000"/>
                        </a:schemeClr>
                      </a:solidFill>
                    </p:grpSpPr>
                    <p:sp>
                      <p:nvSpPr>
                        <p:cNvPr id="821" name="矩形 82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812" name="椭圆 811"/>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327" name="组合 896"/>
              <p:cNvGrpSpPr/>
              <p:nvPr/>
            </p:nvGrpSpPr>
            <p:grpSpPr>
              <a:xfrm>
                <a:off x="4454265" y="3092407"/>
                <a:ext cx="904165" cy="751162"/>
                <a:chOff x="3431044" y="2204883"/>
                <a:chExt cx="904165" cy="751162"/>
              </a:xfrm>
            </p:grpSpPr>
            <p:grpSp>
              <p:nvGrpSpPr>
                <p:cNvPr id="328" name="组合 897"/>
                <p:cNvGrpSpPr/>
                <p:nvPr/>
              </p:nvGrpSpPr>
              <p:grpSpPr>
                <a:xfrm>
                  <a:off x="3431044" y="2204883"/>
                  <a:ext cx="904165" cy="751162"/>
                  <a:chOff x="5912111" y="1772253"/>
                  <a:chExt cx="1461769" cy="1214408"/>
                </a:xfrm>
              </p:grpSpPr>
              <p:grpSp>
                <p:nvGrpSpPr>
                  <p:cNvPr id="329" name="组合 899"/>
                  <p:cNvGrpSpPr/>
                  <p:nvPr/>
                </p:nvGrpSpPr>
                <p:grpSpPr>
                  <a:xfrm>
                    <a:off x="6072527" y="1932669"/>
                    <a:ext cx="1301353" cy="1053992"/>
                    <a:chOff x="6414105" y="2388082"/>
                    <a:chExt cx="1572214" cy="1414021"/>
                  </a:xfrm>
                </p:grpSpPr>
                <p:grpSp>
                  <p:nvGrpSpPr>
                    <p:cNvPr id="330" name="组合 956"/>
                    <p:cNvGrpSpPr/>
                    <p:nvPr/>
                  </p:nvGrpSpPr>
                  <p:grpSpPr>
                    <a:xfrm>
                      <a:off x="6414105" y="2388082"/>
                      <a:ext cx="1572214" cy="282804"/>
                      <a:chOff x="7211506" y="2630078"/>
                      <a:chExt cx="980388" cy="282804"/>
                    </a:xfrm>
                    <a:solidFill>
                      <a:schemeClr val="tx1">
                        <a:lumMod val="75000"/>
                        <a:lumOff val="25000"/>
                      </a:schemeClr>
                    </a:solidFill>
                  </p:grpSpPr>
                  <p:sp>
                    <p:nvSpPr>
                      <p:cNvPr id="980" name="矩形 97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8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8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8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31" name="组合 957"/>
                    <p:cNvGrpSpPr/>
                    <p:nvPr/>
                  </p:nvGrpSpPr>
                  <p:grpSpPr>
                    <a:xfrm>
                      <a:off x="6414105" y="2680313"/>
                      <a:ext cx="1572214" cy="565608"/>
                      <a:chOff x="7211506" y="2922309"/>
                      <a:chExt cx="980388" cy="565608"/>
                    </a:xfrm>
                  </p:grpSpPr>
                  <p:grpSp>
                    <p:nvGrpSpPr>
                      <p:cNvPr id="332" name="组合 969"/>
                      <p:cNvGrpSpPr/>
                      <p:nvPr/>
                    </p:nvGrpSpPr>
                    <p:grpSpPr>
                      <a:xfrm>
                        <a:off x="7211506" y="2922309"/>
                        <a:ext cx="980388" cy="282804"/>
                        <a:chOff x="7211506" y="2630078"/>
                        <a:chExt cx="980388" cy="282804"/>
                      </a:xfrm>
                      <a:solidFill>
                        <a:schemeClr val="bg1">
                          <a:lumMod val="95000"/>
                        </a:schemeClr>
                      </a:solidFill>
                    </p:grpSpPr>
                    <p:sp>
                      <p:nvSpPr>
                        <p:cNvPr id="976" name="矩形 97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33" name="组合 970"/>
                      <p:cNvGrpSpPr/>
                      <p:nvPr/>
                    </p:nvGrpSpPr>
                    <p:grpSpPr>
                      <a:xfrm>
                        <a:off x="7211506" y="3205113"/>
                        <a:ext cx="980388" cy="282804"/>
                        <a:chOff x="7211506" y="2630078"/>
                        <a:chExt cx="980388" cy="282804"/>
                      </a:xfrm>
                      <a:solidFill>
                        <a:schemeClr val="bg1">
                          <a:lumMod val="85000"/>
                        </a:schemeClr>
                      </a:solidFill>
                    </p:grpSpPr>
                    <p:sp>
                      <p:nvSpPr>
                        <p:cNvPr id="972" name="矩形 97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7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34" name="组合 958"/>
                    <p:cNvGrpSpPr/>
                    <p:nvPr/>
                  </p:nvGrpSpPr>
                  <p:grpSpPr>
                    <a:xfrm>
                      <a:off x="6414105" y="3236495"/>
                      <a:ext cx="1572214" cy="565608"/>
                      <a:chOff x="7211506" y="2922309"/>
                      <a:chExt cx="980388" cy="565608"/>
                    </a:xfrm>
                  </p:grpSpPr>
                  <p:grpSp>
                    <p:nvGrpSpPr>
                      <p:cNvPr id="335" name="组合 959"/>
                      <p:cNvGrpSpPr/>
                      <p:nvPr/>
                    </p:nvGrpSpPr>
                    <p:grpSpPr>
                      <a:xfrm>
                        <a:off x="7211506" y="2922309"/>
                        <a:ext cx="980388" cy="282804"/>
                        <a:chOff x="7211506" y="2630078"/>
                        <a:chExt cx="980388" cy="282804"/>
                      </a:xfrm>
                      <a:solidFill>
                        <a:schemeClr val="bg1">
                          <a:lumMod val="95000"/>
                        </a:schemeClr>
                      </a:solidFill>
                    </p:grpSpPr>
                    <p:sp>
                      <p:nvSpPr>
                        <p:cNvPr id="966" name="矩形 96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36" name="组合 960"/>
                      <p:cNvGrpSpPr/>
                      <p:nvPr/>
                    </p:nvGrpSpPr>
                    <p:grpSpPr>
                      <a:xfrm>
                        <a:off x="7211506" y="3205113"/>
                        <a:ext cx="980388" cy="282804"/>
                        <a:chOff x="7211506" y="2630078"/>
                        <a:chExt cx="980388" cy="282804"/>
                      </a:xfrm>
                      <a:solidFill>
                        <a:schemeClr val="bg1">
                          <a:lumMod val="85000"/>
                        </a:schemeClr>
                      </a:solidFill>
                    </p:grpSpPr>
                    <p:sp>
                      <p:nvSpPr>
                        <p:cNvPr id="962" name="矩形 96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6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337" name="组合 900"/>
                  <p:cNvGrpSpPr/>
                  <p:nvPr/>
                </p:nvGrpSpPr>
                <p:grpSpPr>
                  <a:xfrm>
                    <a:off x="5992319" y="1852461"/>
                    <a:ext cx="1301353" cy="1053992"/>
                    <a:chOff x="6414105" y="2388082"/>
                    <a:chExt cx="1572214" cy="1414021"/>
                  </a:xfrm>
                </p:grpSpPr>
                <p:grpSp>
                  <p:nvGrpSpPr>
                    <p:cNvPr id="338" name="组合 929"/>
                    <p:cNvGrpSpPr/>
                    <p:nvPr/>
                  </p:nvGrpSpPr>
                  <p:grpSpPr>
                    <a:xfrm>
                      <a:off x="6414105" y="2388082"/>
                      <a:ext cx="1572214" cy="282804"/>
                      <a:chOff x="7211506" y="2630078"/>
                      <a:chExt cx="980388" cy="282804"/>
                    </a:xfrm>
                    <a:solidFill>
                      <a:schemeClr val="tx1">
                        <a:lumMod val="75000"/>
                        <a:lumOff val="25000"/>
                      </a:schemeClr>
                    </a:solidFill>
                  </p:grpSpPr>
                  <p:sp>
                    <p:nvSpPr>
                      <p:cNvPr id="953" name="矩形 95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39" name="组合 930"/>
                    <p:cNvGrpSpPr/>
                    <p:nvPr/>
                  </p:nvGrpSpPr>
                  <p:grpSpPr>
                    <a:xfrm>
                      <a:off x="6414105" y="2680313"/>
                      <a:ext cx="1572214" cy="565608"/>
                      <a:chOff x="7211506" y="2922309"/>
                      <a:chExt cx="980388" cy="565608"/>
                    </a:xfrm>
                  </p:grpSpPr>
                  <p:grpSp>
                    <p:nvGrpSpPr>
                      <p:cNvPr id="340" name="组合 942"/>
                      <p:cNvGrpSpPr/>
                      <p:nvPr/>
                    </p:nvGrpSpPr>
                    <p:grpSpPr>
                      <a:xfrm>
                        <a:off x="7211506" y="2922309"/>
                        <a:ext cx="980388" cy="282804"/>
                        <a:chOff x="7211506" y="2630078"/>
                        <a:chExt cx="980388" cy="282804"/>
                      </a:xfrm>
                      <a:solidFill>
                        <a:schemeClr val="bg1">
                          <a:lumMod val="95000"/>
                        </a:schemeClr>
                      </a:solidFill>
                    </p:grpSpPr>
                    <p:sp>
                      <p:nvSpPr>
                        <p:cNvPr id="949" name="矩形 94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5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41" name="组合 943"/>
                      <p:cNvGrpSpPr/>
                      <p:nvPr/>
                    </p:nvGrpSpPr>
                    <p:grpSpPr>
                      <a:xfrm>
                        <a:off x="7211506" y="3205113"/>
                        <a:ext cx="980388" cy="282804"/>
                        <a:chOff x="7211506" y="2630078"/>
                        <a:chExt cx="980388" cy="282804"/>
                      </a:xfrm>
                      <a:solidFill>
                        <a:schemeClr val="bg1">
                          <a:lumMod val="85000"/>
                        </a:schemeClr>
                      </a:solidFill>
                    </p:grpSpPr>
                    <p:sp>
                      <p:nvSpPr>
                        <p:cNvPr id="945" name="矩形 94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42" name="组合 931"/>
                    <p:cNvGrpSpPr/>
                    <p:nvPr/>
                  </p:nvGrpSpPr>
                  <p:grpSpPr>
                    <a:xfrm>
                      <a:off x="6414105" y="3236495"/>
                      <a:ext cx="1572214" cy="565608"/>
                      <a:chOff x="7211506" y="2922309"/>
                      <a:chExt cx="980388" cy="565608"/>
                    </a:xfrm>
                  </p:grpSpPr>
                  <p:grpSp>
                    <p:nvGrpSpPr>
                      <p:cNvPr id="343" name="组合 932"/>
                      <p:cNvGrpSpPr/>
                      <p:nvPr/>
                    </p:nvGrpSpPr>
                    <p:grpSpPr>
                      <a:xfrm>
                        <a:off x="7211506" y="2922309"/>
                        <a:ext cx="980388" cy="282804"/>
                        <a:chOff x="7211506" y="2630078"/>
                        <a:chExt cx="980388" cy="282804"/>
                      </a:xfrm>
                      <a:solidFill>
                        <a:schemeClr val="bg1">
                          <a:lumMod val="95000"/>
                        </a:schemeClr>
                      </a:solidFill>
                    </p:grpSpPr>
                    <p:sp>
                      <p:nvSpPr>
                        <p:cNvPr id="939" name="矩形 93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44" name="组合 933"/>
                      <p:cNvGrpSpPr/>
                      <p:nvPr/>
                    </p:nvGrpSpPr>
                    <p:grpSpPr>
                      <a:xfrm>
                        <a:off x="7211506" y="3205113"/>
                        <a:ext cx="980388" cy="282804"/>
                        <a:chOff x="7211506" y="2630078"/>
                        <a:chExt cx="980388" cy="282804"/>
                      </a:xfrm>
                      <a:solidFill>
                        <a:schemeClr val="bg1">
                          <a:lumMod val="85000"/>
                        </a:schemeClr>
                      </a:solidFill>
                    </p:grpSpPr>
                    <p:sp>
                      <p:nvSpPr>
                        <p:cNvPr id="935" name="矩形 93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3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3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3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345" name="组合 901"/>
                  <p:cNvGrpSpPr/>
                  <p:nvPr/>
                </p:nvGrpSpPr>
                <p:grpSpPr>
                  <a:xfrm>
                    <a:off x="5912111" y="1772253"/>
                    <a:ext cx="1301353" cy="1053992"/>
                    <a:chOff x="6414105" y="2388082"/>
                    <a:chExt cx="1572214" cy="1414021"/>
                  </a:xfrm>
                </p:grpSpPr>
                <p:grpSp>
                  <p:nvGrpSpPr>
                    <p:cNvPr id="346" name="组合 902"/>
                    <p:cNvGrpSpPr/>
                    <p:nvPr/>
                  </p:nvGrpSpPr>
                  <p:grpSpPr>
                    <a:xfrm>
                      <a:off x="6414105" y="2388082"/>
                      <a:ext cx="1572214" cy="282804"/>
                      <a:chOff x="7211506" y="2630078"/>
                      <a:chExt cx="980388" cy="282804"/>
                    </a:xfrm>
                    <a:solidFill>
                      <a:schemeClr val="tx1">
                        <a:lumMod val="75000"/>
                        <a:lumOff val="25000"/>
                      </a:schemeClr>
                    </a:solidFill>
                  </p:grpSpPr>
                  <p:sp>
                    <p:nvSpPr>
                      <p:cNvPr id="926" name="矩形 92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47" name="组合 903"/>
                    <p:cNvGrpSpPr/>
                    <p:nvPr/>
                  </p:nvGrpSpPr>
                  <p:grpSpPr>
                    <a:xfrm>
                      <a:off x="6414105" y="2680313"/>
                      <a:ext cx="1572214" cy="565608"/>
                      <a:chOff x="7211506" y="2922309"/>
                      <a:chExt cx="980388" cy="565608"/>
                    </a:xfrm>
                  </p:grpSpPr>
                  <p:grpSp>
                    <p:nvGrpSpPr>
                      <p:cNvPr id="348" name="组合 915"/>
                      <p:cNvGrpSpPr/>
                      <p:nvPr/>
                    </p:nvGrpSpPr>
                    <p:grpSpPr>
                      <a:xfrm>
                        <a:off x="7211506" y="2922309"/>
                        <a:ext cx="980388" cy="282804"/>
                        <a:chOff x="7211506" y="2630078"/>
                        <a:chExt cx="980388" cy="282804"/>
                      </a:xfrm>
                      <a:solidFill>
                        <a:schemeClr val="bg1">
                          <a:lumMod val="95000"/>
                        </a:schemeClr>
                      </a:solidFill>
                    </p:grpSpPr>
                    <p:sp>
                      <p:nvSpPr>
                        <p:cNvPr id="922" name="矩形 92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49" name="组合 916"/>
                      <p:cNvGrpSpPr/>
                      <p:nvPr/>
                    </p:nvGrpSpPr>
                    <p:grpSpPr>
                      <a:xfrm>
                        <a:off x="7211506" y="3205113"/>
                        <a:ext cx="980388" cy="282804"/>
                        <a:chOff x="7211506" y="2630078"/>
                        <a:chExt cx="980388" cy="282804"/>
                      </a:xfrm>
                      <a:solidFill>
                        <a:schemeClr val="bg1">
                          <a:lumMod val="85000"/>
                        </a:schemeClr>
                      </a:solidFill>
                    </p:grpSpPr>
                    <p:sp>
                      <p:nvSpPr>
                        <p:cNvPr id="918" name="矩形 91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50" name="组合 904"/>
                    <p:cNvGrpSpPr/>
                    <p:nvPr/>
                  </p:nvGrpSpPr>
                  <p:grpSpPr>
                    <a:xfrm>
                      <a:off x="6414105" y="3236495"/>
                      <a:ext cx="1572214" cy="565608"/>
                      <a:chOff x="7211506" y="2922309"/>
                      <a:chExt cx="980388" cy="565608"/>
                    </a:xfrm>
                  </p:grpSpPr>
                  <p:grpSp>
                    <p:nvGrpSpPr>
                      <p:cNvPr id="351" name="组合 905"/>
                      <p:cNvGrpSpPr/>
                      <p:nvPr/>
                    </p:nvGrpSpPr>
                    <p:grpSpPr>
                      <a:xfrm>
                        <a:off x="7211506" y="2922309"/>
                        <a:ext cx="980388" cy="282804"/>
                        <a:chOff x="7211506" y="2630078"/>
                        <a:chExt cx="980388" cy="282804"/>
                      </a:xfrm>
                      <a:solidFill>
                        <a:schemeClr val="bg1">
                          <a:lumMod val="95000"/>
                        </a:schemeClr>
                      </a:solidFill>
                    </p:grpSpPr>
                    <p:sp>
                      <p:nvSpPr>
                        <p:cNvPr id="912" name="矩形 91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512" name="组合 906"/>
                      <p:cNvGrpSpPr/>
                      <p:nvPr/>
                    </p:nvGrpSpPr>
                    <p:grpSpPr>
                      <a:xfrm>
                        <a:off x="7211506" y="3205113"/>
                        <a:ext cx="980388" cy="282804"/>
                        <a:chOff x="7211506" y="2630078"/>
                        <a:chExt cx="980388" cy="282804"/>
                      </a:xfrm>
                      <a:solidFill>
                        <a:schemeClr val="bg1">
                          <a:lumMod val="85000"/>
                        </a:schemeClr>
                      </a:solidFill>
                    </p:grpSpPr>
                    <p:sp>
                      <p:nvSpPr>
                        <p:cNvPr id="908" name="矩形 90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0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1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899" name="椭圆 898"/>
                <p:cNvSpPr/>
                <p:nvPr/>
              </p:nvSpPr>
              <p:spPr>
                <a:xfrm>
                  <a:off x="3572680" y="2328324"/>
                  <a:ext cx="752542" cy="49213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200" dirty="0" smtClean="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G255</a:t>
                  </a:r>
                  <a:endParaRPr lang="en-US" sz="12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grpSp>
      <p:sp>
        <p:nvSpPr>
          <p:cNvPr id="564" name="右箭头 563"/>
          <p:cNvSpPr/>
          <p:nvPr/>
        </p:nvSpPr>
        <p:spPr>
          <a:xfrm>
            <a:off x="4924425" y="3105785"/>
            <a:ext cx="977265" cy="2313940"/>
          </a:xfrm>
          <a:prstGeom prst="rightArrow">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schemeClr val="bg1">
                    <a:lumMod val="65000"/>
                  </a:schemeClr>
                </a:solidFill>
                <a:effectLst/>
                <a:uLnTx/>
                <a:uFillTx/>
                <a:latin typeface="等线 Light" panose="02010600030101010101" charset="-122"/>
                <a:ea typeface="等线 Light" panose="02010600030101010101" charset="-122"/>
                <a:cs typeface="等线 Light" panose="02010600030101010101" charset="-122"/>
              </a:rPr>
              <a:t>拆分</a:t>
            </a:r>
            <a:endParaRPr kumimoji="0" lang="zh-CN" altLang="en-US" sz="3200" b="0" i="0" u="none" strike="noStrike" kern="1200" cap="none" spc="0" normalizeH="0" baseline="0" noProof="0" dirty="0">
              <a:ln>
                <a:noFill/>
              </a:ln>
              <a:solidFill>
                <a:schemeClr val="bg1">
                  <a:lumMod val="65000"/>
                </a:schemeClr>
              </a:solidFill>
              <a:effectLst/>
              <a:uLnTx/>
              <a:uFillTx/>
              <a:latin typeface="等线 Light" panose="02010600030101010101" charset="-122"/>
              <a:ea typeface="等线 Light" panose="02010600030101010101" charset="-122"/>
              <a:cs typeface="等线 Light" panose="02010600030101010101" charset="-122"/>
            </a:endParaRPr>
          </a:p>
        </p:txBody>
      </p:sp>
      <p:sp>
        <p:nvSpPr>
          <p:cNvPr id="55" name="任意多边形 54"/>
          <p:cNvSpPr/>
          <p:nvPr/>
        </p:nvSpPr>
        <p:spPr>
          <a:xfrm>
            <a:off x="6119495" y="2141220"/>
            <a:ext cx="1289685" cy="1098550"/>
          </a:xfrm>
          <a:custGeom>
            <a:avLst/>
            <a:gdLst>
              <a:gd name="connsiteX0" fmla="*/ 83588 w 1289538"/>
              <a:gd name="connsiteY0" fmla="*/ 0 h 1098798"/>
              <a:gd name="connsiteX1" fmla="*/ 1205950 w 1289538"/>
              <a:gd name="connsiteY1" fmla="*/ 0 h 1098798"/>
              <a:gd name="connsiteX2" fmla="*/ 1289538 w 1289538"/>
              <a:gd name="connsiteY2" fmla="*/ 83588 h 1098798"/>
              <a:gd name="connsiteX3" fmla="*/ 1289538 w 1289538"/>
              <a:gd name="connsiteY3" fmla="*/ 1098798 h 1098798"/>
              <a:gd name="connsiteX4" fmla="*/ 0 w 1289538"/>
              <a:gd name="connsiteY4" fmla="*/ 1098798 h 1098798"/>
              <a:gd name="connsiteX5" fmla="*/ 0 w 1289538"/>
              <a:gd name="connsiteY5" fmla="*/ 83588 h 1098798"/>
              <a:gd name="connsiteX6" fmla="*/ 83588 w 1289538"/>
              <a:gd name="connsiteY6" fmla="*/ 0 h 109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9538" h="1098798">
                <a:moveTo>
                  <a:pt x="83588" y="0"/>
                </a:moveTo>
                <a:lnTo>
                  <a:pt x="1205950" y="0"/>
                </a:lnTo>
                <a:cubicBezTo>
                  <a:pt x="1252114" y="0"/>
                  <a:pt x="1289538" y="37424"/>
                  <a:pt x="1289538" y="83588"/>
                </a:cubicBezTo>
                <a:lnTo>
                  <a:pt x="1289538" y="1098798"/>
                </a:lnTo>
                <a:lnTo>
                  <a:pt x="0" y="1098798"/>
                </a:lnTo>
                <a:lnTo>
                  <a:pt x="0" y="83588"/>
                </a:lnTo>
                <a:cubicBezTo>
                  <a:pt x="0" y="37424"/>
                  <a:pt x="37424" y="0"/>
                  <a:pt x="83588" y="0"/>
                </a:cubicBezTo>
                <a:close/>
              </a:path>
            </a:pathLst>
          </a:cu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56" name="任意多边形 55"/>
          <p:cNvSpPr/>
          <p:nvPr/>
        </p:nvSpPr>
        <p:spPr>
          <a:xfrm>
            <a:off x="6119495" y="3276600"/>
            <a:ext cx="1289685" cy="1010285"/>
          </a:xfrm>
          <a:custGeom>
            <a:avLst/>
            <a:gdLst>
              <a:gd name="connsiteX0" fmla="*/ 0 w 1289538"/>
              <a:gd name="connsiteY0" fmla="*/ 0 h 1010304"/>
              <a:gd name="connsiteX1" fmla="*/ 1289538 w 1289538"/>
              <a:gd name="connsiteY1" fmla="*/ 0 h 1010304"/>
              <a:gd name="connsiteX2" fmla="*/ 1289538 w 1289538"/>
              <a:gd name="connsiteY2" fmla="*/ 1010304 h 1010304"/>
              <a:gd name="connsiteX3" fmla="*/ 0 w 1289538"/>
              <a:gd name="connsiteY3" fmla="*/ 1010304 h 1010304"/>
              <a:gd name="connsiteX4" fmla="*/ 0 w 1289538"/>
              <a:gd name="connsiteY4" fmla="*/ 0 h 101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538" h="1010304">
                <a:moveTo>
                  <a:pt x="0" y="0"/>
                </a:moveTo>
                <a:lnTo>
                  <a:pt x="1289538" y="0"/>
                </a:lnTo>
                <a:lnTo>
                  <a:pt x="1289538" y="1010304"/>
                </a:lnTo>
                <a:lnTo>
                  <a:pt x="0" y="1010304"/>
                </a:lnTo>
                <a:lnTo>
                  <a:pt x="0" y="0"/>
                </a:lnTo>
                <a:close/>
              </a:path>
            </a:pathLst>
          </a:cu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57" name="任意多边形 56"/>
          <p:cNvSpPr/>
          <p:nvPr/>
        </p:nvSpPr>
        <p:spPr>
          <a:xfrm>
            <a:off x="6119495" y="4322445"/>
            <a:ext cx="1289685" cy="1005840"/>
          </a:xfrm>
          <a:custGeom>
            <a:avLst/>
            <a:gdLst>
              <a:gd name="connsiteX0" fmla="*/ 0 w 1289538"/>
              <a:gd name="connsiteY0" fmla="*/ 0 h 1005929"/>
              <a:gd name="connsiteX1" fmla="*/ 1289538 w 1289538"/>
              <a:gd name="connsiteY1" fmla="*/ 0 h 1005929"/>
              <a:gd name="connsiteX2" fmla="*/ 1289538 w 1289538"/>
              <a:gd name="connsiteY2" fmla="*/ 1005929 h 1005929"/>
              <a:gd name="connsiteX3" fmla="*/ 0 w 1289538"/>
              <a:gd name="connsiteY3" fmla="*/ 1005929 h 1005929"/>
              <a:gd name="connsiteX4" fmla="*/ 0 w 1289538"/>
              <a:gd name="connsiteY4" fmla="*/ 0 h 1005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9538" h="1005929">
                <a:moveTo>
                  <a:pt x="0" y="0"/>
                </a:moveTo>
                <a:lnTo>
                  <a:pt x="1289538" y="0"/>
                </a:lnTo>
                <a:lnTo>
                  <a:pt x="1289538" y="1005929"/>
                </a:lnTo>
                <a:lnTo>
                  <a:pt x="0" y="1005929"/>
                </a:lnTo>
                <a:lnTo>
                  <a:pt x="0" y="0"/>
                </a:lnTo>
                <a:close/>
              </a:path>
            </a:pathLst>
          </a:cu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58" name="任意多边形 57"/>
          <p:cNvSpPr/>
          <p:nvPr/>
        </p:nvSpPr>
        <p:spPr>
          <a:xfrm>
            <a:off x="6119495" y="5364480"/>
            <a:ext cx="1289685" cy="1090930"/>
          </a:xfrm>
          <a:custGeom>
            <a:avLst/>
            <a:gdLst>
              <a:gd name="connsiteX0" fmla="*/ 0 w 1289538"/>
              <a:gd name="connsiteY0" fmla="*/ 0 h 1091061"/>
              <a:gd name="connsiteX1" fmla="*/ 1289538 w 1289538"/>
              <a:gd name="connsiteY1" fmla="*/ 0 h 1091061"/>
              <a:gd name="connsiteX2" fmla="*/ 1289538 w 1289538"/>
              <a:gd name="connsiteY2" fmla="*/ 1007473 h 1091061"/>
              <a:gd name="connsiteX3" fmla="*/ 1205950 w 1289538"/>
              <a:gd name="connsiteY3" fmla="*/ 1091061 h 1091061"/>
              <a:gd name="connsiteX4" fmla="*/ 83588 w 1289538"/>
              <a:gd name="connsiteY4" fmla="*/ 1091061 h 1091061"/>
              <a:gd name="connsiteX5" fmla="*/ 0 w 1289538"/>
              <a:gd name="connsiteY5" fmla="*/ 1007473 h 1091061"/>
              <a:gd name="connsiteX6" fmla="*/ 0 w 1289538"/>
              <a:gd name="connsiteY6" fmla="*/ 0 h 109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9538" h="1091061">
                <a:moveTo>
                  <a:pt x="0" y="0"/>
                </a:moveTo>
                <a:lnTo>
                  <a:pt x="1289538" y="0"/>
                </a:lnTo>
                <a:lnTo>
                  <a:pt x="1289538" y="1007473"/>
                </a:lnTo>
                <a:cubicBezTo>
                  <a:pt x="1289538" y="1053637"/>
                  <a:pt x="1252114" y="1091061"/>
                  <a:pt x="1205950" y="1091061"/>
                </a:cubicBezTo>
                <a:lnTo>
                  <a:pt x="83588" y="1091061"/>
                </a:lnTo>
                <a:cubicBezTo>
                  <a:pt x="37424" y="1091061"/>
                  <a:pt x="0" y="1053637"/>
                  <a:pt x="0" y="1007473"/>
                </a:cubicBezTo>
                <a:lnTo>
                  <a:pt x="0" y="0"/>
                </a:lnTo>
                <a:close/>
              </a:path>
            </a:pathLst>
          </a:custGeom>
          <a:solidFill>
            <a:schemeClr val="bg1"/>
          </a:solid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grpSp>
        <p:nvGrpSpPr>
          <p:cNvPr id="59" name="组合 1072"/>
          <p:cNvGrpSpPr/>
          <p:nvPr/>
        </p:nvGrpSpPr>
        <p:grpSpPr>
          <a:xfrm rot="0">
            <a:off x="6326505" y="2351405"/>
            <a:ext cx="904240" cy="751205"/>
            <a:chOff x="3431044" y="2204883"/>
            <a:chExt cx="904165" cy="751162"/>
          </a:xfrm>
        </p:grpSpPr>
        <p:grpSp>
          <p:nvGrpSpPr>
            <p:cNvPr id="60" name="组合 1073"/>
            <p:cNvGrpSpPr/>
            <p:nvPr/>
          </p:nvGrpSpPr>
          <p:grpSpPr>
            <a:xfrm>
              <a:off x="3431044" y="2204883"/>
              <a:ext cx="904165" cy="751162"/>
              <a:chOff x="5912111" y="1772253"/>
              <a:chExt cx="1461769" cy="1214408"/>
            </a:xfrm>
          </p:grpSpPr>
          <p:grpSp>
            <p:nvGrpSpPr>
              <p:cNvPr id="61" name="组合 1075"/>
              <p:cNvGrpSpPr/>
              <p:nvPr/>
            </p:nvGrpSpPr>
            <p:grpSpPr>
              <a:xfrm>
                <a:off x="6072527" y="1932669"/>
                <a:ext cx="1301353" cy="1053992"/>
                <a:chOff x="6414105" y="2388082"/>
                <a:chExt cx="1572214" cy="1414021"/>
              </a:xfrm>
            </p:grpSpPr>
            <p:grpSp>
              <p:nvGrpSpPr>
                <p:cNvPr id="62" name="组合 1132"/>
                <p:cNvGrpSpPr/>
                <p:nvPr/>
              </p:nvGrpSpPr>
              <p:grpSpPr>
                <a:xfrm>
                  <a:off x="6414105" y="2388082"/>
                  <a:ext cx="1572214" cy="282804"/>
                  <a:chOff x="7211506" y="2630078"/>
                  <a:chExt cx="980388" cy="282804"/>
                </a:xfrm>
                <a:solidFill>
                  <a:schemeClr val="tx1">
                    <a:lumMod val="75000"/>
                    <a:lumOff val="25000"/>
                  </a:schemeClr>
                </a:solidFill>
              </p:grpSpPr>
              <p:sp>
                <p:nvSpPr>
                  <p:cNvPr id="63" name="矩形 6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6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67" name="组合 1133"/>
                <p:cNvGrpSpPr/>
                <p:nvPr/>
              </p:nvGrpSpPr>
              <p:grpSpPr>
                <a:xfrm>
                  <a:off x="6414105" y="2680313"/>
                  <a:ext cx="1572214" cy="565608"/>
                  <a:chOff x="7211506" y="2922309"/>
                  <a:chExt cx="980388" cy="565608"/>
                </a:xfrm>
              </p:grpSpPr>
              <p:grpSp>
                <p:nvGrpSpPr>
                  <p:cNvPr id="68" name="组合 1145"/>
                  <p:cNvGrpSpPr/>
                  <p:nvPr/>
                </p:nvGrpSpPr>
                <p:grpSpPr>
                  <a:xfrm>
                    <a:off x="7211506" y="2922309"/>
                    <a:ext cx="980388" cy="282804"/>
                    <a:chOff x="7211506" y="2630078"/>
                    <a:chExt cx="980388" cy="282804"/>
                  </a:xfrm>
                  <a:solidFill>
                    <a:schemeClr val="bg1">
                      <a:lumMod val="95000"/>
                    </a:schemeClr>
                  </a:solidFill>
                </p:grpSpPr>
                <p:sp>
                  <p:nvSpPr>
                    <p:cNvPr id="69" name="矩形 6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73" name="组合 1146"/>
                  <p:cNvGrpSpPr/>
                  <p:nvPr/>
                </p:nvGrpSpPr>
                <p:grpSpPr>
                  <a:xfrm>
                    <a:off x="7211506" y="3205113"/>
                    <a:ext cx="980388" cy="282804"/>
                    <a:chOff x="7211506" y="2630078"/>
                    <a:chExt cx="980388" cy="282804"/>
                  </a:xfrm>
                  <a:solidFill>
                    <a:schemeClr val="bg1">
                      <a:lumMod val="85000"/>
                    </a:schemeClr>
                  </a:solidFill>
                </p:grpSpPr>
                <p:sp>
                  <p:nvSpPr>
                    <p:cNvPr id="74" name="矩形 7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7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78" name="组合 1134"/>
                <p:cNvGrpSpPr/>
                <p:nvPr/>
              </p:nvGrpSpPr>
              <p:grpSpPr>
                <a:xfrm>
                  <a:off x="6414105" y="3236495"/>
                  <a:ext cx="1572214" cy="565608"/>
                  <a:chOff x="7211506" y="2922309"/>
                  <a:chExt cx="980388" cy="565608"/>
                </a:xfrm>
              </p:grpSpPr>
              <p:grpSp>
                <p:nvGrpSpPr>
                  <p:cNvPr id="79" name="组合 1135"/>
                  <p:cNvGrpSpPr/>
                  <p:nvPr/>
                </p:nvGrpSpPr>
                <p:grpSpPr>
                  <a:xfrm>
                    <a:off x="7211506" y="2922309"/>
                    <a:ext cx="980388" cy="282804"/>
                    <a:chOff x="7211506" y="2630078"/>
                    <a:chExt cx="980388" cy="282804"/>
                  </a:xfrm>
                  <a:solidFill>
                    <a:schemeClr val="bg1">
                      <a:lumMod val="95000"/>
                    </a:schemeClr>
                  </a:solidFill>
                </p:grpSpPr>
                <p:sp>
                  <p:nvSpPr>
                    <p:cNvPr id="80" name="矩形 7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84" name="组合 1136"/>
                  <p:cNvGrpSpPr/>
                  <p:nvPr/>
                </p:nvGrpSpPr>
                <p:grpSpPr>
                  <a:xfrm>
                    <a:off x="7211506" y="3205113"/>
                    <a:ext cx="980388" cy="282804"/>
                    <a:chOff x="7211506" y="2630078"/>
                    <a:chExt cx="980388" cy="282804"/>
                  </a:xfrm>
                  <a:solidFill>
                    <a:schemeClr val="bg1">
                      <a:lumMod val="85000"/>
                    </a:schemeClr>
                  </a:solidFill>
                </p:grpSpPr>
                <p:sp>
                  <p:nvSpPr>
                    <p:cNvPr id="85" name="矩形 8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8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89" name="组合 1076"/>
              <p:cNvGrpSpPr/>
              <p:nvPr/>
            </p:nvGrpSpPr>
            <p:grpSpPr>
              <a:xfrm>
                <a:off x="5992319" y="1852461"/>
                <a:ext cx="1301353" cy="1053992"/>
                <a:chOff x="6414105" y="2388082"/>
                <a:chExt cx="1572214" cy="1414021"/>
              </a:xfrm>
            </p:grpSpPr>
            <p:grpSp>
              <p:nvGrpSpPr>
                <p:cNvPr id="90" name="组合 1105"/>
                <p:cNvGrpSpPr/>
                <p:nvPr/>
              </p:nvGrpSpPr>
              <p:grpSpPr>
                <a:xfrm>
                  <a:off x="6414105" y="2388082"/>
                  <a:ext cx="1572214" cy="282804"/>
                  <a:chOff x="7211506" y="2630078"/>
                  <a:chExt cx="980388" cy="282804"/>
                </a:xfrm>
                <a:solidFill>
                  <a:schemeClr val="tx1">
                    <a:lumMod val="75000"/>
                    <a:lumOff val="25000"/>
                  </a:schemeClr>
                </a:solidFill>
              </p:grpSpPr>
              <p:sp>
                <p:nvSpPr>
                  <p:cNvPr id="91" name="矩形 9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95" name="组合 1106"/>
                <p:cNvGrpSpPr/>
                <p:nvPr/>
              </p:nvGrpSpPr>
              <p:grpSpPr>
                <a:xfrm>
                  <a:off x="6414105" y="2680313"/>
                  <a:ext cx="1572214" cy="565608"/>
                  <a:chOff x="7211506" y="2922309"/>
                  <a:chExt cx="980388" cy="565608"/>
                </a:xfrm>
              </p:grpSpPr>
              <p:grpSp>
                <p:nvGrpSpPr>
                  <p:cNvPr id="96" name="组合 1118"/>
                  <p:cNvGrpSpPr/>
                  <p:nvPr/>
                </p:nvGrpSpPr>
                <p:grpSpPr>
                  <a:xfrm>
                    <a:off x="7211506" y="2922309"/>
                    <a:ext cx="980388" cy="282804"/>
                    <a:chOff x="7211506" y="2630078"/>
                    <a:chExt cx="980388" cy="282804"/>
                  </a:xfrm>
                  <a:solidFill>
                    <a:schemeClr val="bg1">
                      <a:lumMod val="95000"/>
                    </a:schemeClr>
                  </a:solidFill>
                </p:grpSpPr>
                <p:sp>
                  <p:nvSpPr>
                    <p:cNvPr id="97" name="矩形 9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9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0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01" name="组合 1119"/>
                  <p:cNvGrpSpPr/>
                  <p:nvPr/>
                </p:nvGrpSpPr>
                <p:grpSpPr>
                  <a:xfrm>
                    <a:off x="7211506" y="3205113"/>
                    <a:ext cx="980388" cy="282804"/>
                    <a:chOff x="7211506" y="2630078"/>
                    <a:chExt cx="980388" cy="282804"/>
                  </a:xfrm>
                  <a:solidFill>
                    <a:schemeClr val="bg1">
                      <a:lumMod val="85000"/>
                    </a:schemeClr>
                  </a:solidFill>
                </p:grpSpPr>
                <p:sp>
                  <p:nvSpPr>
                    <p:cNvPr id="102" name="矩形 10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0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0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0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06" name="组合 1107"/>
                <p:cNvGrpSpPr/>
                <p:nvPr/>
              </p:nvGrpSpPr>
              <p:grpSpPr>
                <a:xfrm>
                  <a:off x="6414105" y="3236495"/>
                  <a:ext cx="1572214" cy="565608"/>
                  <a:chOff x="7211506" y="2922309"/>
                  <a:chExt cx="980388" cy="565608"/>
                </a:xfrm>
              </p:grpSpPr>
              <p:grpSp>
                <p:nvGrpSpPr>
                  <p:cNvPr id="107" name="组合 1108"/>
                  <p:cNvGrpSpPr/>
                  <p:nvPr/>
                </p:nvGrpSpPr>
                <p:grpSpPr>
                  <a:xfrm>
                    <a:off x="7211506" y="2922309"/>
                    <a:ext cx="980388" cy="282804"/>
                    <a:chOff x="7211506" y="2630078"/>
                    <a:chExt cx="980388" cy="282804"/>
                  </a:xfrm>
                  <a:solidFill>
                    <a:schemeClr val="bg1">
                      <a:lumMod val="95000"/>
                    </a:schemeClr>
                  </a:solidFill>
                </p:grpSpPr>
                <p:sp>
                  <p:nvSpPr>
                    <p:cNvPr id="108" name="矩形 10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0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1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1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12" name="组合 1109"/>
                  <p:cNvGrpSpPr/>
                  <p:nvPr/>
                </p:nvGrpSpPr>
                <p:grpSpPr>
                  <a:xfrm>
                    <a:off x="7211506" y="3205113"/>
                    <a:ext cx="980388" cy="282804"/>
                    <a:chOff x="7211506" y="2630078"/>
                    <a:chExt cx="980388" cy="282804"/>
                  </a:xfrm>
                  <a:solidFill>
                    <a:schemeClr val="bg1">
                      <a:lumMod val="85000"/>
                    </a:schemeClr>
                  </a:solidFill>
                </p:grpSpPr>
                <p:sp>
                  <p:nvSpPr>
                    <p:cNvPr id="113" name="矩形 11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1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2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2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123" name="组合 1077"/>
              <p:cNvGrpSpPr/>
              <p:nvPr/>
            </p:nvGrpSpPr>
            <p:grpSpPr>
              <a:xfrm>
                <a:off x="5912111" y="1772253"/>
                <a:ext cx="1301353" cy="1053992"/>
                <a:chOff x="6414105" y="2388082"/>
                <a:chExt cx="1572214" cy="1414021"/>
              </a:xfrm>
            </p:grpSpPr>
            <p:grpSp>
              <p:nvGrpSpPr>
                <p:cNvPr id="124" name="组合 1078"/>
                <p:cNvGrpSpPr/>
                <p:nvPr/>
              </p:nvGrpSpPr>
              <p:grpSpPr>
                <a:xfrm>
                  <a:off x="6414105" y="2388082"/>
                  <a:ext cx="1572214" cy="282804"/>
                  <a:chOff x="7211506" y="2630078"/>
                  <a:chExt cx="980388" cy="282804"/>
                </a:xfrm>
                <a:solidFill>
                  <a:schemeClr val="tx1">
                    <a:lumMod val="75000"/>
                    <a:lumOff val="25000"/>
                  </a:schemeClr>
                </a:solidFill>
              </p:grpSpPr>
              <p:sp>
                <p:nvSpPr>
                  <p:cNvPr id="125" name="矩形 12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2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2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2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29" name="组合 1079"/>
                <p:cNvGrpSpPr/>
                <p:nvPr/>
              </p:nvGrpSpPr>
              <p:grpSpPr>
                <a:xfrm>
                  <a:off x="6414105" y="2680313"/>
                  <a:ext cx="1572214" cy="565608"/>
                  <a:chOff x="7211506" y="2922309"/>
                  <a:chExt cx="980388" cy="565608"/>
                </a:xfrm>
              </p:grpSpPr>
              <p:grpSp>
                <p:nvGrpSpPr>
                  <p:cNvPr id="130" name="组合 1091"/>
                  <p:cNvGrpSpPr/>
                  <p:nvPr/>
                </p:nvGrpSpPr>
                <p:grpSpPr>
                  <a:xfrm>
                    <a:off x="7211506" y="2922309"/>
                    <a:ext cx="980388" cy="282804"/>
                    <a:chOff x="7211506" y="2630078"/>
                    <a:chExt cx="980388" cy="282804"/>
                  </a:xfrm>
                  <a:solidFill>
                    <a:schemeClr val="bg1">
                      <a:lumMod val="95000"/>
                    </a:schemeClr>
                  </a:solidFill>
                </p:grpSpPr>
                <p:sp>
                  <p:nvSpPr>
                    <p:cNvPr id="131" name="矩形 13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35" name="组合 1092"/>
                  <p:cNvGrpSpPr/>
                  <p:nvPr/>
                </p:nvGrpSpPr>
                <p:grpSpPr>
                  <a:xfrm>
                    <a:off x="7211506" y="3205113"/>
                    <a:ext cx="980388" cy="282804"/>
                    <a:chOff x="7211506" y="2630078"/>
                    <a:chExt cx="980388" cy="282804"/>
                  </a:xfrm>
                  <a:solidFill>
                    <a:schemeClr val="bg1">
                      <a:lumMod val="85000"/>
                    </a:schemeClr>
                  </a:solidFill>
                </p:grpSpPr>
                <p:sp>
                  <p:nvSpPr>
                    <p:cNvPr id="136" name="矩形 13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3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140" name="组合 1080"/>
                <p:cNvGrpSpPr/>
                <p:nvPr/>
              </p:nvGrpSpPr>
              <p:grpSpPr>
                <a:xfrm>
                  <a:off x="6414105" y="3236495"/>
                  <a:ext cx="1572214" cy="565608"/>
                  <a:chOff x="7211506" y="2922309"/>
                  <a:chExt cx="980388" cy="565608"/>
                </a:xfrm>
              </p:grpSpPr>
              <p:grpSp>
                <p:nvGrpSpPr>
                  <p:cNvPr id="141" name="组合 1081"/>
                  <p:cNvGrpSpPr/>
                  <p:nvPr/>
                </p:nvGrpSpPr>
                <p:grpSpPr>
                  <a:xfrm>
                    <a:off x="7211506" y="2922309"/>
                    <a:ext cx="980388" cy="282804"/>
                    <a:chOff x="7211506" y="2630078"/>
                    <a:chExt cx="980388" cy="282804"/>
                  </a:xfrm>
                  <a:solidFill>
                    <a:schemeClr val="bg1">
                      <a:lumMod val="95000"/>
                    </a:schemeClr>
                  </a:solidFill>
                </p:grpSpPr>
                <p:sp>
                  <p:nvSpPr>
                    <p:cNvPr id="142" name="矩形 14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4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4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4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46" name="组合 1082"/>
                  <p:cNvGrpSpPr/>
                  <p:nvPr/>
                </p:nvGrpSpPr>
                <p:grpSpPr>
                  <a:xfrm>
                    <a:off x="7211506" y="3205113"/>
                    <a:ext cx="980388" cy="282804"/>
                    <a:chOff x="7211506" y="2630078"/>
                    <a:chExt cx="980388" cy="282804"/>
                  </a:xfrm>
                  <a:solidFill>
                    <a:schemeClr val="bg1">
                      <a:lumMod val="85000"/>
                    </a:schemeClr>
                  </a:solidFill>
                </p:grpSpPr>
                <p:sp>
                  <p:nvSpPr>
                    <p:cNvPr id="147" name="矩形 14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4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4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5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151" name="椭圆 150"/>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G0</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152" name="组合 1159"/>
          <p:cNvGrpSpPr/>
          <p:nvPr/>
        </p:nvGrpSpPr>
        <p:grpSpPr>
          <a:xfrm rot="0">
            <a:off x="6326505" y="3397885"/>
            <a:ext cx="904240" cy="751205"/>
            <a:chOff x="3431044" y="2204883"/>
            <a:chExt cx="904165" cy="751162"/>
          </a:xfrm>
        </p:grpSpPr>
        <p:grpSp>
          <p:nvGrpSpPr>
            <p:cNvPr id="153" name="组合 1160"/>
            <p:cNvGrpSpPr/>
            <p:nvPr/>
          </p:nvGrpSpPr>
          <p:grpSpPr>
            <a:xfrm>
              <a:off x="3431044" y="2204883"/>
              <a:ext cx="904165" cy="751162"/>
              <a:chOff x="5912111" y="1772253"/>
              <a:chExt cx="1461769" cy="1214408"/>
            </a:xfrm>
          </p:grpSpPr>
          <p:grpSp>
            <p:nvGrpSpPr>
              <p:cNvPr id="154" name="组合 1162"/>
              <p:cNvGrpSpPr/>
              <p:nvPr/>
            </p:nvGrpSpPr>
            <p:grpSpPr>
              <a:xfrm>
                <a:off x="6072527" y="1932669"/>
                <a:ext cx="1301353" cy="1053992"/>
                <a:chOff x="6414105" y="2388082"/>
                <a:chExt cx="1572214" cy="1414021"/>
              </a:xfrm>
            </p:grpSpPr>
            <p:grpSp>
              <p:nvGrpSpPr>
                <p:cNvPr id="155" name="组合 1219"/>
                <p:cNvGrpSpPr/>
                <p:nvPr/>
              </p:nvGrpSpPr>
              <p:grpSpPr>
                <a:xfrm>
                  <a:off x="6414105" y="2388082"/>
                  <a:ext cx="1572214" cy="282804"/>
                  <a:chOff x="7211506" y="2630078"/>
                  <a:chExt cx="980388" cy="282804"/>
                </a:xfrm>
                <a:solidFill>
                  <a:schemeClr val="tx1">
                    <a:lumMod val="75000"/>
                    <a:lumOff val="25000"/>
                  </a:schemeClr>
                </a:solidFill>
              </p:grpSpPr>
              <p:sp>
                <p:nvSpPr>
                  <p:cNvPr id="156" name="矩形 1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92" name="组合 1220"/>
                <p:cNvGrpSpPr/>
                <p:nvPr/>
              </p:nvGrpSpPr>
              <p:grpSpPr>
                <a:xfrm>
                  <a:off x="6414105" y="2680313"/>
                  <a:ext cx="1572214" cy="565608"/>
                  <a:chOff x="7211506" y="2922309"/>
                  <a:chExt cx="980388" cy="565608"/>
                </a:xfrm>
              </p:grpSpPr>
              <p:grpSp>
                <p:nvGrpSpPr>
                  <p:cNvPr id="193" name="组合 1232"/>
                  <p:cNvGrpSpPr/>
                  <p:nvPr/>
                </p:nvGrpSpPr>
                <p:grpSpPr>
                  <a:xfrm>
                    <a:off x="7211506" y="2922309"/>
                    <a:ext cx="980388" cy="282804"/>
                    <a:chOff x="7211506" y="2630078"/>
                    <a:chExt cx="980388" cy="282804"/>
                  </a:xfrm>
                  <a:solidFill>
                    <a:schemeClr val="bg1">
                      <a:lumMod val="95000"/>
                    </a:schemeClr>
                  </a:solidFill>
                </p:grpSpPr>
                <p:sp>
                  <p:nvSpPr>
                    <p:cNvPr id="194" name="矩形 19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9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9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19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198" name="组合 1233"/>
                  <p:cNvGrpSpPr/>
                  <p:nvPr/>
                </p:nvGrpSpPr>
                <p:grpSpPr>
                  <a:xfrm>
                    <a:off x="7211506" y="3205113"/>
                    <a:ext cx="980388" cy="282804"/>
                    <a:chOff x="7211506" y="2630078"/>
                    <a:chExt cx="980388" cy="282804"/>
                  </a:xfrm>
                  <a:solidFill>
                    <a:schemeClr val="bg1">
                      <a:lumMod val="85000"/>
                    </a:schemeClr>
                  </a:solidFill>
                </p:grpSpPr>
                <p:sp>
                  <p:nvSpPr>
                    <p:cNvPr id="199" name="矩形 19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203" name="组合 1221"/>
                <p:cNvGrpSpPr/>
                <p:nvPr/>
              </p:nvGrpSpPr>
              <p:grpSpPr>
                <a:xfrm>
                  <a:off x="6414105" y="3236495"/>
                  <a:ext cx="1572214" cy="565608"/>
                  <a:chOff x="7211506" y="2922309"/>
                  <a:chExt cx="980388" cy="565608"/>
                </a:xfrm>
              </p:grpSpPr>
              <p:grpSp>
                <p:nvGrpSpPr>
                  <p:cNvPr id="204" name="组合 1222"/>
                  <p:cNvGrpSpPr/>
                  <p:nvPr/>
                </p:nvGrpSpPr>
                <p:grpSpPr>
                  <a:xfrm>
                    <a:off x="7211506" y="2922309"/>
                    <a:ext cx="980388" cy="282804"/>
                    <a:chOff x="7211506" y="2630078"/>
                    <a:chExt cx="980388" cy="282804"/>
                  </a:xfrm>
                  <a:solidFill>
                    <a:schemeClr val="bg1">
                      <a:lumMod val="95000"/>
                    </a:schemeClr>
                  </a:solidFill>
                </p:grpSpPr>
                <p:sp>
                  <p:nvSpPr>
                    <p:cNvPr id="205" name="矩形 2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09" name="组合 1223"/>
                  <p:cNvGrpSpPr/>
                  <p:nvPr/>
                </p:nvGrpSpPr>
                <p:grpSpPr>
                  <a:xfrm>
                    <a:off x="7211506" y="3205113"/>
                    <a:ext cx="980388" cy="282804"/>
                    <a:chOff x="7211506" y="2630078"/>
                    <a:chExt cx="980388" cy="282804"/>
                  </a:xfrm>
                  <a:solidFill>
                    <a:schemeClr val="bg1">
                      <a:lumMod val="85000"/>
                    </a:schemeClr>
                  </a:solidFill>
                </p:grpSpPr>
                <p:sp>
                  <p:nvSpPr>
                    <p:cNvPr id="210" name="矩形 20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214" name="组合 1163"/>
              <p:cNvGrpSpPr/>
              <p:nvPr/>
            </p:nvGrpSpPr>
            <p:grpSpPr>
              <a:xfrm>
                <a:off x="5992319" y="1852461"/>
                <a:ext cx="1301353" cy="1053992"/>
                <a:chOff x="6414105" y="2388082"/>
                <a:chExt cx="1572214" cy="1414021"/>
              </a:xfrm>
            </p:grpSpPr>
            <p:grpSp>
              <p:nvGrpSpPr>
                <p:cNvPr id="215" name="组合 1192"/>
                <p:cNvGrpSpPr/>
                <p:nvPr/>
              </p:nvGrpSpPr>
              <p:grpSpPr>
                <a:xfrm>
                  <a:off x="6414105" y="2388082"/>
                  <a:ext cx="1572214" cy="282804"/>
                  <a:chOff x="7211506" y="2630078"/>
                  <a:chExt cx="980388" cy="282804"/>
                </a:xfrm>
                <a:solidFill>
                  <a:schemeClr val="tx1">
                    <a:lumMod val="75000"/>
                    <a:lumOff val="25000"/>
                  </a:schemeClr>
                </a:solidFill>
              </p:grpSpPr>
              <p:sp>
                <p:nvSpPr>
                  <p:cNvPr id="216" name="矩形 21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1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20" name="组合 1193"/>
                <p:cNvGrpSpPr/>
                <p:nvPr/>
              </p:nvGrpSpPr>
              <p:grpSpPr>
                <a:xfrm>
                  <a:off x="6414105" y="2680313"/>
                  <a:ext cx="1572214" cy="565608"/>
                  <a:chOff x="7211506" y="2922309"/>
                  <a:chExt cx="980388" cy="565608"/>
                </a:xfrm>
              </p:grpSpPr>
              <p:grpSp>
                <p:nvGrpSpPr>
                  <p:cNvPr id="221" name="组合 1205"/>
                  <p:cNvGrpSpPr/>
                  <p:nvPr/>
                </p:nvGrpSpPr>
                <p:grpSpPr>
                  <a:xfrm>
                    <a:off x="7211506" y="2922309"/>
                    <a:ext cx="980388" cy="282804"/>
                    <a:chOff x="7211506" y="2630078"/>
                    <a:chExt cx="980388" cy="282804"/>
                  </a:xfrm>
                  <a:solidFill>
                    <a:schemeClr val="bg1">
                      <a:lumMod val="95000"/>
                    </a:schemeClr>
                  </a:solidFill>
                </p:grpSpPr>
                <p:sp>
                  <p:nvSpPr>
                    <p:cNvPr id="222" name="矩形 22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2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2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26" name="组合 1206"/>
                  <p:cNvGrpSpPr/>
                  <p:nvPr/>
                </p:nvGrpSpPr>
                <p:grpSpPr>
                  <a:xfrm>
                    <a:off x="7211506" y="3205113"/>
                    <a:ext cx="980388" cy="282804"/>
                    <a:chOff x="7211506" y="2630078"/>
                    <a:chExt cx="980388" cy="282804"/>
                  </a:xfrm>
                  <a:solidFill>
                    <a:schemeClr val="bg1">
                      <a:lumMod val="85000"/>
                    </a:schemeClr>
                  </a:solidFill>
                </p:grpSpPr>
                <p:sp>
                  <p:nvSpPr>
                    <p:cNvPr id="227" name="矩形 22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2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2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3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231" name="组合 1194"/>
                <p:cNvGrpSpPr/>
                <p:nvPr/>
              </p:nvGrpSpPr>
              <p:grpSpPr>
                <a:xfrm>
                  <a:off x="6414105" y="3236495"/>
                  <a:ext cx="1572214" cy="565608"/>
                  <a:chOff x="7211506" y="2922309"/>
                  <a:chExt cx="980388" cy="565608"/>
                </a:xfrm>
              </p:grpSpPr>
              <p:grpSp>
                <p:nvGrpSpPr>
                  <p:cNvPr id="232" name="组合 1195"/>
                  <p:cNvGrpSpPr/>
                  <p:nvPr/>
                </p:nvGrpSpPr>
                <p:grpSpPr>
                  <a:xfrm>
                    <a:off x="7211506" y="2922309"/>
                    <a:ext cx="980388" cy="282804"/>
                    <a:chOff x="7211506" y="2630078"/>
                    <a:chExt cx="980388" cy="282804"/>
                  </a:xfrm>
                  <a:solidFill>
                    <a:schemeClr val="bg1">
                      <a:lumMod val="95000"/>
                    </a:schemeClr>
                  </a:solidFill>
                </p:grpSpPr>
                <p:sp>
                  <p:nvSpPr>
                    <p:cNvPr id="233" name="矩形 23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3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3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3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37" name="组合 1196"/>
                  <p:cNvGrpSpPr/>
                  <p:nvPr/>
                </p:nvGrpSpPr>
                <p:grpSpPr>
                  <a:xfrm>
                    <a:off x="7211506" y="3205113"/>
                    <a:ext cx="980388" cy="282804"/>
                    <a:chOff x="7211506" y="2630078"/>
                    <a:chExt cx="980388" cy="282804"/>
                  </a:xfrm>
                  <a:solidFill>
                    <a:schemeClr val="bg1">
                      <a:lumMod val="85000"/>
                    </a:schemeClr>
                  </a:solidFill>
                </p:grpSpPr>
                <p:sp>
                  <p:nvSpPr>
                    <p:cNvPr id="238" name="矩形 23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3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4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4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242" name="组合 1164"/>
              <p:cNvGrpSpPr/>
              <p:nvPr/>
            </p:nvGrpSpPr>
            <p:grpSpPr>
              <a:xfrm>
                <a:off x="5912111" y="1772253"/>
                <a:ext cx="1301353" cy="1053992"/>
                <a:chOff x="6414105" y="2388082"/>
                <a:chExt cx="1572214" cy="1414021"/>
              </a:xfrm>
            </p:grpSpPr>
            <p:grpSp>
              <p:nvGrpSpPr>
                <p:cNvPr id="243" name="组合 1165"/>
                <p:cNvGrpSpPr/>
                <p:nvPr/>
              </p:nvGrpSpPr>
              <p:grpSpPr>
                <a:xfrm>
                  <a:off x="6414105" y="2388082"/>
                  <a:ext cx="1572214" cy="282804"/>
                  <a:chOff x="7211506" y="2630078"/>
                  <a:chExt cx="980388" cy="282804"/>
                </a:xfrm>
                <a:solidFill>
                  <a:schemeClr val="tx1">
                    <a:lumMod val="75000"/>
                    <a:lumOff val="25000"/>
                  </a:schemeClr>
                </a:solidFill>
              </p:grpSpPr>
              <p:sp>
                <p:nvSpPr>
                  <p:cNvPr id="244" name="矩形 24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4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4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48" name="组合 1166"/>
                <p:cNvGrpSpPr/>
                <p:nvPr/>
              </p:nvGrpSpPr>
              <p:grpSpPr>
                <a:xfrm>
                  <a:off x="6414105" y="2680313"/>
                  <a:ext cx="1572214" cy="565608"/>
                  <a:chOff x="7211506" y="2922309"/>
                  <a:chExt cx="980388" cy="565608"/>
                </a:xfrm>
              </p:grpSpPr>
              <p:grpSp>
                <p:nvGrpSpPr>
                  <p:cNvPr id="249" name="组合 1178"/>
                  <p:cNvGrpSpPr/>
                  <p:nvPr/>
                </p:nvGrpSpPr>
                <p:grpSpPr>
                  <a:xfrm>
                    <a:off x="7211506" y="2922309"/>
                    <a:ext cx="980388" cy="282804"/>
                    <a:chOff x="7211506" y="2630078"/>
                    <a:chExt cx="980388" cy="282804"/>
                  </a:xfrm>
                  <a:solidFill>
                    <a:schemeClr val="bg1">
                      <a:lumMod val="95000"/>
                    </a:schemeClr>
                  </a:solidFill>
                </p:grpSpPr>
                <p:sp>
                  <p:nvSpPr>
                    <p:cNvPr id="250" name="矩形 24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54" name="组合 1179"/>
                  <p:cNvGrpSpPr/>
                  <p:nvPr/>
                </p:nvGrpSpPr>
                <p:grpSpPr>
                  <a:xfrm>
                    <a:off x="7211506" y="3205113"/>
                    <a:ext cx="980388" cy="282804"/>
                    <a:chOff x="7211506" y="2630078"/>
                    <a:chExt cx="980388" cy="282804"/>
                  </a:xfrm>
                  <a:solidFill>
                    <a:schemeClr val="bg1">
                      <a:lumMod val="85000"/>
                    </a:schemeClr>
                  </a:solidFill>
                </p:grpSpPr>
                <p:sp>
                  <p:nvSpPr>
                    <p:cNvPr id="255" name="矩形 25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5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259" name="组合 1167"/>
                <p:cNvGrpSpPr/>
                <p:nvPr/>
              </p:nvGrpSpPr>
              <p:grpSpPr>
                <a:xfrm>
                  <a:off x="6414105" y="3236495"/>
                  <a:ext cx="1572214" cy="565608"/>
                  <a:chOff x="7211506" y="2922309"/>
                  <a:chExt cx="980388" cy="565608"/>
                </a:xfrm>
              </p:grpSpPr>
              <p:grpSp>
                <p:nvGrpSpPr>
                  <p:cNvPr id="260" name="组合 1168"/>
                  <p:cNvGrpSpPr/>
                  <p:nvPr/>
                </p:nvGrpSpPr>
                <p:grpSpPr>
                  <a:xfrm>
                    <a:off x="7211506" y="2922309"/>
                    <a:ext cx="980388" cy="282804"/>
                    <a:chOff x="7211506" y="2630078"/>
                    <a:chExt cx="980388" cy="282804"/>
                  </a:xfrm>
                  <a:solidFill>
                    <a:schemeClr val="bg1">
                      <a:lumMod val="95000"/>
                    </a:schemeClr>
                  </a:solidFill>
                </p:grpSpPr>
                <p:sp>
                  <p:nvSpPr>
                    <p:cNvPr id="261" name="矩形 2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65" name="组合 1169"/>
                  <p:cNvGrpSpPr/>
                  <p:nvPr/>
                </p:nvGrpSpPr>
                <p:grpSpPr>
                  <a:xfrm>
                    <a:off x="7211506" y="3205113"/>
                    <a:ext cx="980388" cy="282804"/>
                    <a:chOff x="7211506" y="2630078"/>
                    <a:chExt cx="980388" cy="282804"/>
                  </a:xfrm>
                  <a:solidFill>
                    <a:schemeClr val="bg1">
                      <a:lumMod val="85000"/>
                    </a:schemeClr>
                  </a:solidFill>
                </p:grpSpPr>
                <p:sp>
                  <p:nvSpPr>
                    <p:cNvPr id="266" name="矩形 26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6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270" name="椭圆 269"/>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G1</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271" name="组合 1246"/>
          <p:cNvGrpSpPr/>
          <p:nvPr/>
        </p:nvGrpSpPr>
        <p:grpSpPr>
          <a:xfrm rot="0">
            <a:off x="6326505" y="4443730"/>
            <a:ext cx="904240" cy="751205"/>
            <a:chOff x="3431044" y="2204883"/>
            <a:chExt cx="904165" cy="751162"/>
          </a:xfrm>
        </p:grpSpPr>
        <p:grpSp>
          <p:nvGrpSpPr>
            <p:cNvPr id="272" name="组合 1247"/>
            <p:cNvGrpSpPr/>
            <p:nvPr/>
          </p:nvGrpSpPr>
          <p:grpSpPr>
            <a:xfrm>
              <a:off x="3431044" y="2204883"/>
              <a:ext cx="904165" cy="751162"/>
              <a:chOff x="5912111" y="1772253"/>
              <a:chExt cx="1461769" cy="1214408"/>
            </a:xfrm>
          </p:grpSpPr>
          <p:grpSp>
            <p:nvGrpSpPr>
              <p:cNvPr id="273" name="组合 1249"/>
              <p:cNvGrpSpPr/>
              <p:nvPr/>
            </p:nvGrpSpPr>
            <p:grpSpPr>
              <a:xfrm>
                <a:off x="6072527" y="1932669"/>
                <a:ext cx="1301353" cy="1053992"/>
                <a:chOff x="6414105" y="2388082"/>
                <a:chExt cx="1572214" cy="1414021"/>
              </a:xfrm>
            </p:grpSpPr>
            <p:grpSp>
              <p:nvGrpSpPr>
                <p:cNvPr id="274" name="组合 1306"/>
                <p:cNvGrpSpPr/>
                <p:nvPr/>
              </p:nvGrpSpPr>
              <p:grpSpPr>
                <a:xfrm>
                  <a:off x="6414105" y="2388082"/>
                  <a:ext cx="1572214" cy="282804"/>
                  <a:chOff x="7211506" y="2630078"/>
                  <a:chExt cx="980388" cy="282804"/>
                </a:xfrm>
                <a:solidFill>
                  <a:schemeClr val="tx1">
                    <a:lumMod val="75000"/>
                    <a:lumOff val="25000"/>
                  </a:schemeClr>
                </a:solidFill>
              </p:grpSpPr>
              <p:sp>
                <p:nvSpPr>
                  <p:cNvPr id="275" name="矩形 27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7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7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7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79" name="组合 1307"/>
                <p:cNvGrpSpPr/>
                <p:nvPr/>
              </p:nvGrpSpPr>
              <p:grpSpPr>
                <a:xfrm>
                  <a:off x="6414105" y="2680313"/>
                  <a:ext cx="1572214" cy="565608"/>
                  <a:chOff x="7211506" y="2922309"/>
                  <a:chExt cx="980388" cy="565608"/>
                </a:xfrm>
              </p:grpSpPr>
              <p:grpSp>
                <p:nvGrpSpPr>
                  <p:cNvPr id="280" name="组合 1319"/>
                  <p:cNvGrpSpPr/>
                  <p:nvPr/>
                </p:nvGrpSpPr>
                <p:grpSpPr>
                  <a:xfrm>
                    <a:off x="7211506" y="2922309"/>
                    <a:ext cx="980388" cy="282804"/>
                    <a:chOff x="7211506" y="2630078"/>
                    <a:chExt cx="980388" cy="282804"/>
                  </a:xfrm>
                  <a:solidFill>
                    <a:schemeClr val="bg1">
                      <a:lumMod val="95000"/>
                    </a:schemeClr>
                  </a:solidFill>
                </p:grpSpPr>
                <p:sp>
                  <p:nvSpPr>
                    <p:cNvPr id="281" name="矩形 28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85" name="组合 1320"/>
                  <p:cNvGrpSpPr/>
                  <p:nvPr/>
                </p:nvGrpSpPr>
                <p:grpSpPr>
                  <a:xfrm>
                    <a:off x="7211506" y="3205113"/>
                    <a:ext cx="980388" cy="282804"/>
                    <a:chOff x="7211506" y="2630078"/>
                    <a:chExt cx="980388" cy="282804"/>
                  </a:xfrm>
                  <a:solidFill>
                    <a:schemeClr val="bg1">
                      <a:lumMod val="85000"/>
                    </a:schemeClr>
                  </a:solidFill>
                </p:grpSpPr>
                <p:sp>
                  <p:nvSpPr>
                    <p:cNvPr id="286" name="矩形 28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8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290" name="组合 1308"/>
                <p:cNvGrpSpPr/>
                <p:nvPr/>
              </p:nvGrpSpPr>
              <p:grpSpPr>
                <a:xfrm>
                  <a:off x="6414105" y="3236495"/>
                  <a:ext cx="1572214" cy="565608"/>
                  <a:chOff x="7211506" y="2922309"/>
                  <a:chExt cx="980388" cy="565608"/>
                </a:xfrm>
              </p:grpSpPr>
              <p:grpSp>
                <p:nvGrpSpPr>
                  <p:cNvPr id="291" name="组合 1309"/>
                  <p:cNvGrpSpPr/>
                  <p:nvPr/>
                </p:nvGrpSpPr>
                <p:grpSpPr>
                  <a:xfrm>
                    <a:off x="7211506" y="2922309"/>
                    <a:ext cx="980388" cy="282804"/>
                    <a:chOff x="7211506" y="2630078"/>
                    <a:chExt cx="980388" cy="282804"/>
                  </a:xfrm>
                  <a:solidFill>
                    <a:schemeClr val="bg1">
                      <a:lumMod val="95000"/>
                    </a:schemeClr>
                  </a:solidFill>
                </p:grpSpPr>
                <p:sp>
                  <p:nvSpPr>
                    <p:cNvPr id="292" name="矩形 29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9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9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9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296" name="组合 1310"/>
                  <p:cNvGrpSpPr/>
                  <p:nvPr/>
                </p:nvGrpSpPr>
                <p:grpSpPr>
                  <a:xfrm>
                    <a:off x="7211506" y="3205113"/>
                    <a:ext cx="980388" cy="282804"/>
                    <a:chOff x="7211506" y="2630078"/>
                    <a:chExt cx="980388" cy="282804"/>
                  </a:xfrm>
                  <a:solidFill>
                    <a:schemeClr val="bg1">
                      <a:lumMod val="85000"/>
                    </a:schemeClr>
                  </a:solidFill>
                </p:grpSpPr>
                <p:sp>
                  <p:nvSpPr>
                    <p:cNvPr id="297" name="矩形 29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9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29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0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301" name="组合 1250"/>
              <p:cNvGrpSpPr/>
              <p:nvPr/>
            </p:nvGrpSpPr>
            <p:grpSpPr>
              <a:xfrm>
                <a:off x="5992319" y="1852461"/>
                <a:ext cx="1301353" cy="1053992"/>
                <a:chOff x="6414105" y="2388082"/>
                <a:chExt cx="1572214" cy="1414021"/>
              </a:xfrm>
            </p:grpSpPr>
            <p:grpSp>
              <p:nvGrpSpPr>
                <p:cNvPr id="302" name="组合 1279"/>
                <p:cNvGrpSpPr/>
                <p:nvPr/>
              </p:nvGrpSpPr>
              <p:grpSpPr>
                <a:xfrm>
                  <a:off x="6414105" y="2388082"/>
                  <a:ext cx="1572214" cy="282804"/>
                  <a:chOff x="7211506" y="2630078"/>
                  <a:chExt cx="980388" cy="282804"/>
                </a:xfrm>
                <a:solidFill>
                  <a:schemeClr val="tx1">
                    <a:lumMod val="75000"/>
                    <a:lumOff val="25000"/>
                  </a:schemeClr>
                </a:solidFill>
              </p:grpSpPr>
              <p:sp>
                <p:nvSpPr>
                  <p:cNvPr id="303" name="矩形 30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0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0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0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07" name="组合 1280"/>
                <p:cNvGrpSpPr/>
                <p:nvPr/>
              </p:nvGrpSpPr>
              <p:grpSpPr>
                <a:xfrm>
                  <a:off x="6414105" y="2680313"/>
                  <a:ext cx="1572214" cy="565608"/>
                  <a:chOff x="7211506" y="2922309"/>
                  <a:chExt cx="980388" cy="565608"/>
                </a:xfrm>
              </p:grpSpPr>
              <p:grpSp>
                <p:nvGrpSpPr>
                  <p:cNvPr id="308" name="组合 1292"/>
                  <p:cNvGrpSpPr/>
                  <p:nvPr/>
                </p:nvGrpSpPr>
                <p:grpSpPr>
                  <a:xfrm>
                    <a:off x="7211506" y="2922309"/>
                    <a:ext cx="980388" cy="282804"/>
                    <a:chOff x="7211506" y="2630078"/>
                    <a:chExt cx="980388" cy="282804"/>
                  </a:xfrm>
                  <a:solidFill>
                    <a:schemeClr val="bg1">
                      <a:lumMod val="95000"/>
                    </a:schemeClr>
                  </a:solidFill>
                </p:grpSpPr>
                <p:sp>
                  <p:nvSpPr>
                    <p:cNvPr id="309" name="矩形 30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13" name="组合 1293"/>
                  <p:cNvGrpSpPr/>
                  <p:nvPr/>
                </p:nvGrpSpPr>
                <p:grpSpPr>
                  <a:xfrm>
                    <a:off x="7211506" y="3205113"/>
                    <a:ext cx="980388" cy="282804"/>
                    <a:chOff x="7211506" y="2630078"/>
                    <a:chExt cx="980388" cy="282804"/>
                  </a:xfrm>
                  <a:solidFill>
                    <a:schemeClr val="bg1">
                      <a:lumMod val="85000"/>
                    </a:schemeClr>
                  </a:solidFill>
                </p:grpSpPr>
                <p:sp>
                  <p:nvSpPr>
                    <p:cNvPr id="314" name="矩形 31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1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18" name="组合 1281"/>
                <p:cNvGrpSpPr/>
                <p:nvPr/>
              </p:nvGrpSpPr>
              <p:grpSpPr>
                <a:xfrm>
                  <a:off x="6414105" y="3236495"/>
                  <a:ext cx="1572214" cy="565608"/>
                  <a:chOff x="7211506" y="2922309"/>
                  <a:chExt cx="980388" cy="565608"/>
                </a:xfrm>
              </p:grpSpPr>
              <p:grpSp>
                <p:nvGrpSpPr>
                  <p:cNvPr id="319" name="组合 1282"/>
                  <p:cNvGrpSpPr/>
                  <p:nvPr/>
                </p:nvGrpSpPr>
                <p:grpSpPr>
                  <a:xfrm>
                    <a:off x="7211506" y="2922309"/>
                    <a:ext cx="980388" cy="282804"/>
                    <a:chOff x="7211506" y="2630078"/>
                    <a:chExt cx="980388" cy="282804"/>
                  </a:xfrm>
                  <a:solidFill>
                    <a:schemeClr val="bg1">
                      <a:lumMod val="95000"/>
                    </a:schemeClr>
                  </a:solidFill>
                </p:grpSpPr>
                <p:sp>
                  <p:nvSpPr>
                    <p:cNvPr id="352" name="矩形 35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5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5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5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56" name="组合 1283"/>
                  <p:cNvGrpSpPr/>
                  <p:nvPr/>
                </p:nvGrpSpPr>
                <p:grpSpPr>
                  <a:xfrm>
                    <a:off x="7211506" y="3205113"/>
                    <a:ext cx="980388" cy="282804"/>
                    <a:chOff x="7211506" y="2630078"/>
                    <a:chExt cx="980388" cy="282804"/>
                  </a:xfrm>
                  <a:solidFill>
                    <a:schemeClr val="bg1">
                      <a:lumMod val="85000"/>
                    </a:schemeClr>
                  </a:solidFill>
                </p:grpSpPr>
                <p:sp>
                  <p:nvSpPr>
                    <p:cNvPr id="357" name="矩形 35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5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5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6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361" name="组合 1251"/>
              <p:cNvGrpSpPr/>
              <p:nvPr/>
            </p:nvGrpSpPr>
            <p:grpSpPr>
              <a:xfrm>
                <a:off x="5912111" y="1772253"/>
                <a:ext cx="1301353" cy="1053992"/>
                <a:chOff x="6414105" y="2388082"/>
                <a:chExt cx="1572214" cy="1414021"/>
              </a:xfrm>
            </p:grpSpPr>
            <p:grpSp>
              <p:nvGrpSpPr>
                <p:cNvPr id="362" name="组合 1252"/>
                <p:cNvGrpSpPr/>
                <p:nvPr/>
              </p:nvGrpSpPr>
              <p:grpSpPr>
                <a:xfrm>
                  <a:off x="6414105" y="2388082"/>
                  <a:ext cx="1572214" cy="282804"/>
                  <a:chOff x="7211506" y="2630078"/>
                  <a:chExt cx="980388" cy="282804"/>
                </a:xfrm>
                <a:solidFill>
                  <a:schemeClr val="tx1">
                    <a:lumMod val="75000"/>
                    <a:lumOff val="25000"/>
                  </a:schemeClr>
                </a:solidFill>
              </p:grpSpPr>
              <p:sp>
                <p:nvSpPr>
                  <p:cNvPr id="363" name="矩形 36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6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6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6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67" name="组合 1253"/>
                <p:cNvGrpSpPr/>
                <p:nvPr/>
              </p:nvGrpSpPr>
              <p:grpSpPr>
                <a:xfrm>
                  <a:off x="6414105" y="2680313"/>
                  <a:ext cx="1572214" cy="565608"/>
                  <a:chOff x="7211506" y="2922309"/>
                  <a:chExt cx="980388" cy="565608"/>
                </a:xfrm>
              </p:grpSpPr>
              <p:grpSp>
                <p:nvGrpSpPr>
                  <p:cNvPr id="368" name="组合 1265"/>
                  <p:cNvGrpSpPr/>
                  <p:nvPr/>
                </p:nvGrpSpPr>
                <p:grpSpPr>
                  <a:xfrm>
                    <a:off x="7211506" y="2922309"/>
                    <a:ext cx="980388" cy="282804"/>
                    <a:chOff x="7211506" y="2630078"/>
                    <a:chExt cx="980388" cy="282804"/>
                  </a:xfrm>
                  <a:solidFill>
                    <a:schemeClr val="bg1">
                      <a:lumMod val="95000"/>
                    </a:schemeClr>
                  </a:solidFill>
                </p:grpSpPr>
                <p:sp>
                  <p:nvSpPr>
                    <p:cNvPr id="369" name="矩形 36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73" name="组合 1266"/>
                  <p:cNvGrpSpPr/>
                  <p:nvPr/>
                </p:nvGrpSpPr>
                <p:grpSpPr>
                  <a:xfrm>
                    <a:off x="7211506" y="3205113"/>
                    <a:ext cx="980388" cy="282804"/>
                    <a:chOff x="7211506" y="2630078"/>
                    <a:chExt cx="980388" cy="282804"/>
                  </a:xfrm>
                  <a:solidFill>
                    <a:schemeClr val="bg1">
                      <a:lumMod val="85000"/>
                    </a:schemeClr>
                  </a:solidFill>
                </p:grpSpPr>
                <p:sp>
                  <p:nvSpPr>
                    <p:cNvPr id="374" name="矩形 37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7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378" name="组合 1254"/>
                <p:cNvGrpSpPr/>
                <p:nvPr/>
              </p:nvGrpSpPr>
              <p:grpSpPr>
                <a:xfrm>
                  <a:off x="6414105" y="3236495"/>
                  <a:ext cx="1572214" cy="565608"/>
                  <a:chOff x="7211506" y="2922309"/>
                  <a:chExt cx="980388" cy="565608"/>
                </a:xfrm>
              </p:grpSpPr>
              <p:grpSp>
                <p:nvGrpSpPr>
                  <p:cNvPr id="379" name="组合 1255"/>
                  <p:cNvGrpSpPr/>
                  <p:nvPr/>
                </p:nvGrpSpPr>
                <p:grpSpPr>
                  <a:xfrm>
                    <a:off x="7211506" y="2922309"/>
                    <a:ext cx="980388" cy="282804"/>
                    <a:chOff x="7211506" y="2630078"/>
                    <a:chExt cx="980388" cy="282804"/>
                  </a:xfrm>
                  <a:solidFill>
                    <a:schemeClr val="bg1">
                      <a:lumMod val="95000"/>
                    </a:schemeClr>
                  </a:solidFill>
                </p:grpSpPr>
                <p:sp>
                  <p:nvSpPr>
                    <p:cNvPr id="380" name="矩形 37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84" name="组合 1256"/>
                  <p:cNvGrpSpPr/>
                  <p:nvPr/>
                </p:nvGrpSpPr>
                <p:grpSpPr>
                  <a:xfrm>
                    <a:off x="7211506" y="3205113"/>
                    <a:ext cx="980388" cy="282804"/>
                    <a:chOff x="7211506" y="2630078"/>
                    <a:chExt cx="980388" cy="282804"/>
                  </a:xfrm>
                  <a:solidFill>
                    <a:schemeClr val="bg1">
                      <a:lumMod val="85000"/>
                    </a:schemeClr>
                  </a:solidFill>
                </p:grpSpPr>
                <p:sp>
                  <p:nvSpPr>
                    <p:cNvPr id="385" name="矩形 38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8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389" name="椭圆 388"/>
            <p:cNvSpPr/>
            <p:nvPr/>
          </p:nvSpPr>
          <p:spPr>
            <a:xfrm>
              <a:off x="3572681" y="2328325"/>
              <a:ext cx="511514"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grpSp>
        <p:nvGrpSpPr>
          <p:cNvPr id="390" name="组合 1333"/>
          <p:cNvGrpSpPr/>
          <p:nvPr/>
        </p:nvGrpSpPr>
        <p:grpSpPr>
          <a:xfrm rot="0">
            <a:off x="6326505" y="5490210"/>
            <a:ext cx="904240" cy="751205"/>
            <a:chOff x="3431044" y="2204883"/>
            <a:chExt cx="904165" cy="751162"/>
          </a:xfrm>
        </p:grpSpPr>
        <p:grpSp>
          <p:nvGrpSpPr>
            <p:cNvPr id="391" name="组合 1334"/>
            <p:cNvGrpSpPr/>
            <p:nvPr/>
          </p:nvGrpSpPr>
          <p:grpSpPr>
            <a:xfrm>
              <a:off x="3431044" y="2204883"/>
              <a:ext cx="904165" cy="751162"/>
              <a:chOff x="5912111" y="1772253"/>
              <a:chExt cx="1461769" cy="1214408"/>
            </a:xfrm>
          </p:grpSpPr>
          <p:grpSp>
            <p:nvGrpSpPr>
              <p:cNvPr id="392" name="组合 1336"/>
              <p:cNvGrpSpPr/>
              <p:nvPr/>
            </p:nvGrpSpPr>
            <p:grpSpPr>
              <a:xfrm>
                <a:off x="6072527" y="1932669"/>
                <a:ext cx="1301353" cy="1053992"/>
                <a:chOff x="6414105" y="2388082"/>
                <a:chExt cx="1572214" cy="1414021"/>
              </a:xfrm>
            </p:grpSpPr>
            <p:grpSp>
              <p:nvGrpSpPr>
                <p:cNvPr id="393" name="组合 1393"/>
                <p:cNvGrpSpPr/>
                <p:nvPr/>
              </p:nvGrpSpPr>
              <p:grpSpPr>
                <a:xfrm>
                  <a:off x="6414105" y="2388082"/>
                  <a:ext cx="1572214" cy="282804"/>
                  <a:chOff x="7211506" y="2630078"/>
                  <a:chExt cx="980388" cy="282804"/>
                </a:xfrm>
                <a:solidFill>
                  <a:schemeClr val="tx1">
                    <a:lumMod val="75000"/>
                    <a:lumOff val="25000"/>
                  </a:schemeClr>
                </a:solidFill>
              </p:grpSpPr>
              <p:sp>
                <p:nvSpPr>
                  <p:cNvPr id="394" name="矩形 39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9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9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39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398" name="组合 1394"/>
                <p:cNvGrpSpPr/>
                <p:nvPr/>
              </p:nvGrpSpPr>
              <p:grpSpPr>
                <a:xfrm>
                  <a:off x="6414105" y="2680313"/>
                  <a:ext cx="1572214" cy="565608"/>
                  <a:chOff x="7211506" y="2922309"/>
                  <a:chExt cx="980388" cy="565608"/>
                </a:xfrm>
              </p:grpSpPr>
              <p:grpSp>
                <p:nvGrpSpPr>
                  <p:cNvPr id="399" name="组合 1406"/>
                  <p:cNvGrpSpPr/>
                  <p:nvPr/>
                </p:nvGrpSpPr>
                <p:grpSpPr>
                  <a:xfrm>
                    <a:off x="7211506" y="2922309"/>
                    <a:ext cx="980388" cy="282804"/>
                    <a:chOff x="7211506" y="2630078"/>
                    <a:chExt cx="980388" cy="282804"/>
                  </a:xfrm>
                  <a:solidFill>
                    <a:schemeClr val="bg1">
                      <a:lumMod val="95000"/>
                    </a:schemeClr>
                  </a:solidFill>
                </p:grpSpPr>
                <p:sp>
                  <p:nvSpPr>
                    <p:cNvPr id="400" name="矩形 39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04" name="组合 1407"/>
                  <p:cNvGrpSpPr/>
                  <p:nvPr/>
                </p:nvGrpSpPr>
                <p:grpSpPr>
                  <a:xfrm>
                    <a:off x="7211506" y="3205113"/>
                    <a:ext cx="980388" cy="282804"/>
                    <a:chOff x="7211506" y="2630078"/>
                    <a:chExt cx="980388" cy="282804"/>
                  </a:xfrm>
                  <a:solidFill>
                    <a:schemeClr val="bg1">
                      <a:lumMod val="85000"/>
                    </a:schemeClr>
                  </a:solidFill>
                </p:grpSpPr>
                <p:sp>
                  <p:nvSpPr>
                    <p:cNvPr id="405" name="矩形 4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409" name="组合 1395"/>
                <p:cNvGrpSpPr/>
                <p:nvPr/>
              </p:nvGrpSpPr>
              <p:grpSpPr>
                <a:xfrm>
                  <a:off x="6414105" y="3236495"/>
                  <a:ext cx="1572214" cy="565608"/>
                  <a:chOff x="7211506" y="2922309"/>
                  <a:chExt cx="980388" cy="565608"/>
                </a:xfrm>
              </p:grpSpPr>
              <p:grpSp>
                <p:nvGrpSpPr>
                  <p:cNvPr id="410" name="组合 1396"/>
                  <p:cNvGrpSpPr/>
                  <p:nvPr/>
                </p:nvGrpSpPr>
                <p:grpSpPr>
                  <a:xfrm>
                    <a:off x="7211506" y="2922309"/>
                    <a:ext cx="980388" cy="282804"/>
                    <a:chOff x="7211506" y="2630078"/>
                    <a:chExt cx="980388" cy="282804"/>
                  </a:xfrm>
                  <a:solidFill>
                    <a:schemeClr val="bg1">
                      <a:lumMod val="95000"/>
                    </a:schemeClr>
                  </a:solidFill>
                </p:grpSpPr>
                <p:sp>
                  <p:nvSpPr>
                    <p:cNvPr id="411" name="矩形 41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15" name="组合 1397"/>
                  <p:cNvGrpSpPr/>
                  <p:nvPr/>
                </p:nvGrpSpPr>
                <p:grpSpPr>
                  <a:xfrm>
                    <a:off x="7211506" y="3205113"/>
                    <a:ext cx="980388" cy="282804"/>
                    <a:chOff x="7211506" y="2630078"/>
                    <a:chExt cx="980388" cy="282804"/>
                  </a:xfrm>
                  <a:solidFill>
                    <a:schemeClr val="bg1">
                      <a:lumMod val="85000"/>
                    </a:schemeClr>
                  </a:solidFill>
                </p:grpSpPr>
                <p:sp>
                  <p:nvSpPr>
                    <p:cNvPr id="416" name="矩形 41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1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420" name="组合 1337"/>
              <p:cNvGrpSpPr/>
              <p:nvPr/>
            </p:nvGrpSpPr>
            <p:grpSpPr>
              <a:xfrm>
                <a:off x="5992319" y="1852461"/>
                <a:ext cx="1301353" cy="1053992"/>
                <a:chOff x="6414105" y="2388082"/>
                <a:chExt cx="1572214" cy="1414021"/>
              </a:xfrm>
            </p:grpSpPr>
            <p:grpSp>
              <p:nvGrpSpPr>
                <p:cNvPr id="421" name="组合 1366"/>
                <p:cNvGrpSpPr/>
                <p:nvPr/>
              </p:nvGrpSpPr>
              <p:grpSpPr>
                <a:xfrm>
                  <a:off x="6414105" y="2388082"/>
                  <a:ext cx="1572214" cy="282804"/>
                  <a:chOff x="7211506" y="2630078"/>
                  <a:chExt cx="980388" cy="282804"/>
                </a:xfrm>
                <a:solidFill>
                  <a:schemeClr val="tx1">
                    <a:lumMod val="75000"/>
                    <a:lumOff val="25000"/>
                  </a:schemeClr>
                </a:solidFill>
              </p:grpSpPr>
              <p:sp>
                <p:nvSpPr>
                  <p:cNvPr id="422" name="矩形 42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2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2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26" name="组合 1367"/>
                <p:cNvGrpSpPr/>
                <p:nvPr/>
              </p:nvGrpSpPr>
              <p:grpSpPr>
                <a:xfrm>
                  <a:off x="6414105" y="2680313"/>
                  <a:ext cx="1572214" cy="565608"/>
                  <a:chOff x="7211506" y="2922309"/>
                  <a:chExt cx="980388" cy="565608"/>
                </a:xfrm>
              </p:grpSpPr>
              <p:grpSp>
                <p:nvGrpSpPr>
                  <p:cNvPr id="427" name="组合 1379"/>
                  <p:cNvGrpSpPr/>
                  <p:nvPr/>
                </p:nvGrpSpPr>
                <p:grpSpPr>
                  <a:xfrm>
                    <a:off x="7211506" y="2922309"/>
                    <a:ext cx="980388" cy="282804"/>
                    <a:chOff x="7211506" y="2630078"/>
                    <a:chExt cx="980388" cy="282804"/>
                  </a:xfrm>
                  <a:solidFill>
                    <a:schemeClr val="bg1">
                      <a:lumMod val="95000"/>
                    </a:schemeClr>
                  </a:solidFill>
                </p:grpSpPr>
                <p:sp>
                  <p:nvSpPr>
                    <p:cNvPr id="428" name="矩形 42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2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3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3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32" name="组合 1380"/>
                  <p:cNvGrpSpPr/>
                  <p:nvPr/>
                </p:nvGrpSpPr>
                <p:grpSpPr>
                  <a:xfrm>
                    <a:off x="7211506" y="3205113"/>
                    <a:ext cx="980388" cy="282804"/>
                    <a:chOff x="7211506" y="2630078"/>
                    <a:chExt cx="980388" cy="282804"/>
                  </a:xfrm>
                  <a:solidFill>
                    <a:schemeClr val="bg1">
                      <a:lumMod val="85000"/>
                    </a:schemeClr>
                  </a:solidFill>
                </p:grpSpPr>
                <p:sp>
                  <p:nvSpPr>
                    <p:cNvPr id="433" name="矩形 43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3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3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3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437" name="组合 1368"/>
                <p:cNvGrpSpPr/>
                <p:nvPr/>
              </p:nvGrpSpPr>
              <p:grpSpPr>
                <a:xfrm>
                  <a:off x="6414105" y="3236495"/>
                  <a:ext cx="1572214" cy="565608"/>
                  <a:chOff x="7211506" y="2922309"/>
                  <a:chExt cx="980388" cy="565608"/>
                </a:xfrm>
              </p:grpSpPr>
              <p:grpSp>
                <p:nvGrpSpPr>
                  <p:cNvPr id="438" name="组合 1369"/>
                  <p:cNvGrpSpPr/>
                  <p:nvPr/>
                </p:nvGrpSpPr>
                <p:grpSpPr>
                  <a:xfrm>
                    <a:off x="7211506" y="2922309"/>
                    <a:ext cx="980388" cy="282804"/>
                    <a:chOff x="7211506" y="2630078"/>
                    <a:chExt cx="980388" cy="282804"/>
                  </a:xfrm>
                  <a:solidFill>
                    <a:schemeClr val="bg1">
                      <a:lumMod val="95000"/>
                    </a:schemeClr>
                  </a:solidFill>
                </p:grpSpPr>
                <p:sp>
                  <p:nvSpPr>
                    <p:cNvPr id="439" name="矩形 43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43" name="组合 1370"/>
                  <p:cNvGrpSpPr/>
                  <p:nvPr/>
                </p:nvGrpSpPr>
                <p:grpSpPr>
                  <a:xfrm>
                    <a:off x="7211506" y="3205113"/>
                    <a:ext cx="980388" cy="282804"/>
                    <a:chOff x="7211506" y="2630078"/>
                    <a:chExt cx="980388" cy="282804"/>
                  </a:xfrm>
                  <a:solidFill>
                    <a:schemeClr val="bg1">
                      <a:lumMod val="85000"/>
                    </a:schemeClr>
                  </a:solidFill>
                </p:grpSpPr>
                <p:sp>
                  <p:nvSpPr>
                    <p:cNvPr id="444" name="矩形 44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nvGrpSpPr>
              <p:cNvPr id="448" name="组合 1338"/>
              <p:cNvGrpSpPr/>
              <p:nvPr/>
            </p:nvGrpSpPr>
            <p:grpSpPr>
              <a:xfrm>
                <a:off x="5912111" y="1772253"/>
                <a:ext cx="1301353" cy="1053992"/>
                <a:chOff x="6414105" y="2388082"/>
                <a:chExt cx="1572214" cy="1414021"/>
              </a:xfrm>
            </p:grpSpPr>
            <p:grpSp>
              <p:nvGrpSpPr>
                <p:cNvPr id="449" name="组合 1339"/>
                <p:cNvGrpSpPr/>
                <p:nvPr/>
              </p:nvGrpSpPr>
              <p:grpSpPr>
                <a:xfrm>
                  <a:off x="6414105" y="2388082"/>
                  <a:ext cx="1572214" cy="282804"/>
                  <a:chOff x="7211506" y="2630078"/>
                  <a:chExt cx="980388" cy="282804"/>
                </a:xfrm>
                <a:solidFill>
                  <a:schemeClr val="tx1">
                    <a:lumMod val="75000"/>
                    <a:lumOff val="25000"/>
                  </a:schemeClr>
                </a:solidFill>
              </p:grpSpPr>
              <p:sp>
                <p:nvSpPr>
                  <p:cNvPr id="450" name="矩形 44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54" name="组合 1340"/>
                <p:cNvGrpSpPr/>
                <p:nvPr/>
              </p:nvGrpSpPr>
              <p:grpSpPr>
                <a:xfrm>
                  <a:off x="6414105" y="2680313"/>
                  <a:ext cx="1572214" cy="565608"/>
                  <a:chOff x="7211506" y="2922309"/>
                  <a:chExt cx="980388" cy="565608"/>
                </a:xfrm>
              </p:grpSpPr>
              <p:grpSp>
                <p:nvGrpSpPr>
                  <p:cNvPr id="455" name="组合 1352"/>
                  <p:cNvGrpSpPr/>
                  <p:nvPr/>
                </p:nvGrpSpPr>
                <p:grpSpPr>
                  <a:xfrm>
                    <a:off x="7211506" y="2922309"/>
                    <a:ext cx="980388" cy="282804"/>
                    <a:chOff x="7211506" y="2630078"/>
                    <a:chExt cx="980388" cy="282804"/>
                  </a:xfrm>
                  <a:solidFill>
                    <a:schemeClr val="bg1">
                      <a:lumMod val="95000"/>
                    </a:schemeClr>
                  </a:solidFill>
                </p:grpSpPr>
                <p:sp>
                  <p:nvSpPr>
                    <p:cNvPr id="456" name="矩形 4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60" name="组合 1353"/>
                  <p:cNvGrpSpPr/>
                  <p:nvPr/>
                </p:nvGrpSpPr>
                <p:grpSpPr>
                  <a:xfrm>
                    <a:off x="7211506" y="3205113"/>
                    <a:ext cx="980388" cy="282804"/>
                    <a:chOff x="7211506" y="2630078"/>
                    <a:chExt cx="980388" cy="282804"/>
                  </a:xfrm>
                  <a:solidFill>
                    <a:schemeClr val="bg1">
                      <a:lumMod val="85000"/>
                    </a:schemeClr>
                  </a:solidFill>
                </p:grpSpPr>
                <p:sp>
                  <p:nvSpPr>
                    <p:cNvPr id="461" name="矩形 4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nvGrpSpPr>
                <p:cNvPr id="465" name="组合 1341"/>
                <p:cNvGrpSpPr/>
                <p:nvPr/>
              </p:nvGrpSpPr>
              <p:grpSpPr>
                <a:xfrm>
                  <a:off x="6414105" y="3236495"/>
                  <a:ext cx="1572214" cy="565608"/>
                  <a:chOff x="7211506" y="2922309"/>
                  <a:chExt cx="980388" cy="565608"/>
                </a:xfrm>
              </p:grpSpPr>
              <p:grpSp>
                <p:nvGrpSpPr>
                  <p:cNvPr id="466" name="组合 1342"/>
                  <p:cNvGrpSpPr/>
                  <p:nvPr/>
                </p:nvGrpSpPr>
                <p:grpSpPr>
                  <a:xfrm>
                    <a:off x="7211506" y="2922309"/>
                    <a:ext cx="980388" cy="282804"/>
                    <a:chOff x="7211506" y="2630078"/>
                    <a:chExt cx="980388" cy="282804"/>
                  </a:xfrm>
                  <a:solidFill>
                    <a:schemeClr val="bg1">
                      <a:lumMod val="95000"/>
                    </a:schemeClr>
                  </a:solidFill>
                </p:grpSpPr>
                <p:sp>
                  <p:nvSpPr>
                    <p:cNvPr id="467" name="矩形 46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6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6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7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nvGrpSpPr>
                  <p:cNvPr id="471" name="组合 1343"/>
                  <p:cNvGrpSpPr/>
                  <p:nvPr/>
                </p:nvGrpSpPr>
                <p:grpSpPr>
                  <a:xfrm>
                    <a:off x="7211506" y="3205113"/>
                    <a:ext cx="980388" cy="282804"/>
                    <a:chOff x="7211506" y="2630078"/>
                    <a:chExt cx="980388" cy="282804"/>
                  </a:xfrm>
                  <a:solidFill>
                    <a:schemeClr val="bg1">
                      <a:lumMod val="85000"/>
                    </a:schemeClr>
                  </a:solidFill>
                </p:grpSpPr>
                <p:sp>
                  <p:nvSpPr>
                    <p:cNvPr id="472" name="矩形 47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7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7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sp>
                  <p:nvSpPr>
                    <p:cNvPr id="47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atin typeface="等线 Light" panose="02010600030101010101" charset="-122"/>
                        <a:ea typeface="等线 Light" panose="02010600030101010101" charset="-122"/>
                        <a:cs typeface="等线 Light" panose="02010600030101010101" charset="-122"/>
                      </a:endParaRPr>
                    </a:p>
                  </p:txBody>
                </p:sp>
              </p:grpSp>
            </p:grpSp>
          </p:grpSp>
        </p:grpSp>
        <p:sp>
          <p:nvSpPr>
            <p:cNvPr id="476" name="椭圆 475"/>
            <p:cNvSpPr/>
            <p:nvPr/>
          </p:nvSpPr>
          <p:spPr>
            <a:xfrm>
              <a:off x="3526967" y="2381665"/>
              <a:ext cx="652662" cy="511514"/>
            </a:xfrm>
            <a:prstGeom prst="ellipse">
              <a:avLst/>
            </a:prstGeom>
            <a:solidFill>
              <a:schemeClr val="bg1">
                <a:alpha val="50000"/>
              </a:schemeClr>
            </a:solidFill>
            <a:ln w="63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sz="1600" dirty="0" smtClean="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rPr>
                <a:t>G255</a:t>
              </a:r>
              <a:endParaRPr lang="en-US" sz="1600" dirty="0">
                <a:solidFill>
                  <a:schemeClr val="tx1">
                    <a:lumMod val="75000"/>
                    <a:lumOff val="25000"/>
                  </a:schemeClr>
                </a:solidFill>
                <a:latin typeface="等线 Light" panose="02010600030101010101" charset="-122"/>
                <a:ea typeface="等线 Light" panose="02010600030101010101" charset="-122"/>
                <a:cs typeface="等线 Light" panose="02010600030101010101" charset="-122"/>
              </a:endParaRPr>
            </a:p>
          </p:txBody>
        </p:sp>
      </p:grpSp>
      <p:sp>
        <p:nvSpPr>
          <p:cNvPr id="477" name="矩形 476"/>
          <p:cNvSpPr/>
          <p:nvPr/>
        </p:nvSpPr>
        <p:spPr>
          <a:xfrm>
            <a:off x="7395210" y="2529840"/>
            <a:ext cx="785495" cy="36957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prstClr val="black"/>
                </a:solidFill>
                <a:latin typeface="等线 Light" panose="02010600030101010101" charset="-122"/>
                <a:ea typeface="等线 Light" panose="02010600030101010101" charset="-122"/>
                <a:cs typeface="等线 Light" panose="02010600030101010101" charset="-122"/>
              </a:rPr>
              <a:t>Set 00</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478" name="矩形 477"/>
          <p:cNvSpPr/>
          <p:nvPr/>
        </p:nvSpPr>
        <p:spPr>
          <a:xfrm>
            <a:off x="7395210" y="3581400"/>
            <a:ext cx="785495" cy="36957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prstClr val="black"/>
                </a:solidFill>
                <a:latin typeface="等线 Light" panose="02010600030101010101" charset="-122"/>
                <a:ea typeface="等线 Light" panose="02010600030101010101" charset="-122"/>
                <a:cs typeface="等线 Light" panose="02010600030101010101" charset="-122"/>
              </a:rPr>
              <a:t>Set 01</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479" name="矩形 478"/>
          <p:cNvSpPr/>
          <p:nvPr/>
        </p:nvSpPr>
        <p:spPr>
          <a:xfrm>
            <a:off x="7395210" y="4632960"/>
            <a:ext cx="779145" cy="36957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prstClr val="black"/>
                </a:solidFill>
                <a:latin typeface="等线 Light" panose="02010600030101010101" charset="-122"/>
                <a:ea typeface="等线 Light" panose="02010600030101010101" charset="-122"/>
                <a:cs typeface="等线 Light" panose="02010600030101010101" charset="-122"/>
              </a:rPr>
              <a:t>Set …</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
        <p:nvSpPr>
          <p:cNvPr id="480" name="矩形 479"/>
          <p:cNvSpPr/>
          <p:nvPr/>
        </p:nvSpPr>
        <p:spPr>
          <a:xfrm>
            <a:off x="7395210" y="5684520"/>
            <a:ext cx="904240" cy="36957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smtClean="0">
                <a:solidFill>
                  <a:prstClr val="black"/>
                </a:solidFill>
                <a:latin typeface="等线 Light" panose="02010600030101010101" charset="-122"/>
                <a:ea typeface="等线 Light" panose="02010600030101010101" charset="-122"/>
                <a:cs typeface="等线 Light" panose="02010600030101010101" charset="-122"/>
              </a:rPr>
              <a:t>Set 255</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等线 Light" panose="02010600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a:t>
            </a:r>
            <a:endParaRPr lang="zh-CN" altLang="en-US" dirty="0"/>
          </a:p>
        </p:txBody>
      </p:sp>
      <p:sp>
        <p:nvSpPr>
          <p:cNvPr id="10" name="文本框 9"/>
          <p:cNvSpPr txBox="1"/>
          <p:nvPr/>
        </p:nvSpPr>
        <p:spPr>
          <a:xfrm>
            <a:off x="268605" y="1209675"/>
            <a:ext cx="7696200" cy="104013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数据一致性</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单节点的事务由</a:t>
            </a:r>
            <a:r>
              <a:rPr lang="en-US" altLang="zh-CN" sz="1200" dirty="0">
                <a:latin typeface="微软雅黑" panose="020B0503020204020204" pitchFamily="34" charset="-122"/>
                <a:ea typeface="微软雅黑" panose="020B0503020204020204" pitchFamily="34" charset="-122"/>
              </a:rPr>
              <a:t>InnoDB</a:t>
            </a:r>
            <a:r>
              <a:rPr lang="zh-CN" altLang="en-US" sz="1200" dirty="0">
                <a:latin typeface="微软雅黑" panose="020B0503020204020204" pitchFamily="34" charset="-122"/>
                <a:ea typeface="微软雅黑" panose="020B0503020204020204" pitchFamily="34" charset="-122"/>
              </a:rPr>
              <a:t>引擎保障，多节点涉及不可靠的网络链路，相对单节点较为复杂。</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要求：完全去中心化、性能线性增长，健壮的异常处理，全局死锁检测机制，TPCC标准验证</a:t>
            </a:r>
            <a:endParaRPr lang="en-US" altLang="zh-CN" sz="12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endParaRPr lang="zh-CN" altLang="en-US" sz="14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pic>
        <p:nvPicPr>
          <p:cNvPr id="14339" name="图片 14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750580" y="2210550"/>
            <a:ext cx="7034515" cy="4100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a:t>
            </a:r>
            <a:endParaRPr lang="zh-CN" altLang="en-US" dirty="0"/>
          </a:p>
        </p:txBody>
      </p:sp>
      <p:sp>
        <p:nvSpPr>
          <p:cNvPr id="10" name="文本框 9"/>
          <p:cNvSpPr txBox="1"/>
          <p:nvPr/>
        </p:nvSpPr>
        <p:spPr>
          <a:xfrm>
            <a:off x="-3175" y="1313180"/>
            <a:ext cx="2452370" cy="138811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数据一致性</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Prepare 超时或者失败；</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Commit log写失败</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Commit log写超时</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Commit超时或者失败</a:t>
            </a:r>
            <a:endParaRPr lang="zh-CN" altLang="en-US" sz="14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endParaRPr lang="zh-CN" altLang="en-US"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pPr>
            <a:endParaRPr lang="en-US" altLang="zh-CN" sz="1200" dirty="0">
              <a:latin typeface="微软雅黑" panose="020B0503020204020204" pitchFamily="34" charset="-122"/>
              <a:ea typeface="微软雅黑" panose="020B0503020204020204" pitchFamily="34" charset="-122"/>
            </a:endParaRPr>
          </a:p>
          <a:p>
            <a:pPr marL="228600"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pic>
        <p:nvPicPr>
          <p:cNvPr id="4" name="Picture 2"/>
          <p:cNvPicPr>
            <a:picLocks noChangeAspect="1" noChangeArrowheads="1"/>
          </p:cNvPicPr>
          <p:nvPr/>
        </p:nvPicPr>
        <p:blipFill>
          <a:blip r:embed="rId1"/>
          <a:srcRect/>
          <a:stretch>
            <a:fillRect/>
          </a:stretch>
        </p:blipFill>
        <p:spPr bwMode="auto">
          <a:xfrm>
            <a:off x="2340821" y="1257501"/>
            <a:ext cx="6360827" cy="5127212"/>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分布式事务－Prepare 超时或者失败</a:t>
            </a:r>
            <a:endParaRPr lang="zh-CN" altLang="en-US" dirty="0"/>
          </a:p>
        </p:txBody>
      </p:sp>
      <p:pic>
        <p:nvPicPr>
          <p:cNvPr id="2050" name="Picture 2"/>
          <p:cNvPicPr>
            <a:picLocks noChangeAspect="1" noChangeArrowheads="1"/>
          </p:cNvPicPr>
          <p:nvPr/>
        </p:nvPicPr>
        <p:blipFill>
          <a:blip r:embed="rId1"/>
          <a:srcRect/>
          <a:stretch>
            <a:fillRect/>
          </a:stretch>
        </p:blipFill>
        <p:spPr bwMode="auto">
          <a:xfrm>
            <a:off x="1339215" y="1383665"/>
            <a:ext cx="6464935" cy="5022850"/>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分布式事务－Commit log写失败</a:t>
            </a:r>
            <a:endParaRPr lang="zh-CN" altLang="en-US" dirty="0"/>
          </a:p>
        </p:txBody>
      </p:sp>
      <p:pic>
        <p:nvPicPr>
          <p:cNvPr id="3074" name="Picture 2"/>
          <p:cNvPicPr>
            <a:picLocks noChangeAspect="1" noChangeArrowheads="1"/>
          </p:cNvPicPr>
          <p:nvPr/>
        </p:nvPicPr>
        <p:blipFill>
          <a:blip r:embed="rId1"/>
          <a:srcRect/>
          <a:stretch>
            <a:fillRect/>
          </a:stretch>
        </p:blipFill>
        <p:spPr bwMode="auto">
          <a:xfrm>
            <a:off x="1734820" y="1269365"/>
            <a:ext cx="5674360" cy="484568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分布式事务－Commit log写超时</a:t>
            </a:r>
            <a:endParaRPr lang="zh-CN" altLang="en-US" dirty="0"/>
          </a:p>
        </p:txBody>
      </p:sp>
      <p:pic>
        <p:nvPicPr>
          <p:cNvPr id="4098" name="Picture 2"/>
          <p:cNvPicPr>
            <a:picLocks noChangeAspect="1" noChangeArrowheads="1"/>
          </p:cNvPicPr>
          <p:nvPr/>
        </p:nvPicPr>
        <p:blipFill>
          <a:blip r:embed="rId1"/>
          <a:srcRect/>
          <a:stretch>
            <a:fillRect/>
          </a:stretch>
        </p:blipFill>
        <p:spPr bwMode="auto">
          <a:xfrm>
            <a:off x="1380490" y="1176020"/>
            <a:ext cx="6174105" cy="4929505"/>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分布式事务－Commit超时或者失败</a:t>
            </a:r>
            <a:endParaRPr lang="zh-CN" altLang="en-US" dirty="0"/>
          </a:p>
        </p:txBody>
      </p:sp>
      <p:pic>
        <p:nvPicPr>
          <p:cNvPr id="5122" name="Picture 2"/>
          <p:cNvPicPr>
            <a:picLocks noChangeAspect="1" noChangeArrowheads="1"/>
          </p:cNvPicPr>
          <p:nvPr/>
        </p:nvPicPr>
        <p:blipFill>
          <a:blip r:embed="rId1"/>
          <a:srcRect/>
          <a:stretch>
            <a:fillRect/>
          </a:stretch>
        </p:blipFill>
        <p:spPr bwMode="auto">
          <a:xfrm>
            <a:off x="1189355" y="1224280"/>
            <a:ext cx="6764655" cy="493776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分布式总结</a:t>
            </a:r>
            <a:endParaRPr lang="zh-CN" altLang="en-US" dirty="0"/>
          </a:p>
        </p:txBody>
      </p:sp>
      <p:sp>
        <p:nvSpPr>
          <p:cNvPr id="22" name="文本框 21"/>
          <p:cNvSpPr txBox="1"/>
          <p:nvPr/>
        </p:nvSpPr>
        <p:spPr>
          <a:xfrm>
            <a:off x="501015" y="1273810"/>
            <a:ext cx="7696200" cy="95313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两种模式</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都具备金融级别的容灾，数据一致性保障；</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Noshard</a:t>
            </a:r>
            <a:r>
              <a:rPr lang="zh-CN" altLang="en-US" sz="1200" dirty="0">
                <a:latin typeface="微软雅黑" panose="020B0503020204020204" pitchFamily="34" charset="-122"/>
                <a:ea typeface="微软雅黑" panose="020B0503020204020204" pitchFamily="34" charset="-122"/>
              </a:rPr>
              <a:t>对</a:t>
            </a:r>
            <a:r>
              <a:rPr lang="en-US" altLang="zh-CN" sz="1200" dirty="0">
                <a:latin typeface="微软雅黑" panose="020B0503020204020204" pitchFamily="34" charset="-122"/>
                <a:ea typeface="微软雅黑" panose="020B0503020204020204" pitchFamily="34" charset="-122"/>
              </a:rPr>
              <a:t>SQL</a:t>
            </a:r>
            <a:r>
              <a:rPr lang="zh-CN" altLang="en-US" sz="1200" dirty="0">
                <a:latin typeface="微软雅黑" panose="020B0503020204020204" pitchFamily="34" charset="-122"/>
                <a:ea typeface="微软雅黑" panose="020B0503020204020204" pitchFamily="34" charset="-122"/>
              </a:rPr>
              <a:t>没有限制，</a:t>
            </a:r>
            <a:r>
              <a:rPr lang="en-US" altLang="zh-CN" sz="1200" dirty="0">
                <a:latin typeface="微软雅黑" panose="020B0503020204020204" pitchFamily="34" charset="-122"/>
                <a:ea typeface="微软雅黑" panose="020B0503020204020204" pitchFamily="34" charset="-122"/>
              </a:rPr>
              <a:t>Shard</a:t>
            </a:r>
            <a:r>
              <a:rPr lang="zh-CN" altLang="en-US" sz="1200" dirty="0">
                <a:latin typeface="微软雅黑" panose="020B0503020204020204" pitchFamily="34" charset="-122"/>
                <a:ea typeface="微软雅黑" panose="020B0503020204020204" pitchFamily="34" charset="-122"/>
              </a:rPr>
              <a:t>对</a:t>
            </a:r>
            <a:r>
              <a:rPr lang="en-US" altLang="zh-CN" sz="1200" dirty="0">
                <a:latin typeface="微软雅黑" panose="020B0503020204020204" pitchFamily="34" charset="-122"/>
                <a:ea typeface="微软雅黑" panose="020B0503020204020204" pitchFamily="34" charset="-122"/>
              </a:rPr>
              <a:t>SQL</a:t>
            </a:r>
            <a:r>
              <a:rPr lang="zh-CN" altLang="en-US" sz="1200" dirty="0">
                <a:latin typeface="微软雅黑" panose="020B0503020204020204" pitchFamily="34" charset="-122"/>
                <a:ea typeface="微软雅黑" panose="020B0503020204020204" pitchFamily="34" charset="-122"/>
              </a:rPr>
              <a:t>写法有限制。</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466" name="圆角矩形 465"/>
          <p:cNvSpPr/>
          <p:nvPr/>
        </p:nvSpPr>
        <p:spPr>
          <a:xfrm>
            <a:off x="1110006" y="2897729"/>
            <a:ext cx="2710581" cy="2241223"/>
          </a:xfrm>
          <a:prstGeom prst="roundRect">
            <a:avLst>
              <a:gd name="adj" fmla="val 3319"/>
            </a:avLst>
          </a:prstGeom>
          <a:solidFill>
            <a:schemeClr val="bg1"/>
          </a:solidFill>
          <a:ln w="3175">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dirty="0">
              <a:solidFill>
                <a:prstClr val="white"/>
              </a:solidFill>
              <a:latin typeface="等线 Light" panose="02010600030101010101" charset="-122"/>
              <a:ea typeface="等线 Light" panose="02010600030101010101" charset="-122"/>
            </a:endParaRPr>
          </a:p>
        </p:txBody>
      </p:sp>
      <p:grpSp>
        <p:nvGrpSpPr>
          <p:cNvPr id="314" name="组合 313"/>
          <p:cNvGrpSpPr/>
          <p:nvPr/>
        </p:nvGrpSpPr>
        <p:grpSpPr>
          <a:xfrm>
            <a:off x="1201916" y="3060341"/>
            <a:ext cx="2509886" cy="1887719"/>
            <a:chOff x="1772240" y="2149311"/>
            <a:chExt cx="3346515" cy="2516958"/>
          </a:xfrm>
        </p:grpSpPr>
        <p:grpSp>
          <p:nvGrpSpPr>
            <p:cNvPr id="313" name="组合 312"/>
            <p:cNvGrpSpPr/>
            <p:nvPr/>
          </p:nvGrpSpPr>
          <p:grpSpPr>
            <a:xfrm>
              <a:off x="1772240" y="2149311"/>
              <a:ext cx="980388" cy="2516958"/>
              <a:chOff x="1772240" y="2149311"/>
              <a:chExt cx="980388" cy="2516958"/>
            </a:xfrm>
          </p:grpSpPr>
          <p:grpSp>
            <p:nvGrpSpPr>
              <p:cNvPr id="3" name="组合 2"/>
              <p:cNvGrpSpPr/>
              <p:nvPr/>
            </p:nvGrpSpPr>
            <p:grpSpPr>
              <a:xfrm>
                <a:off x="1772240" y="2149311"/>
                <a:ext cx="980388" cy="282804"/>
                <a:chOff x="7211506" y="2630078"/>
                <a:chExt cx="980388" cy="282804"/>
              </a:xfrm>
              <a:solidFill>
                <a:schemeClr val="tx1">
                  <a:lumMod val="75000"/>
                  <a:lumOff val="25000"/>
                </a:schemeClr>
              </a:solidFill>
            </p:grpSpPr>
            <p:sp>
              <p:nvSpPr>
                <p:cNvPr id="10" name="矩形 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24" name="组合 23"/>
              <p:cNvGrpSpPr/>
              <p:nvPr/>
            </p:nvGrpSpPr>
            <p:grpSpPr>
              <a:xfrm>
                <a:off x="1772240" y="2441542"/>
                <a:ext cx="980388" cy="565608"/>
                <a:chOff x="7211506" y="2922309"/>
                <a:chExt cx="980388" cy="565608"/>
              </a:xfrm>
            </p:grpSpPr>
            <p:grpSp>
              <p:nvGrpSpPr>
                <p:cNvPr id="20" name="组合 19"/>
                <p:cNvGrpSpPr/>
                <p:nvPr/>
              </p:nvGrpSpPr>
              <p:grpSpPr>
                <a:xfrm>
                  <a:off x="7211506" y="2922309"/>
                  <a:ext cx="980388" cy="282804"/>
                  <a:chOff x="7211506" y="2630078"/>
                  <a:chExt cx="980388" cy="282804"/>
                </a:xfrm>
                <a:solidFill>
                  <a:schemeClr val="bg1">
                    <a:lumMod val="95000"/>
                  </a:schemeClr>
                </a:solidFill>
              </p:grpSpPr>
              <p:sp>
                <p:nvSpPr>
                  <p:cNvPr id="21" name="矩形 2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27" name="组合 26"/>
                <p:cNvGrpSpPr/>
                <p:nvPr/>
              </p:nvGrpSpPr>
              <p:grpSpPr>
                <a:xfrm>
                  <a:off x="7211506" y="3205113"/>
                  <a:ext cx="980388" cy="282804"/>
                  <a:chOff x="7211506" y="2630078"/>
                  <a:chExt cx="980388" cy="282804"/>
                </a:xfrm>
                <a:solidFill>
                  <a:schemeClr val="bg1">
                    <a:lumMod val="85000"/>
                  </a:schemeClr>
                </a:solidFill>
              </p:grpSpPr>
              <p:sp>
                <p:nvSpPr>
                  <p:cNvPr id="28" name="矩形 2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2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2" name="组合 31"/>
              <p:cNvGrpSpPr/>
              <p:nvPr/>
            </p:nvGrpSpPr>
            <p:grpSpPr>
              <a:xfrm>
                <a:off x="1772240" y="2997724"/>
                <a:ext cx="980388" cy="565608"/>
                <a:chOff x="7211506" y="2922309"/>
                <a:chExt cx="980388" cy="565608"/>
              </a:xfrm>
            </p:grpSpPr>
            <p:grpSp>
              <p:nvGrpSpPr>
                <p:cNvPr id="33" name="组合 32"/>
                <p:cNvGrpSpPr/>
                <p:nvPr/>
              </p:nvGrpSpPr>
              <p:grpSpPr>
                <a:xfrm>
                  <a:off x="7211506" y="2922309"/>
                  <a:ext cx="980388" cy="282804"/>
                  <a:chOff x="7211506" y="2630078"/>
                  <a:chExt cx="980388" cy="282804"/>
                </a:xfrm>
                <a:solidFill>
                  <a:schemeClr val="bg1">
                    <a:lumMod val="95000"/>
                  </a:schemeClr>
                </a:solidFill>
              </p:grpSpPr>
              <p:sp>
                <p:nvSpPr>
                  <p:cNvPr id="34" name="矩形 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8" name="组合 37"/>
                <p:cNvGrpSpPr/>
                <p:nvPr/>
              </p:nvGrpSpPr>
              <p:grpSpPr>
                <a:xfrm>
                  <a:off x="7211506" y="3205113"/>
                  <a:ext cx="980388" cy="282804"/>
                  <a:chOff x="7211506" y="2630078"/>
                  <a:chExt cx="980388" cy="282804"/>
                </a:xfrm>
                <a:solidFill>
                  <a:schemeClr val="bg1">
                    <a:lumMod val="85000"/>
                  </a:schemeClr>
                </a:solidFill>
              </p:grpSpPr>
              <p:sp>
                <p:nvSpPr>
                  <p:cNvPr id="39" name="矩形 3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43" name="组合 42"/>
              <p:cNvGrpSpPr/>
              <p:nvPr/>
            </p:nvGrpSpPr>
            <p:grpSpPr>
              <a:xfrm>
                <a:off x="1772240" y="3544479"/>
                <a:ext cx="980388" cy="565608"/>
                <a:chOff x="7211506" y="2922309"/>
                <a:chExt cx="980388" cy="565608"/>
              </a:xfrm>
            </p:grpSpPr>
            <p:grpSp>
              <p:nvGrpSpPr>
                <p:cNvPr id="44" name="组合 43"/>
                <p:cNvGrpSpPr/>
                <p:nvPr/>
              </p:nvGrpSpPr>
              <p:grpSpPr>
                <a:xfrm>
                  <a:off x="7211506" y="2922309"/>
                  <a:ext cx="980388" cy="282804"/>
                  <a:chOff x="7211506" y="2630078"/>
                  <a:chExt cx="980388" cy="282804"/>
                </a:xfrm>
                <a:solidFill>
                  <a:schemeClr val="bg1">
                    <a:lumMod val="95000"/>
                  </a:schemeClr>
                </a:solidFill>
              </p:grpSpPr>
              <p:sp>
                <p:nvSpPr>
                  <p:cNvPr id="45" name="矩形 4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9" name="组合 48"/>
                <p:cNvGrpSpPr/>
                <p:nvPr/>
              </p:nvGrpSpPr>
              <p:grpSpPr>
                <a:xfrm>
                  <a:off x="7211506" y="3205113"/>
                  <a:ext cx="980388" cy="282804"/>
                  <a:chOff x="7211506" y="2630078"/>
                  <a:chExt cx="980388" cy="282804"/>
                </a:xfrm>
                <a:solidFill>
                  <a:schemeClr val="bg1">
                    <a:lumMod val="85000"/>
                  </a:schemeClr>
                </a:solidFill>
              </p:grpSpPr>
              <p:sp>
                <p:nvSpPr>
                  <p:cNvPr id="50" name="矩形 4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54" name="组合 53"/>
              <p:cNvGrpSpPr/>
              <p:nvPr/>
            </p:nvGrpSpPr>
            <p:grpSpPr>
              <a:xfrm>
                <a:off x="1772240" y="4100661"/>
                <a:ext cx="980388" cy="565608"/>
                <a:chOff x="7211506" y="2922309"/>
                <a:chExt cx="980388" cy="565608"/>
              </a:xfrm>
            </p:grpSpPr>
            <p:grpSp>
              <p:nvGrpSpPr>
                <p:cNvPr id="55" name="组合 54"/>
                <p:cNvGrpSpPr/>
                <p:nvPr/>
              </p:nvGrpSpPr>
              <p:grpSpPr>
                <a:xfrm>
                  <a:off x="7211506" y="2922309"/>
                  <a:ext cx="980388" cy="282804"/>
                  <a:chOff x="7211506" y="2630078"/>
                  <a:chExt cx="980388" cy="282804"/>
                </a:xfrm>
                <a:solidFill>
                  <a:schemeClr val="bg1">
                    <a:lumMod val="95000"/>
                  </a:schemeClr>
                </a:solidFill>
              </p:grpSpPr>
              <p:sp>
                <p:nvSpPr>
                  <p:cNvPr id="56" name="矩形 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60" name="组合 59"/>
                <p:cNvGrpSpPr/>
                <p:nvPr/>
              </p:nvGrpSpPr>
              <p:grpSpPr>
                <a:xfrm>
                  <a:off x="7211506" y="3205113"/>
                  <a:ext cx="980388" cy="282804"/>
                  <a:chOff x="7211506" y="2630078"/>
                  <a:chExt cx="980388" cy="282804"/>
                </a:xfrm>
                <a:solidFill>
                  <a:schemeClr val="bg1">
                    <a:lumMod val="85000"/>
                  </a:schemeClr>
                </a:solidFill>
              </p:grpSpPr>
              <p:sp>
                <p:nvSpPr>
                  <p:cNvPr id="61" name="矩形 6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6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6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6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nvGrpSpPr>
            <p:cNvPr id="312" name="组合 311"/>
            <p:cNvGrpSpPr/>
            <p:nvPr/>
          </p:nvGrpSpPr>
          <p:grpSpPr>
            <a:xfrm>
              <a:off x="2955303" y="2149311"/>
              <a:ext cx="980388" cy="2516958"/>
              <a:chOff x="2955303" y="2149311"/>
              <a:chExt cx="980388" cy="2516958"/>
            </a:xfrm>
          </p:grpSpPr>
          <p:grpSp>
            <p:nvGrpSpPr>
              <p:cNvPr id="65" name="组合 64"/>
              <p:cNvGrpSpPr/>
              <p:nvPr/>
            </p:nvGrpSpPr>
            <p:grpSpPr>
              <a:xfrm>
                <a:off x="2955303" y="2149311"/>
                <a:ext cx="980388" cy="282804"/>
                <a:chOff x="7211506" y="2630078"/>
                <a:chExt cx="980388" cy="282804"/>
              </a:xfrm>
              <a:solidFill>
                <a:schemeClr val="tx1">
                  <a:lumMod val="75000"/>
                  <a:lumOff val="25000"/>
                </a:schemeClr>
              </a:solidFill>
            </p:grpSpPr>
            <p:sp>
              <p:nvSpPr>
                <p:cNvPr id="105" name="矩形 1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66" name="组合 65"/>
              <p:cNvGrpSpPr/>
              <p:nvPr/>
            </p:nvGrpSpPr>
            <p:grpSpPr>
              <a:xfrm>
                <a:off x="2955303" y="2441542"/>
                <a:ext cx="980388" cy="565608"/>
                <a:chOff x="7211506" y="2922309"/>
                <a:chExt cx="980388" cy="565608"/>
              </a:xfrm>
            </p:grpSpPr>
            <p:grpSp>
              <p:nvGrpSpPr>
                <p:cNvPr id="95" name="组合 94"/>
                <p:cNvGrpSpPr/>
                <p:nvPr/>
              </p:nvGrpSpPr>
              <p:grpSpPr>
                <a:xfrm>
                  <a:off x="7211506" y="2922309"/>
                  <a:ext cx="980388" cy="282804"/>
                  <a:chOff x="7211506" y="2630078"/>
                  <a:chExt cx="980388" cy="282804"/>
                </a:xfrm>
                <a:solidFill>
                  <a:schemeClr val="bg1">
                    <a:lumMod val="95000"/>
                  </a:schemeClr>
                </a:solidFill>
              </p:grpSpPr>
              <p:sp>
                <p:nvSpPr>
                  <p:cNvPr id="101" name="矩形 10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96" name="组合 95"/>
                <p:cNvGrpSpPr/>
                <p:nvPr/>
              </p:nvGrpSpPr>
              <p:grpSpPr>
                <a:xfrm>
                  <a:off x="7211506" y="3205113"/>
                  <a:ext cx="980388" cy="282804"/>
                  <a:chOff x="7211506" y="2630078"/>
                  <a:chExt cx="980388" cy="282804"/>
                </a:xfrm>
                <a:solidFill>
                  <a:schemeClr val="bg1">
                    <a:lumMod val="85000"/>
                  </a:schemeClr>
                </a:solidFill>
              </p:grpSpPr>
              <p:sp>
                <p:nvSpPr>
                  <p:cNvPr id="97" name="矩形 9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0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67" name="组合 66"/>
              <p:cNvGrpSpPr/>
              <p:nvPr/>
            </p:nvGrpSpPr>
            <p:grpSpPr>
              <a:xfrm>
                <a:off x="2955303" y="2997724"/>
                <a:ext cx="980388" cy="565608"/>
                <a:chOff x="7211506" y="2922309"/>
                <a:chExt cx="980388" cy="565608"/>
              </a:xfrm>
            </p:grpSpPr>
            <p:grpSp>
              <p:nvGrpSpPr>
                <p:cNvPr id="85" name="组合 84"/>
                <p:cNvGrpSpPr/>
                <p:nvPr/>
              </p:nvGrpSpPr>
              <p:grpSpPr>
                <a:xfrm>
                  <a:off x="7211506" y="2922309"/>
                  <a:ext cx="980388" cy="282804"/>
                  <a:chOff x="7211506" y="2630078"/>
                  <a:chExt cx="980388" cy="282804"/>
                </a:xfrm>
                <a:solidFill>
                  <a:schemeClr val="bg1">
                    <a:lumMod val="95000"/>
                  </a:schemeClr>
                </a:solidFill>
              </p:grpSpPr>
              <p:sp>
                <p:nvSpPr>
                  <p:cNvPr id="91" name="矩形 9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86" name="组合 85"/>
                <p:cNvGrpSpPr/>
                <p:nvPr/>
              </p:nvGrpSpPr>
              <p:grpSpPr>
                <a:xfrm>
                  <a:off x="7211506" y="3205113"/>
                  <a:ext cx="980388" cy="282804"/>
                  <a:chOff x="7211506" y="2630078"/>
                  <a:chExt cx="980388" cy="282804"/>
                </a:xfrm>
                <a:solidFill>
                  <a:schemeClr val="bg1">
                    <a:lumMod val="85000"/>
                  </a:schemeClr>
                </a:solidFill>
              </p:grpSpPr>
              <p:sp>
                <p:nvSpPr>
                  <p:cNvPr id="87" name="矩形 8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9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68" name="组合 67"/>
              <p:cNvGrpSpPr/>
              <p:nvPr/>
            </p:nvGrpSpPr>
            <p:grpSpPr>
              <a:xfrm>
                <a:off x="2955303" y="3544479"/>
                <a:ext cx="980388" cy="565608"/>
                <a:chOff x="7211506" y="2922309"/>
                <a:chExt cx="980388" cy="565608"/>
              </a:xfrm>
            </p:grpSpPr>
            <p:grpSp>
              <p:nvGrpSpPr>
                <p:cNvPr id="75" name="组合 74"/>
                <p:cNvGrpSpPr/>
                <p:nvPr/>
              </p:nvGrpSpPr>
              <p:grpSpPr>
                <a:xfrm>
                  <a:off x="7211506" y="2922309"/>
                  <a:ext cx="980388" cy="282804"/>
                  <a:chOff x="7211506" y="2630078"/>
                  <a:chExt cx="980388" cy="282804"/>
                </a:xfrm>
                <a:solidFill>
                  <a:schemeClr val="bg1">
                    <a:lumMod val="95000"/>
                  </a:schemeClr>
                </a:solidFill>
              </p:grpSpPr>
              <p:sp>
                <p:nvSpPr>
                  <p:cNvPr id="81" name="矩形 8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76" name="组合 75"/>
                <p:cNvGrpSpPr/>
                <p:nvPr/>
              </p:nvGrpSpPr>
              <p:grpSpPr>
                <a:xfrm>
                  <a:off x="7211506" y="3205113"/>
                  <a:ext cx="980388" cy="282804"/>
                  <a:chOff x="7211506" y="2630078"/>
                  <a:chExt cx="980388" cy="282804"/>
                </a:xfrm>
                <a:solidFill>
                  <a:schemeClr val="bg1">
                    <a:lumMod val="85000"/>
                  </a:schemeClr>
                </a:solidFill>
              </p:grpSpPr>
              <p:sp>
                <p:nvSpPr>
                  <p:cNvPr id="77" name="矩形 7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7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7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8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69" name="组合 68"/>
              <p:cNvGrpSpPr/>
              <p:nvPr/>
            </p:nvGrpSpPr>
            <p:grpSpPr>
              <a:xfrm>
                <a:off x="2955303" y="4100661"/>
                <a:ext cx="980388" cy="565608"/>
                <a:chOff x="7211506" y="2922309"/>
                <a:chExt cx="980388" cy="565608"/>
              </a:xfrm>
            </p:grpSpPr>
            <p:grpSp>
              <p:nvGrpSpPr>
                <p:cNvPr id="70" name="组合 69"/>
                <p:cNvGrpSpPr/>
                <p:nvPr/>
              </p:nvGrpSpPr>
              <p:grpSpPr>
                <a:xfrm>
                  <a:off x="7211506" y="2922309"/>
                  <a:ext cx="980388" cy="282804"/>
                  <a:chOff x="7211506" y="2630078"/>
                  <a:chExt cx="980388" cy="282804"/>
                </a:xfrm>
                <a:solidFill>
                  <a:schemeClr val="bg1">
                    <a:lumMod val="95000"/>
                  </a:schemeClr>
                </a:solidFill>
              </p:grpSpPr>
              <p:sp>
                <p:nvSpPr>
                  <p:cNvPr id="71" name="矩形 7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7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7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7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09" name="组合 108"/>
                <p:cNvGrpSpPr/>
                <p:nvPr/>
              </p:nvGrpSpPr>
              <p:grpSpPr>
                <a:xfrm>
                  <a:off x="7211506" y="3205113"/>
                  <a:ext cx="980388" cy="282804"/>
                  <a:chOff x="7211506" y="2630078"/>
                  <a:chExt cx="980388" cy="282804"/>
                </a:xfrm>
                <a:solidFill>
                  <a:schemeClr val="bg1">
                    <a:lumMod val="85000"/>
                  </a:schemeClr>
                </a:solidFill>
              </p:grpSpPr>
              <p:sp>
                <p:nvSpPr>
                  <p:cNvPr id="110" name="矩形 10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1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1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1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nvGrpSpPr>
            <p:cNvPr id="311" name="组合 310"/>
            <p:cNvGrpSpPr/>
            <p:nvPr/>
          </p:nvGrpSpPr>
          <p:grpSpPr>
            <a:xfrm>
              <a:off x="4138367" y="2149311"/>
              <a:ext cx="980388" cy="2516958"/>
              <a:chOff x="4138367" y="2149311"/>
              <a:chExt cx="980388" cy="2516958"/>
            </a:xfrm>
          </p:grpSpPr>
          <p:grpSp>
            <p:nvGrpSpPr>
              <p:cNvPr id="114" name="组合 113"/>
              <p:cNvGrpSpPr/>
              <p:nvPr/>
            </p:nvGrpSpPr>
            <p:grpSpPr>
              <a:xfrm>
                <a:off x="4138367" y="2149311"/>
                <a:ext cx="980388" cy="282804"/>
                <a:chOff x="7211506" y="2630078"/>
                <a:chExt cx="980388" cy="282804"/>
              </a:xfrm>
              <a:solidFill>
                <a:schemeClr val="tx1">
                  <a:lumMod val="75000"/>
                  <a:lumOff val="25000"/>
                </a:schemeClr>
              </a:solidFill>
            </p:grpSpPr>
            <p:sp>
              <p:nvSpPr>
                <p:cNvPr id="155" name="矩形 15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15" name="组合 114"/>
              <p:cNvGrpSpPr/>
              <p:nvPr/>
            </p:nvGrpSpPr>
            <p:grpSpPr>
              <a:xfrm>
                <a:off x="4138367" y="2441542"/>
                <a:ext cx="980388" cy="565608"/>
                <a:chOff x="7211506" y="2922309"/>
                <a:chExt cx="980388" cy="565608"/>
              </a:xfrm>
            </p:grpSpPr>
            <p:grpSp>
              <p:nvGrpSpPr>
                <p:cNvPr id="145" name="组合 144"/>
                <p:cNvGrpSpPr/>
                <p:nvPr/>
              </p:nvGrpSpPr>
              <p:grpSpPr>
                <a:xfrm>
                  <a:off x="7211506" y="2922309"/>
                  <a:ext cx="980388" cy="282804"/>
                  <a:chOff x="7211506" y="2630078"/>
                  <a:chExt cx="980388" cy="282804"/>
                </a:xfrm>
                <a:solidFill>
                  <a:schemeClr val="bg1">
                    <a:lumMod val="95000"/>
                  </a:schemeClr>
                </a:solidFill>
              </p:grpSpPr>
              <p:sp>
                <p:nvSpPr>
                  <p:cNvPr id="151" name="矩形 15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46" name="组合 145"/>
                <p:cNvGrpSpPr/>
                <p:nvPr/>
              </p:nvGrpSpPr>
              <p:grpSpPr>
                <a:xfrm>
                  <a:off x="7211506" y="3205113"/>
                  <a:ext cx="980388" cy="282804"/>
                  <a:chOff x="7211506" y="2630078"/>
                  <a:chExt cx="980388" cy="282804"/>
                </a:xfrm>
                <a:solidFill>
                  <a:schemeClr val="bg1">
                    <a:lumMod val="85000"/>
                  </a:schemeClr>
                </a:solidFill>
              </p:grpSpPr>
              <p:sp>
                <p:nvSpPr>
                  <p:cNvPr id="147" name="矩形 14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5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116" name="组合 115"/>
              <p:cNvGrpSpPr/>
              <p:nvPr/>
            </p:nvGrpSpPr>
            <p:grpSpPr>
              <a:xfrm>
                <a:off x="4138367" y="2997724"/>
                <a:ext cx="980388" cy="565608"/>
                <a:chOff x="7211506" y="2922309"/>
                <a:chExt cx="980388" cy="565608"/>
              </a:xfrm>
            </p:grpSpPr>
            <p:grpSp>
              <p:nvGrpSpPr>
                <p:cNvPr id="135" name="组合 134"/>
                <p:cNvGrpSpPr/>
                <p:nvPr/>
              </p:nvGrpSpPr>
              <p:grpSpPr>
                <a:xfrm>
                  <a:off x="7211506" y="2922309"/>
                  <a:ext cx="980388" cy="282804"/>
                  <a:chOff x="7211506" y="2630078"/>
                  <a:chExt cx="980388" cy="282804"/>
                </a:xfrm>
                <a:solidFill>
                  <a:schemeClr val="bg1">
                    <a:lumMod val="95000"/>
                  </a:schemeClr>
                </a:solidFill>
              </p:grpSpPr>
              <p:sp>
                <p:nvSpPr>
                  <p:cNvPr id="141" name="矩形 14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36" name="组合 135"/>
                <p:cNvGrpSpPr/>
                <p:nvPr/>
              </p:nvGrpSpPr>
              <p:grpSpPr>
                <a:xfrm>
                  <a:off x="7211506" y="3205113"/>
                  <a:ext cx="980388" cy="282804"/>
                  <a:chOff x="7211506" y="2630078"/>
                  <a:chExt cx="980388" cy="282804"/>
                </a:xfrm>
                <a:solidFill>
                  <a:schemeClr val="bg1">
                    <a:lumMod val="85000"/>
                  </a:schemeClr>
                </a:solidFill>
              </p:grpSpPr>
              <p:sp>
                <p:nvSpPr>
                  <p:cNvPr id="137" name="矩形 13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4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117" name="组合 116"/>
              <p:cNvGrpSpPr/>
              <p:nvPr/>
            </p:nvGrpSpPr>
            <p:grpSpPr>
              <a:xfrm>
                <a:off x="4138367" y="3544479"/>
                <a:ext cx="980388" cy="565608"/>
                <a:chOff x="7211506" y="2922309"/>
                <a:chExt cx="980388" cy="565608"/>
              </a:xfrm>
            </p:grpSpPr>
            <p:grpSp>
              <p:nvGrpSpPr>
                <p:cNvPr id="125" name="组合 124"/>
                <p:cNvGrpSpPr/>
                <p:nvPr/>
              </p:nvGrpSpPr>
              <p:grpSpPr>
                <a:xfrm>
                  <a:off x="7211506" y="2922309"/>
                  <a:ext cx="980388" cy="282804"/>
                  <a:chOff x="7211506" y="2630078"/>
                  <a:chExt cx="980388" cy="282804"/>
                </a:xfrm>
                <a:solidFill>
                  <a:schemeClr val="bg1">
                    <a:lumMod val="95000"/>
                  </a:schemeClr>
                </a:solidFill>
              </p:grpSpPr>
              <p:sp>
                <p:nvSpPr>
                  <p:cNvPr id="131" name="矩形 13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26" name="组合 125"/>
                <p:cNvGrpSpPr/>
                <p:nvPr/>
              </p:nvGrpSpPr>
              <p:grpSpPr>
                <a:xfrm>
                  <a:off x="7211506" y="3205113"/>
                  <a:ext cx="980388" cy="282804"/>
                  <a:chOff x="7211506" y="2630078"/>
                  <a:chExt cx="980388" cy="282804"/>
                </a:xfrm>
                <a:solidFill>
                  <a:schemeClr val="bg1">
                    <a:lumMod val="85000"/>
                  </a:schemeClr>
                </a:solidFill>
              </p:grpSpPr>
              <p:sp>
                <p:nvSpPr>
                  <p:cNvPr id="127" name="矩形 126"/>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28"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29"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30"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118" name="组合 117"/>
              <p:cNvGrpSpPr/>
              <p:nvPr/>
            </p:nvGrpSpPr>
            <p:grpSpPr>
              <a:xfrm>
                <a:off x="4138367" y="4100661"/>
                <a:ext cx="980388" cy="565608"/>
                <a:chOff x="7211506" y="2922309"/>
                <a:chExt cx="980388" cy="565608"/>
              </a:xfrm>
            </p:grpSpPr>
            <p:grpSp>
              <p:nvGrpSpPr>
                <p:cNvPr id="119" name="组合 118"/>
                <p:cNvGrpSpPr/>
                <p:nvPr/>
              </p:nvGrpSpPr>
              <p:grpSpPr>
                <a:xfrm>
                  <a:off x="7211506" y="2922309"/>
                  <a:ext cx="980388" cy="282804"/>
                  <a:chOff x="7211506" y="2630078"/>
                  <a:chExt cx="980388" cy="282804"/>
                </a:xfrm>
                <a:solidFill>
                  <a:schemeClr val="bg1">
                    <a:lumMod val="95000"/>
                  </a:schemeClr>
                </a:solidFill>
              </p:grpSpPr>
              <p:sp>
                <p:nvSpPr>
                  <p:cNvPr id="121" name="矩形 120"/>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22"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23"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24"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120" name="组合 119"/>
                <p:cNvGrpSpPr/>
                <p:nvPr/>
              </p:nvGrpSpPr>
              <p:grpSpPr>
                <a:xfrm>
                  <a:off x="7211506" y="3205113"/>
                  <a:ext cx="980388" cy="282804"/>
                  <a:chOff x="7211506" y="2630078"/>
                  <a:chExt cx="980388" cy="282804"/>
                </a:xfrm>
                <a:solidFill>
                  <a:schemeClr val="bg1">
                    <a:lumMod val="85000"/>
                  </a:schemeClr>
                </a:solidFill>
              </p:grpSpPr>
              <p:sp>
                <p:nvSpPr>
                  <p:cNvPr id="159" name="矩形 15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6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6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16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grpSp>
        <p:nvGrpSpPr>
          <p:cNvPr id="315" name="组合 314"/>
          <p:cNvGrpSpPr/>
          <p:nvPr/>
        </p:nvGrpSpPr>
        <p:grpSpPr>
          <a:xfrm>
            <a:off x="5483946" y="3060341"/>
            <a:ext cx="2509886" cy="1887719"/>
            <a:chOff x="1772240" y="2149311"/>
            <a:chExt cx="3346515" cy="2516958"/>
          </a:xfrm>
        </p:grpSpPr>
        <p:grpSp>
          <p:nvGrpSpPr>
            <p:cNvPr id="316" name="组合 315"/>
            <p:cNvGrpSpPr/>
            <p:nvPr/>
          </p:nvGrpSpPr>
          <p:grpSpPr>
            <a:xfrm>
              <a:off x="1772240" y="2149311"/>
              <a:ext cx="980388" cy="2516958"/>
              <a:chOff x="1772240" y="2149311"/>
              <a:chExt cx="980388" cy="2516958"/>
            </a:xfrm>
          </p:grpSpPr>
          <p:grpSp>
            <p:nvGrpSpPr>
              <p:cNvPr id="417" name="组合 416"/>
              <p:cNvGrpSpPr/>
              <p:nvPr/>
            </p:nvGrpSpPr>
            <p:grpSpPr>
              <a:xfrm>
                <a:off x="1772240" y="2149311"/>
                <a:ext cx="980388" cy="282804"/>
                <a:chOff x="7211506" y="2630078"/>
                <a:chExt cx="980388" cy="282804"/>
              </a:xfrm>
              <a:solidFill>
                <a:schemeClr val="tx1">
                  <a:lumMod val="75000"/>
                  <a:lumOff val="25000"/>
                </a:schemeClr>
              </a:solidFill>
            </p:grpSpPr>
            <p:sp>
              <p:nvSpPr>
                <p:cNvPr id="462" name="矩形 461"/>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3"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4"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5"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18" name="组合 417"/>
              <p:cNvGrpSpPr/>
              <p:nvPr/>
            </p:nvGrpSpPr>
            <p:grpSpPr>
              <a:xfrm>
                <a:off x="1772240" y="2441542"/>
                <a:ext cx="980388" cy="565608"/>
                <a:chOff x="7211506" y="2922309"/>
                <a:chExt cx="980388" cy="565608"/>
              </a:xfrm>
            </p:grpSpPr>
            <p:grpSp>
              <p:nvGrpSpPr>
                <p:cNvPr id="452" name="组合 451"/>
                <p:cNvGrpSpPr/>
                <p:nvPr/>
              </p:nvGrpSpPr>
              <p:grpSpPr>
                <a:xfrm>
                  <a:off x="7211506" y="2922309"/>
                  <a:ext cx="980388" cy="282804"/>
                  <a:chOff x="7211506" y="2630078"/>
                  <a:chExt cx="980388" cy="282804"/>
                </a:xfrm>
                <a:solidFill>
                  <a:schemeClr val="bg1">
                    <a:lumMod val="95000"/>
                  </a:schemeClr>
                </a:solidFill>
              </p:grpSpPr>
              <p:sp>
                <p:nvSpPr>
                  <p:cNvPr id="458" name="矩形 45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6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53" name="组合 452"/>
                <p:cNvGrpSpPr/>
                <p:nvPr/>
              </p:nvGrpSpPr>
              <p:grpSpPr>
                <a:xfrm>
                  <a:off x="7211506" y="3205113"/>
                  <a:ext cx="980388" cy="282804"/>
                  <a:chOff x="7211506" y="2630078"/>
                  <a:chExt cx="980388" cy="282804"/>
                </a:xfrm>
                <a:solidFill>
                  <a:schemeClr val="bg1">
                    <a:lumMod val="85000"/>
                  </a:schemeClr>
                </a:solidFill>
              </p:grpSpPr>
              <p:sp>
                <p:nvSpPr>
                  <p:cNvPr id="454" name="矩形 45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419" name="组合 418"/>
              <p:cNvGrpSpPr/>
              <p:nvPr/>
            </p:nvGrpSpPr>
            <p:grpSpPr>
              <a:xfrm>
                <a:off x="1772240" y="2997724"/>
                <a:ext cx="980388" cy="565608"/>
                <a:chOff x="7211506" y="2922309"/>
                <a:chExt cx="980388" cy="565608"/>
              </a:xfrm>
            </p:grpSpPr>
            <p:grpSp>
              <p:nvGrpSpPr>
                <p:cNvPr id="442" name="组合 441"/>
                <p:cNvGrpSpPr/>
                <p:nvPr/>
              </p:nvGrpSpPr>
              <p:grpSpPr>
                <a:xfrm>
                  <a:off x="7211506" y="2922309"/>
                  <a:ext cx="980388" cy="282804"/>
                  <a:chOff x="7211506" y="2630078"/>
                  <a:chExt cx="980388" cy="282804"/>
                </a:xfrm>
                <a:solidFill>
                  <a:schemeClr val="bg1">
                    <a:lumMod val="95000"/>
                  </a:schemeClr>
                </a:solidFill>
              </p:grpSpPr>
              <p:sp>
                <p:nvSpPr>
                  <p:cNvPr id="448" name="矩形 44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5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43" name="组合 442"/>
                <p:cNvGrpSpPr/>
                <p:nvPr/>
              </p:nvGrpSpPr>
              <p:grpSpPr>
                <a:xfrm>
                  <a:off x="7211506" y="3205113"/>
                  <a:ext cx="980388" cy="282804"/>
                  <a:chOff x="7211506" y="2630078"/>
                  <a:chExt cx="980388" cy="282804"/>
                </a:xfrm>
                <a:solidFill>
                  <a:schemeClr val="bg1">
                    <a:lumMod val="85000"/>
                  </a:schemeClr>
                </a:solidFill>
              </p:grpSpPr>
              <p:sp>
                <p:nvSpPr>
                  <p:cNvPr id="444" name="矩形 44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420" name="组合 419"/>
              <p:cNvGrpSpPr/>
              <p:nvPr/>
            </p:nvGrpSpPr>
            <p:grpSpPr>
              <a:xfrm>
                <a:off x="1772240" y="3544479"/>
                <a:ext cx="980388" cy="565608"/>
                <a:chOff x="7211506" y="2922309"/>
                <a:chExt cx="980388" cy="565608"/>
              </a:xfrm>
            </p:grpSpPr>
            <p:grpSp>
              <p:nvGrpSpPr>
                <p:cNvPr id="432" name="组合 431"/>
                <p:cNvGrpSpPr/>
                <p:nvPr/>
              </p:nvGrpSpPr>
              <p:grpSpPr>
                <a:xfrm>
                  <a:off x="7211506" y="2922309"/>
                  <a:ext cx="980388" cy="282804"/>
                  <a:chOff x="7211506" y="2630078"/>
                  <a:chExt cx="980388" cy="282804"/>
                </a:xfrm>
                <a:solidFill>
                  <a:schemeClr val="bg1">
                    <a:lumMod val="95000"/>
                  </a:schemeClr>
                </a:solidFill>
              </p:grpSpPr>
              <p:sp>
                <p:nvSpPr>
                  <p:cNvPr id="438" name="矩形 43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4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33" name="组合 432"/>
                <p:cNvGrpSpPr/>
                <p:nvPr/>
              </p:nvGrpSpPr>
              <p:grpSpPr>
                <a:xfrm>
                  <a:off x="7211506" y="3205113"/>
                  <a:ext cx="980388" cy="282804"/>
                  <a:chOff x="7211506" y="2630078"/>
                  <a:chExt cx="980388" cy="282804"/>
                </a:xfrm>
                <a:solidFill>
                  <a:schemeClr val="bg1">
                    <a:lumMod val="85000"/>
                  </a:schemeClr>
                </a:solidFill>
              </p:grpSpPr>
              <p:sp>
                <p:nvSpPr>
                  <p:cNvPr id="434" name="矩形 43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421" name="组合 420"/>
              <p:cNvGrpSpPr/>
              <p:nvPr/>
            </p:nvGrpSpPr>
            <p:grpSpPr>
              <a:xfrm>
                <a:off x="1772240" y="4100661"/>
                <a:ext cx="980388" cy="565608"/>
                <a:chOff x="7211506" y="2922309"/>
                <a:chExt cx="980388" cy="565608"/>
              </a:xfrm>
            </p:grpSpPr>
            <p:grpSp>
              <p:nvGrpSpPr>
                <p:cNvPr id="422" name="组合 421"/>
                <p:cNvGrpSpPr/>
                <p:nvPr/>
              </p:nvGrpSpPr>
              <p:grpSpPr>
                <a:xfrm>
                  <a:off x="7211506" y="2922309"/>
                  <a:ext cx="980388" cy="282804"/>
                  <a:chOff x="7211506" y="2630078"/>
                  <a:chExt cx="980388" cy="282804"/>
                </a:xfrm>
                <a:solidFill>
                  <a:schemeClr val="bg1">
                    <a:lumMod val="95000"/>
                  </a:schemeClr>
                </a:solidFill>
              </p:grpSpPr>
              <p:sp>
                <p:nvSpPr>
                  <p:cNvPr id="428" name="矩形 427"/>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29"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0"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31"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23" name="组合 422"/>
                <p:cNvGrpSpPr/>
                <p:nvPr/>
              </p:nvGrpSpPr>
              <p:grpSpPr>
                <a:xfrm>
                  <a:off x="7211506" y="3205113"/>
                  <a:ext cx="980388" cy="282804"/>
                  <a:chOff x="7211506" y="2630078"/>
                  <a:chExt cx="980388" cy="282804"/>
                </a:xfrm>
                <a:solidFill>
                  <a:schemeClr val="bg1">
                    <a:lumMod val="85000"/>
                  </a:schemeClr>
                </a:solidFill>
              </p:grpSpPr>
              <p:sp>
                <p:nvSpPr>
                  <p:cNvPr id="424" name="矩形 42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2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2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2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nvGrpSpPr>
            <p:cNvPr id="317" name="组合 316"/>
            <p:cNvGrpSpPr/>
            <p:nvPr/>
          </p:nvGrpSpPr>
          <p:grpSpPr>
            <a:xfrm>
              <a:off x="2955303" y="2149311"/>
              <a:ext cx="980388" cy="2516958"/>
              <a:chOff x="2955303" y="2149311"/>
              <a:chExt cx="980388" cy="2516958"/>
            </a:xfrm>
          </p:grpSpPr>
          <p:grpSp>
            <p:nvGrpSpPr>
              <p:cNvPr id="368" name="组合 367"/>
              <p:cNvGrpSpPr/>
              <p:nvPr/>
            </p:nvGrpSpPr>
            <p:grpSpPr>
              <a:xfrm>
                <a:off x="2955303" y="2149311"/>
                <a:ext cx="980388" cy="282804"/>
                <a:chOff x="7211506" y="2630078"/>
                <a:chExt cx="980388" cy="282804"/>
              </a:xfrm>
              <a:solidFill>
                <a:schemeClr val="tx1">
                  <a:lumMod val="75000"/>
                  <a:lumOff val="25000"/>
                </a:schemeClr>
              </a:solidFill>
            </p:grpSpPr>
            <p:sp>
              <p:nvSpPr>
                <p:cNvPr id="413" name="矩形 412"/>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4"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5"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6"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69" name="组合 368"/>
              <p:cNvGrpSpPr/>
              <p:nvPr/>
            </p:nvGrpSpPr>
            <p:grpSpPr>
              <a:xfrm>
                <a:off x="2955303" y="2441542"/>
                <a:ext cx="980388" cy="565608"/>
                <a:chOff x="7211506" y="2922309"/>
                <a:chExt cx="980388" cy="565608"/>
              </a:xfrm>
            </p:grpSpPr>
            <p:grpSp>
              <p:nvGrpSpPr>
                <p:cNvPr id="403" name="组合 402"/>
                <p:cNvGrpSpPr/>
                <p:nvPr/>
              </p:nvGrpSpPr>
              <p:grpSpPr>
                <a:xfrm>
                  <a:off x="7211506" y="2922309"/>
                  <a:ext cx="980388" cy="282804"/>
                  <a:chOff x="7211506" y="2630078"/>
                  <a:chExt cx="980388" cy="282804"/>
                </a:xfrm>
                <a:solidFill>
                  <a:schemeClr val="bg1">
                    <a:lumMod val="95000"/>
                  </a:schemeClr>
                </a:solidFill>
              </p:grpSpPr>
              <p:sp>
                <p:nvSpPr>
                  <p:cNvPr id="409" name="矩形 40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1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404" name="组合 403"/>
                <p:cNvGrpSpPr/>
                <p:nvPr/>
              </p:nvGrpSpPr>
              <p:grpSpPr>
                <a:xfrm>
                  <a:off x="7211506" y="3205113"/>
                  <a:ext cx="980388" cy="282804"/>
                  <a:chOff x="7211506" y="2630078"/>
                  <a:chExt cx="980388" cy="282804"/>
                </a:xfrm>
                <a:solidFill>
                  <a:schemeClr val="bg1">
                    <a:lumMod val="85000"/>
                  </a:schemeClr>
                </a:solidFill>
              </p:grpSpPr>
              <p:sp>
                <p:nvSpPr>
                  <p:cNvPr id="405" name="矩形 40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70" name="组合 369"/>
              <p:cNvGrpSpPr/>
              <p:nvPr/>
            </p:nvGrpSpPr>
            <p:grpSpPr>
              <a:xfrm>
                <a:off x="2955303" y="2997724"/>
                <a:ext cx="980388" cy="565608"/>
                <a:chOff x="7211506" y="2922309"/>
                <a:chExt cx="980388" cy="565608"/>
              </a:xfrm>
            </p:grpSpPr>
            <p:grpSp>
              <p:nvGrpSpPr>
                <p:cNvPr id="393" name="组合 392"/>
                <p:cNvGrpSpPr/>
                <p:nvPr/>
              </p:nvGrpSpPr>
              <p:grpSpPr>
                <a:xfrm>
                  <a:off x="7211506" y="2922309"/>
                  <a:ext cx="980388" cy="282804"/>
                  <a:chOff x="7211506" y="2630078"/>
                  <a:chExt cx="980388" cy="282804"/>
                </a:xfrm>
                <a:solidFill>
                  <a:schemeClr val="bg1">
                    <a:lumMod val="95000"/>
                  </a:schemeClr>
                </a:solidFill>
              </p:grpSpPr>
              <p:sp>
                <p:nvSpPr>
                  <p:cNvPr id="399" name="矩形 39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0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94" name="组合 393"/>
                <p:cNvGrpSpPr/>
                <p:nvPr/>
              </p:nvGrpSpPr>
              <p:grpSpPr>
                <a:xfrm>
                  <a:off x="7211506" y="3205113"/>
                  <a:ext cx="980388" cy="282804"/>
                  <a:chOff x="7211506" y="2630078"/>
                  <a:chExt cx="980388" cy="282804"/>
                </a:xfrm>
                <a:solidFill>
                  <a:schemeClr val="bg1">
                    <a:lumMod val="85000"/>
                  </a:schemeClr>
                </a:solidFill>
              </p:grpSpPr>
              <p:sp>
                <p:nvSpPr>
                  <p:cNvPr id="395" name="矩形 39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71" name="组合 370"/>
              <p:cNvGrpSpPr/>
              <p:nvPr/>
            </p:nvGrpSpPr>
            <p:grpSpPr>
              <a:xfrm>
                <a:off x="2955303" y="3544479"/>
                <a:ext cx="980388" cy="565608"/>
                <a:chOff x="7211506" y="2922309"/>
                <a:chExt cx="980388" cy="565608"/>
              </a:xfrm>
            </p:grpSpPr>
            <p:grpSp>
              <p:nvGrpSpPr>
                <p:cNvPr id="383" name="组合 382"/>
                <p:cNvGrpSpPr/>
                <p:nvPr/>
              </p:nvGrpSpPr>
              <p:grpSpPr>
                <a:xfrm>
                  <a:off x="7211506" y="2922309"/>
                  <a:ext cx="980388" cy="282804"/>
                  <a:chOff x="7211506" y="2630078"/>
                  <a:chExt cx="980388" cy="282804"/>
                </a:xfrm>
                <a:solidFill>
                  <a:schemeClr val="bg1">
                    <a:lumMod val="95000"/>
                  </a:schemeClr>
                </a:solidFill>
              </p:grpSpPr>
              <p:sp>
                <p:nvSpPr>
                  <p:cNvPr id="389" name="矩形 38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9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84" name="组合 383"/>
                <p:cNvGrpSpPr/>
                <p:nvPr/>
              </p:nvGrpSpPr>
              <p:grpSpPr>
                <a:xfrm>
                  <a:off x="7211506" y="3205113"/>
                  <a:ext cx="980388" cy="282804"/>
                  <a:chOff x="7211506" y="2630078"/>
                  <a:chExt cx="980388" cy="282804"/>
                </a:xfrm>
                <a:solidFill>
                  <a:schemeClr val="bg1">
                    <a:lumMod val="85000"/>
                  </a:schemeClr>
                </a:solidFill>
              </p:grpSpPr>
              <p:sp>
                <p:nvSpPr>
                  <p:cNvPr id="385" name="矩形 38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72" name="组合 371"/>
              <p:cNvGrpSpPr/>
              <p:nvPr/>
            </p:nvGrpSpPr>
            <p:grpSpPr>
              <a:xfrm>
                <a:off x="2955303" y="4100661"/>
                <a:ext cx="980388" cy="565608"/>
                <a:chOff x="7211506" y="2922309"/>
                <a:chExt cx="980388" cy="565608"/>
              </a:xfrm>
            </p:grpSpPr>
            <p:grpSp>
              <p:nvGrpSpPr>
                <p:cNvPr id="373" name="组合 372"/>
                <p:cNvGrpSpPr/>
                <p:nvPr/>
              </p:nvGrpSpPr>
              <p:grpSpPr>
                <a:xfrm>
                  <a:off x="7211506" y="2922309"/>
                  <a:ext cx="980388" cy="282804"/>
                  <a:chOff x="7211506" y="2630078"/>
                  <a:chExt cx="980388" cy="282804"/>
                </a:xfrm>
                <a:solidFill>
                  <a:schemeClr val="bg1">
                    <a:lumMod val="95000"/>
                  </a:schemeClr>
                </a:solidFill>
              </p:grpSpPr>
              <p:sp>
                <p:nvSpPr>
                  <p:cNvPr id="379" name="矩形 378"/>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0"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1"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82"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74" name="组合 373"/>
                <p:cNvGrpSpPr/>
                <p:nvPr/>
              </p:nvGrpSpPr>
              <p:grpSpPr>
                <a:xfrm>
                  <a:off x="7211506" y="3205113"/>
                  <a:ext cx="980388" cy="282804"/>
                  <a:chOff x="7211506" y="2630078"/>
                  <a:chExt cx="980388" cy="282804"/>
                </a:xfrm>
                <a:solidFill>
                  <a:schemeClr val="bg1">
                    <a:lumMod val="85000"/>
                  </a:schemeClr>
                </a:solidFill>
              </p:grpSpPr>
              <p:sp>
                <p:nvSpPr>
                  <p:cNvPr id="375" name="矩形 374"/>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76"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77"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78"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nvGrpSpPr>
            <p:cNvPr id="318" name="组合 317"/>
            <p:cNvGrpSpPr/>
            <p:nvPr/>
          </p:nvGrpSpPr>
          <p:grpSpPr>
            <a:xfrm>
              <a:off x="4138367" y="2149311"/>
              <a:ext cx="980388" cy="2516958"/>
              <a:chOff x="4138367" y="2149311"/>
              <a:chExt cx="980388" cy="2516958"/>
            </a:xfrm>
          </p:grpSpPr>
          <p:grpSp>
            <p:nvGrpSpPr>
              <p:cNvPr id="319" name="组合 318"/>
              <p:cNvGrpSpPr/>
              <p:nvPr/>
            </p:nvGrpSpPr>
            <p:grpSpPr>
              <a:xfrm>
                <a:off x="4138367" y="2149311"/>
                <a:ext cx="980388" cy="282804"/>
                <a:chOff x="7211506" y="2630078"/>
                <a:chExt cx="980388" cy="282804"/>
              </a:xfrm>
              <a:solidFill>
                <a:schemeClr val="tx1">
                  <a:lumMod val="75000"/>
                  <a:lumOff val="25000"/>
                </a:schemeClr>
              </a:solidFill>
            </p:grpSpPr>
            <p:sp>
              <p:nvSpPr>
                <p:cNvPr id="364" name="矩形 363"/>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5"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6"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7"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20" name="组合 319"/>
              <p:cNvGrpSpPr/>
              <p:nvPr/>
            </p:nvGrpSpPr>
            <p:grpSpPr>
              <a:xfrm>
                <a:off x="4138367" y="2441542"/>
                <a:ext cx="980388" cy="565608"/>
                <a:chOff x="7211506" y="2922309"/>
                <a:chExt cx="980388" cy="565608"/>
              </a:xfrm>
            </p:grpSpPr>
            <p:grpSp>
              <p:nvGrpSpPr>
                <p:cNvPr id="354" name="组合 353"/>
                <p:cNvGrpSpPr/>
                <p:nvPr/>
              </p:nvGrpSpPr>
              <p:grpSpPr>
                <a:xfrm>
                  <a:off x="7211506" y="2922309"/>
                  <a:ext cx="980388" cy="282804"/>
                  <a:chOff x="7211506" y="2630078"/>
                  <a:chExt cx="980388" cy="282804"/>
                </a:xfrm>
                <a:solidFill>
                  <a:schemeClr val="bg1">
                    <a:lumMod val="95000"/>
                  </a:schemeClr>
                </a:solidFill>
              </p:grpSpPr>
              <p:sp>
                <p:nvSpPr>
                  <p:cNvPr id="360" name="矩形 35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6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55" name="组合 354"/>
                <p:cNvGrpSpPr/>
                <p:nvPr/>
              </p:nvGrpSpPr>
              <p:grpSpPr>
                <a:xfrm>
                  <a:off x="7211506" y="3205113"/>
                  <a:ext cx="980388" cy="282804"/>
                  <a:chOff x="7211506" y="2630078"/>
                  <a:chExt cx="980388" cy="282804"/>
                </a:xfrm>
                <a:solidFill>
                  <a:schemeClr val="bg1">
                    <a:lumMod val="85000"/>
                  </a:schemeClr>
                </a:solidFill>
              </p:grpSpPr>
              <p:sp>
                <p:nvSpPr>
                  <p:cNvPr id="356" name="矩形 35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21" name="组合 320"/>
              <p:cNvGrpSpPr/>
              <p:nvPr/>
            </p:nvGrpSpPr>
            <p:grpSpPr>
              <a:xfrm>
                <a:off x="4138367" y="2997724"/>
                <a:ext cx="980388" cy="565608"/>
                <a:chOff x="7211506" y="2922309"/>
                <a:chExt cx="980388" cy="565608"/>
              </a:xfrm>
            </p:grpSpPr>
            <p:grpSp>
              <p:nvGrpSpPr>
                <p:cNvPr id="344" name="组合 343"/>
                <p:cNvGrpSpPr/>
                <p:nvPr/>
              </p:nvGrpSpPr>
              <p:grpSpPr>
                <a:xfrm>
                  <a:off x="7211506" y="2922309"/>
                  <a:ext cx="980388" cy="282804"/>
                  <a:chOff x="7211506" y="2630078"/>
                  <a:chExt cx="980388" cy="282804"/>
                </a:xfrm>
                <a:solidFill>
                  <a:schemeClr val="bg1">
                    <a:lumMod val="95000"/>
                  </a:schemeClr>
                </a:solidFill>
              </p:grpSpPr>
              <p:sp>
                <p:nvSpPr>
                  <p:cNvPr id="350" name="矩形 34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5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45" name="组合 344"/>
                <p:cNvGrpSpPr/>
                <p:nvPr/>
              </p:nvGrpSpPr>
              <p:grpSpPr>
                <a:xfrm>
                  <a:off x="7211506" y="3205113"/>
                  <a:ext cx="980388" cy="282804"/>
                  <a:chOff x="7211506" y="2630078"/>
                  <a:chExt cx="980388" cy="282804"/>
                </a:xfrm>
                <a:solidFill>
                  <a:schemeClr val="bg1">
                    <a:lumMod val="85000"/>
                  </a:schemeClr>
                </a:solidFill>
              </p:grpSpPr>
              <p:sp>
                <p:nvSpPr>
                  <p:cNvPr id="346" name="矩形 34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22" name="组合 321"/>
              <p:cNvGrpSpPr/>
              <p:nvPr/>
            </p:nvGrpSpPr>
            <p:grpSpPr>
              <a:xfrm>
                <a:off x="4138367" y="3544479"/>
                <a:ext cx="980388" cy="565608"/>
                <a:chOff x="7211506" y="2922309"/>
                <a:chExt cx="980388" cy="565608"/>
              </a:xfrm>
            </p:grpSpPr>
            <p:grpSp>
              <p:nvGrpSpPr>
                <p:cNvPr id="334" name="组合 333"/>
                <p:cNvGrpSpPr/>
                <p:nvPr/>
              </p:nvGrpSpPr>
              <p:grpSpPr>
                <a:xfrm>
                  <a:off x="7211506" y="2922309"/>
                  <a:ext cx="980388" cy="282804"/>
                  <a:chOff x="7211506" y="2630078"/>
                  <a:chExt cx="980388" cy="282804"/>
                </a:xfrm>
                <a:solidFill>
                  <a:schemeClr val="bg1">
                    <a:lumMod val="95000"/>
                  </a:schemeClr>
                </a:solidFill>
              </p:grpSpPr>
              <p:sp>
                <p:nvSpPr>
                  <p:cNvPr id="340" name="矩形 33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4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35" name="组合 334"/>
                <p:cNvGrpSpPr/>
                <p:nvPr/>
              </p:nvGrpSpPr>
              <p:grpSpPr>
                <a:xfrm>
                  <a:off x="7211506" y="3205113"/>
                  <a:ext cx="980388" cy="282804"/>
                  <a:chOff x="7211506" y="2630078"/>
                  <a:chExt cx="980388" cy="282804"/>
                </a:xfrm>
                <a:solidFill>
                  <a:schemeClr val="bg1">
                    <a:lumMod val="85000"/>
                  </a:schemeClr>
                </a:solidFill>
              </p:grpSpPr>
              <p:sp>
                <p:nvSpPr>
                  <p:cNvPr id="336" name="矩形 33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nvGrpSpPr>
              <p:cNvPr id="323" name="组合 322"/>
              <p:cNvGrpSpPr/>
              <p:nvPr/>
            </p:nvGrpSpPr>
            <p:grpSpPr>
              <a:xfrm>
                <a:off x="4138367" y="4100661"/>
                <a:ext cx="980388" cy="565608"/>
                <a:chOff x="7211506" y="2922309"/>
                <a:chExt cx="980388" cy="565608"/>
              </a:xfrm>
            </p:grpSpPr>
            <p:grpSp>
              <p:nvGrpSpPr>
                <p:cNvPr id="324" name="组合 323"/>
                <p:cNvGrpSpPr/>
                <p:nvPr/>
              </p:nvGrpSpPr>
              <p:grpSpPr>
                <a:xfrm>
                  <a:off x="7211506" y="2922309"/>
                  <a:ext cx="980388" cy="282804"/>
                  <a:chOff x="7211506" y="2630078"/>
                  <a:chExt cx="980388" cy="282804"/>
                </a:xfrm>
                <a:solidFill>
                  <a:schemeClr val="bg1">
                    <a:lumMod val="95000"/>
                  </a:schemeClr>
                </a:solidFill>
              </p:grpSpPr>
              <p:sp>
                <p:nvSpPr>
                  <p:cNvPr id="330" name="矩形 329"/>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1"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2"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33"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nvGrpSpPr>
                <p:cNvPr id="325" name="组合 324"/>
                <p:cNvGrpSpPr/>
                <p:nvPr/>
              </p:nvGrpSpPr>
              <p:grpSpPr>
                <a:xfrm>
                  <a:off x="7211506" y="3205113"/>
                  <a:ext cx="980388" cy="282804"/>
                  <a:chOff x="7211506" y="2630078"/>
                  <a:chExt cx="980388" cy="282804"/>
                </a:xfrm>
                <a:solidFill>
                  <a:schemeClr val="bg1">
                    <a:lumMod val="85000"/>
                  </a:schemeClr>
                </a:solidFill>
              </p:grpSpPr>
              <p:sp>
                <p:nvSpPr>
                  <p:cNvPr id="326" name="矩形 325"/>
                  <p:cNvSpPr/>
                  <p:nvPr/>
                </p:nvSpPr>
                <p:spPr>
                  <a:xfrm>
                    <a:off x="7456603"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27" name="Rectangle 8_3"/>
                  <p:cNvSpPr/>
                  <p:nvPr/>
                </p:nvSpPr>
                <p:spPr>
                  <a:xfrm>
                    <a:off x="7946797"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28" name="Rectangle 8_2"/>
                  <p:cNvSpPr/>
                  <p:nvPr/>
                </p:nvSpPr>
                <p:spPr>
                  <a:xfrm>
                    <a:off x="7701700"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329" name="Rectangle 8_1"/>
                  <p:cNvSpPr/>
                  <p:nvPr/>
                </p:nvSpPr>
                <p:spPr>
                  <a:xfrm>
                    <a:off x="7211506" y="2630078"/>
                    <a:ext cx="245097" cy="282804"/>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grpSp>
        </p:grpSp>
      </p:grpSp>
      <p:grpSp>
        <p:nvGrpSpPr>
          <p:cNvPr id="642" name="组合 641"/>
          <p:cNvGrpSpPr/>
          <p:nvPr/>
        </p:nvGrpSpPr>
        <p:grpSpPr>
          <a:xfrm>
            <a:off x="5393123" y="2897729"/>
            <a:ext cx="2702662" cy="2241223"/>
            <a:chOff x="7190831" y="2161838"/>
            <a:chExt cx="2385579" cy="2988297"/>
          </a:xfrm>
        </p:grpSpPr>
        <p:sp>
          <p:nvSpPr>
            <p:cNvPr id="506" name="任意多边形 505"/>
            <p:cNvSpPr/>
            <p:nvPr/>
          </p:nvSpPr>
          <p:spPr>
            <a:xfrm flipV="1">
              <a:off x="7190831" y="2161838"/>
              <a:ext cx="2385579" cy="1330647"/>
            </a:xfrm>
            <a:custGeom>
              <a:avLst/>
              <a:gdLst>
                <a:gd name="connsiteX0" fmla="*/ 99182 w 2385579"/>
                <a:gd name="connsiteY0" fmla="*/ 1330647 h 1330647"/>
                <a:gd name="connsiteX1" fmla="*/ 2385579 w 2385579"/>
                <a:gd name="connsiteY1" fmla="*/ 1330647 h 1330647"/>
                <a:gd name="connsiteX2" fmla="*/ 2385579 w 2385579"/>
                <a:gd name="connsiteY2" fmla="*/ 0 h 1330647"/>
                <a:gd name="connsiteX3" fmla="*/ 0 w 2385579"/>
                <a:gd name="connsiteY3" fmla="*/ 0 h 1330647"/>
                <a:gd name="connsiteX4" fmla="*/ 0 w 2385579"/>
                <a:gd name="connsiteY4" fmla="*/ 1231465 h 1330647"/>
                <a:gd name="connsiteX5" fmla="*/ 99182 w 2385579"/>
                <a:gd name="connsiteY5" fmla="*/ 1330647 h 133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5579" h="1330647">
                  <a:moveTo>
                    <a:pt x="99182" y="1330647"/>
                  </a:moveTo>
                  <a:lnTo>
                    <a:pt x="2385579" y="1330647"/>
                  </a:lnTo>
                  <a:lnTo>
                    <a:pt x="2385579" y="0"/>
                  </a:lnTo>
                  <a:lnTo>
                    <a:pt x="0" y="0"/>
                  </a:lnTo>
                  <a:lnTo>
                    <a:pt x="0" y="1231465"/>
                  </a:lnTo>
                  <a:cubicBezTo>
                    <a:pt x="0" y="1286242"/>
                    <a:pt x="44405" y="1330647"/>
                    <a:pt x="99182" y="1330647"/>
                  </a:cubicBezTo>
                  <a:close/>
                </a:path>
              </a:pathLst>
            </a:custGeom>
            <a:no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502" name="任意多边形 501"/>
            <p:cNvSpPr/>
            <p:nvPr/>
          </p:nvSpPr>
          <p:spPr>
            <a:xfrm flipV="1">
              <a:off x="7190831" y="3528485"/>
              <a:ext cx="2385579" cy="784702"/>
            </a:xfrm>
            <a:custGeom>
              <a:avLst/>
              <a:gdLst>
                <a:gd name="connsiteX0" fmla="*/ 0 w 2385579"/>
                <a:gd name="connsiteY0" fmla="*/ 784702 h 784702"/>
                <a:gd name="connsiteX1" fmla="*/ 2385579 w 2385579"/>
                <a:gd name="connsiteY1" fmla="*/ 784702 h 784702"/>
                <a:gd name="connsiteX2" fmla="*/ 2385579 w 2385579"/>
                <a:gd name="connsiteY2" fmla="*/ 0 h 784702"/>
                <a:gd name="connsiteX3" fmla="*/ 0 w 2385579"/>
                <a:gd name="connsiteY3" fmla="*/ 0 h 784702"/>
                <a:gd name="connsiteX4" fmla="*/ 0 w 2385579"/>
                <a:gd name="connsiteY4" fmla="*/ 784702 h 784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5579" h="784702">
                  <a:moveTo>
                    <a:pt x="0" y="784702"/>
                  </a:moveTo>
                  <a:lnTo>
                    <a:pt x="2385579" y="784702"/>
                  </a:lnTo>
                  <a:lnTo>
                    <a:pt x="2385579" y="0"/>
                  </a:lnTo>
                  <a:lnTo>
                    <a:pt x="0" y="0"/>
                  </a:lnTo>
                  <a:lnTo>
                    <a:pt x="0" y="784702"/>
                  </a:lnTo>
                  <a:close/>
                </a:path>
              </a:pathLst>
            </a:custGeom>
            <a:no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sp>
          <p:nvSpPr>
            <p:cNvPr id="496" name="任意多边形 495"/>
            <p:cNvSpPr/>
            <p:nvPr/>
          </p:nvSpPr>
          <p:spPr>
            <a:xfrm flipV="1">
              <a:off x="7190831" y="4349187"/>
              <a:ext cx="2385579" cy="800948"/>
            </a:xfrm>
            <a:custGeom>
              <a:avLst/>
              <a:gdLst>
                <a:gd name="connsiteX0" fmla="*/ 0 w 2385579"/>
                <a:gd name="connsiteY0" fmla="*/ 800948 h 800948"/>
                <a:gd name="connsiteX1" fmla="*/ 2385579 w 2385579"/>
                <a:gd name="connsiteY1" fmla="*/ 800948 h 800948"/>
                <a:gd name="connsiteX2" fmla="*/ 2385579 w 2385579"/>
                <a:gd name="connsiteY2" fmla="*/ 0 h 800948"/>
                <a:gd name="connsiteX3" fmla="*/ 99182 w 2385579"/>
                <a:gd name="connsiteY3" fmla="*/ 0 h 800948"/>
                <a:gd name="connsiteX4" fmla="*/ 0 w 2385579"/>
                <a:gd name="connsiteY4" fmla="*/ 99182 h 800948"/>
                <a:gd name="connsiteX5" fmla="*/ 0 w 2385579"/>
                <a:gd name="connsiteY5" fmla="*/ 800948 h 80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5579" h="800948">
                  <a:moveTo>
                    <a:pt x="0" y="800948"/>
                  </a:moveTo>
                  <a:lnTo>
                    <a:pt x="2385579" y="800948"/>
                  </a:lnTo>
                  <a:lnTo>
                    <a:pt x="2385579" y="0"/>
                  </a:lnTo>
                  <a:lnTo>
                    <a:pt x="99182" y="0"/>
                  </a:lnTo>
                  <a:cubicBezTo>
                    <a:pt x="44405" y="0"/>
                    <a:pt x="0" y="44405"/>
                    <a:pt x="0" y="99182"/>
                  </a:cubicBezTo>
                  <a:lnTo>
                    <a:pt x="0" y="800948"/>
                  </a:lnTo>
                  <a:close/>
                </a:path>
              </a:pathLst>
            </a:custGeom>
            <a:no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350" dirty="0">
                <a:solidFill>
                  <a:prstClr val="white"/>
                </a:solidFill>
                <a:latin typeface="等线 Light" panose="02010600030101010101" charset="-122"/>
              </a:endParaRPr>
            </a:p>
          </p:txBody>
        </p:sp>
      </p:grpSp>
      <p:sp>
        <p:nvSpPr>
          <p:cNvPr id="640" name="矩形 639"/>
          <p:cNvSpPr/>
          <p:nvPr/>
        </p:nvSpPr>
        <p:spPr>
          <a:xfrm>
            <a:off x="1791026" y="2416727"/>
            <a:ext cx="1249680" cy="457200"/>
          </a:xfrm>
          <a:prstGeom prst="rect">
            <a:avLst/>
          </a:prstGeom>
        </p:spPr>
        <p:txBody>
          <a:bodyPr wrap="none">
            <a:spAutoFit/>
          </a:bodyPr>
          <a:p>
            <a:r>
              <a:rPr lang="en-US" altLang="zh-CN" sz="2400" dirty="0" err="1" smtClean="0">
                <a:solidFill>
                  <a:prstClr val="black"/>
                </a:solidFill>
                <a:latin typeface="等线 Light" panose="02010600030101010101" charset="-122"/>
                <a:ea typeface="等线 Light" panose="02010600030101010101" charset="-122"/>
              </a:rPr>
              <a:t>NoShard</a:t>
            </a:r>
            <a:endParaRPr lang="en-US" altLang="zh-CN" sz="2400" dirty="0">
              <a:solidFill>
                <a:prstClr val="black"/>
              </a:solidFill>
              <a:latin typeface="等线 Light" panose="02010600030101010101" charset="-122"/>
              <a:ea typeface="等线 Light" panose="02010600030101010101" charset="-122"/>
            </a:endParaRPr>
          </a:p>
        </p:txBody>
      </p:sp>
      <p:sp>
        <p:nvSpPr>
          <p:cNvPr id="641" name="矩形 640"/>
          <p:cNvSpPr/>
          <p:nvPr/>
        </p:nvSpPr>
        <p:spPr>
          <a:xfrm>
            <a:off x="5853093" y="2416727"/>
            <a:ext cx="944880" cy="457200"/>
          </a:xfrm>
          <a:prstGeom prst="rect">
            <a:avLst/>
          </a:prstGeom>
        </p:spPr>
        <p:txBody>
          <a:bodyPr wrap="none">
            <a:spAutoFit/>
          </a:bodyPr>
          <a:p>
            <a:r>
              <a:rPr lang="en-US" altLang="zh-CN" sz="2400" dirty="0" smtClean="0">
                <a:solidFill>
                  <a:prstClr val="black"/>
                </a:solidFill>
                <a:latin typeface="等线 Light" panose="02010600030101010101" charset="-122"/>
                <a:ea typeface="等线 Light" panose="02010600030101010101" charset="-122"/>
              </a:rPr>
              <a:t>Shard</a:t>
            </a:r>
            <a:endParaRPr lang="en-US" altLang="zh-CN" sz="2400" dirty="0">
              <a:solidFill>
                <a:prstClr val="black"/>
              </a:solidFill>
              <a:latin typeface="等线 Light" panose="02010600030101010101" charset="-122"/>
              <a:ea typeface="等线 Light" panose="02010600030101010101" charset="-122"/>
            </a:endParaRPr>
          </a:p>
        </p:txBody>
      </p:sp>
      <p:grpSp>
        <p:nvGrpSpPr>
          <p:cNvPr id="484" name="组合 483"/>
          <p:cNvGrpSpPr/>
          <p:nvPr/>
        </p:nvGrpSpPr>
        <p:grpSpPr>
          <a:xfrm>
            <a:off x="978694" y="5348287"/>
            <a:ext cx="2842263" cy="746914"/>
            <a:chOff x="1304925" y="5429249"/>
            <a:chExt cx="3789684" cy="995885"/>
          </a:xfrm>
        </p:grpSpPr>
        <p:grpSp>
          <p:nvGrpSpPr>
            <p:cNvPr id="590" name="组合 589"/>
            <p:cNvGrpSpPr/>
            <p:nvPr/>
          </p:nvGrpSpPr>
          <p:grpSpPr>
            <a:xfrm>
              <a:off x="4253985" y="5448299"/>
              <a:ext cx="840624" cy="976835"/>
              <a:chOff x="4041423" y="5271984"/>
              <a:chExt cx="1080000" cy="1080000"/>
            </a:xfrm>
          </p:grpSpPr>
          <p:grpSp>
            <p:nvGrpSpPr>
              <p:cNvPr id="586" name="组合 585"/>
              <p:cNvGrpSpPr/>
              <p:nvPr/>
            </p:nvGrpSpPr>
            <p:grpSpPr>
              <a:xfrm>
                <a:off x="4283748" y="5488348"/>
                <a:ext cx="595349" cy="647273"/>
                <a:chOff x="4282260" y="5507318"/>
                <a:chExt cx="595349" cy="647273"/>
              </a:xfrm>
            </p:grpSpPr>
            <p:sp>
              <p:nvSpPr>
                <p:cNvPr id="546" name="任意多边形 545"/>
                <p:cNvSpPr/>
                <p:nvPr/>
              </p:nvSpPr>
              <p:spPr>
                <a:xfrm>
                  <a:off x="4355316" y="5507318"/>
                  <a:ext cx="210275" cy="268651"/>
                </a:xfrm>
                <a:custGeom>
                  <a:avLst/>
                  <a:gdLst/>
                  <a:ahLst/>
                  <a:cxnLst/>
                  <a:rect l="l" t="t" r="r" b="b"/>
                  <a:pathLst>
                    <a:path w="210275" h="268651">
                      <a:moveTo>
                        <a:pt x="63047" y="0"/>
                      </a:moveTo>
                      <a:lnTo>
                        <a:pt x="76032" y="0"/>
                      </a:lnTo>
                      <a:lnTo>
                        <a:pt x="76032" y="39756"/>
                      </a:lnTo>
                      <a:cubicBezTo>
                        <a:pt x="83709" y="68195"/>
                        <a:pt x="93823" y="93849"/>
                        <a:pt x="106375" y="116719"/>
                      </a:cubicBezTo>
                      <a:cubicBezTo>
                        <a:pt x="133102" y="95722"/>
                        <a:pt x="159289" y="72765"/>
                        <a:pt x="184937" y="47849"/>
                      </a:cubicBezTo>
                      <a:lnTo>
                        <a:pt x="191597" y="56760"/>
                      </a:lnTo>
                      <a:cubicBezTo>
                        <a:pt x="164883" y="83189"/>
                        <a:pt x="138032" y="106307"/>
                        <a:pt x="111044" y="126114"/>
                      </a:cubicBezTo>
                      <a:cubicBezTo>
                        <a:pt x="134088" y="164276"/>
                        <a:pt x="167165" y="199269"/>
                        <a:pt x="210275" y="231093"/>
                      </a:cubicBezTo>
                      <a:lnTo>
                        <a:pt x="203987" y="239428"/>
                      </a:lnTo>
                      <a:cubicBezTo>
                        <a:pt x="137622" y="194209"/>
                        <a:pt x="94971" y="135453"/>
                        <a:pt x="76032" y="63159"/>
                      </a:cubicBezTo>
                      <a:lnTo>
                        <a:pt x="76032" y="230740"/>
                      </a:lnTo>
                      <a:cubicBezTo>
                        <a:pt x="77582" y="256772"/>
                        <a:pt x="63921" y="269398"/>
                        <a:pt x="35049" y="268617"/>
                      </a:cubicBezTo>
                      <a:cubicBezTo>
                        <a:pt x="32742" y="268617"/>
                        <a:pt x="28364" y="268617"/>
                        <a:pt x="21915" y="268617"/>
                      </a:cubicBezTo>
                      <a:cubicBezTo>
                        <a:pt x="13307" y="267835"/>
                        <a:pt x="6002" y="267445"/>
                        <a:pt x="0" y="267445"/>
                      </a:cubicBezTo>
                      <a:lnTo>
                        <a:pt x="1618" y="255650"/>
                      </a:lnTo>
                      <a:cubicBezTo>
                        <a:pt x="7571" y="255650"/>
                        <a:pt x="14448" y="256041"/>
                        <a:pt x="22249" y="256822"/>
                      </a:cubicBezTo>
                      <a:cubicBezTo>
                        <a:pt x="28475" y="256822"/>
                        <a:pt x="32655" y="256822"/>
                        <a:pt x="34788" y="256822"/>
                      </a:cubicBezTo>
                      <a:cubicBezTo>
                        <a:pt x="55190" y="257591"/>
                        <a:pt x="64610" y="248736"/>
                        <a:pt x="63047" y="230256"/>
                      </a:cubicBezTo>
                      <a:lnTo>
                        <a:pt x="63047"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5" name="任意多边形 544"/>
                <p:cNvSpPr/>
                <p:nvPr/>
              </p:nvSpPr>
              <p:spPr>
                <a:xfrm>
                  <a:off x="4603133" y="5528806"/>
                  <a:ext cx="274476" cy="253770"/>
                </a:xfrm>
                <a:custGeom>
                  <a:avLst/>
                  <a:gdLst/>
                  <a:ahLst/>
                  <a:cxnLst/>
                  <a:rect l="l" t="t" r="r" b="b"/>
                  <a:pathLst>
                    <a:path w="274476" h="253770">
                      <a:moveTo>
                        <a:pt x="14008" y="0"/>
                      </a:moveTo>
                      <a:lnTo>
                        <a:pt x="259314" y="0"/>
                      </a:lnTo>
                      <a:lnTo>
                        <a:pt x="259314" y="11794"/>
                      </a:lnTo>
                      <a:lnTo>
                        <a:pt x="143731" y="11794"/>
                      </a:lnTo>
                      <a:lnTo>
                        <a:pt x="143731" y="136921"/>
                      </a:lnTo>
                      <a:lnTo>
                        <a:pt x="274476" y="136921"/>
                      </a:lnTo>
                      <a:lnTo>
                        <a:pt x="274476" y="148716"/>
                      </a:lnTo>
                      <a:lnTo>
                        <a:pt x="143731" y="148716"/>
                      </a:lnTo>
                      <a:lnTo>
                        <a:pt x="143731" y="253770"/>
                      </a:lnTo>
                      <a:lnTo>
                        <a:pt x="130746" y="253770"/>
                      </a:lnTo>
                      <a:lnTo>
                        <a:pt x="130746" y="148716"/>
                      </a:lnTo>
                      <a:lnTo>
                        <a:pt x="0" y="148716"/>
                      </a:lnTo>
                      <a:lnTo>
                        <a:pt x="0" y="136921"/>
                      </a:lnTo>
                      <a:lnTo>
                        <a:pt x="130746" y="136921"/>
                      </a:lnTo>
                      <a:lnTo>
                        <a:pt x="130746" y="11794"/>
                      </a:lnTo>
                      <a:lnTo>
                        <a:pt x="14008" y="11794"/>
                      </a:lnTo>
                      <a:lnTo>
                        <a:pt x="14008"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4" name="任意多边形 543"/>
                <p:cNvSpPr/>
                <p:nvPr/>
              </p:nvSpPr>
              <p:spPr>
                <a:xfrm>
                  <a:off x="4631708" y="5565659"/>
                  <a:ext cx="64350" cy="76033"/>
                </a:xfrm>
                <a:custGeom>
                  <a:avLst/>
                  <a:gdLst/>
                  <a:ahLst/>
                  <a:cxnLst/>
                  <a:rect l="l" t="t" r="r" b="b"/>
                  <a:pathLst>
                    <a:path w="64350" h="76033">
                      <a:moveTo>
                        <a:pt x="8911" y="0"/>
                      </a:moveTo>
                      <a:cubicBezTo>
                        <a:pt x="37201" y="34627"/>
                        <a:pt x="55680" y="57931"/>
                        <a:pt x="64350" y="69912"/>
                      </a:cubicBezTo>
                      <a:lnTo>
                        <a:pt x="55439" y="76033"/>
                      </a:lnTo>
                      <a:cubicBezTo>
                        <a:pt x="45070" y="63779"/>
                        <a:pt x="26591" y="40791"/>
                        <a:pt x="0" y="7069"/>
                      </a:cubicBezTo>
                      <a:lnTo>
                        <a:pt x="8911"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3" name="任意多边形 542"/>
                <p:cNvSpPr/>
                <p:nvPr/>
              </p:nvSpPr>
              <p:spPr>
                <a:xfrm>
                  <a:off x="4782303" y="5565659"/>
                  <a:ext cx="63178" cy="76033"/>
                </a:xfrm>
                <a:custGeom>
                  <a:avLst/>
                  <a:gdLst/>
                  <a:ahLst/>
                  <a:cxnLst/>
                  <a:rect l="l" t="t" r="r" b="b"/>
                  <a:pathLst>
                    <a:path w="63178" h="76033">
                      <a:moveTo>
                        <a:pt x="54044" y="0"/>
                      </a:moveTo>
                      <a:lnTo>
                        <a:pt x="63178" y="6958"/>
                      </a:lnTo>
                      <a:cubicBezTo>
                        <a:pt x="56667" y="16743"/>
                        <a:pt x="38541" y="39768"/>
                        <a:pt x="8800" y="76033"/>
                      </a:cubicBezTo>
                      <a:lnTo>
                        <a:pt x="0" y="69912"/>
                      </a:lnTo>
                      <a:cubicBezTo>
                        <a:pt x="28092" y="33846"/>
                        <a:pt x="46106" y="10542"/>
                        <a:pt x="54044"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2" name="任意多边形 541"/>
                <p:cNvSpPr/>
                <p:nvPr/>
              </p:nvSpPr>
              <p:spPr>
                <a:xfrm>
                  <a:off x="4284697" y="5581193"/>
                  <a:ext cx="102877" cy="165888"/>
                </a:xfrm>
                <a:custGeom>
                  <a:avLst/>
                  <a:gdLst/>
                  <a:ahLst/>
                  <a:cxnLst/>
                  <a:rect l="l" t="t" r="r" b="b"/>
                  <a:pathLst>
                    <a:path w="102877" h="165888">
                      <a:moveTo>
                        <a:pt x="7013" y="0"/>
                      </a:moveTo>
                      <a:lnTo>
                        <a:pt x="102877" y="0"/>
                      </a:lnTo>
                      <a:lnTo>
                        <a:pt x="102877" y="8483"/>
                      </a:lnTo>
                      <a:cubicBezTo>
                        <a:pt x="90190" y="67928"/>
                        <a:pt x="58204" y="120396"/>
                        <a:pt x="6920" y="165888"/>
                      </a:cubicBezTo>
                      <a:lnTo>
                        <a:pt x="0" y="159228"/>
                      </a:lnTo>
                      <a:cubicBezTo>
                        <a:pt x="48332" y="113289"/>
                        <a:pt x="78296" y="64145"/>
                        <a:pt x="89892" y="11795"/>
                      </a:cubicBezTo>
                      <a:lnTo>
                        <a:pt x="7013" y="11795"/>
                      </a:lnTo>
                      <a:lnTo>
                        <a:pt x="7013"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1" name="任意多边形 540"/>
                <p:cNvSpPr/>
                <p:nvPr/>
              </p:nvSpPr>
              <p:spPr>
                <a:xfrm>
                  <a:off x="4698160" y="5874831"/>
                  <a:ext cx="172529" cy="93538"/>
                </a:xfrm>
                <a:custGeom>
                  <a:avLst/>
                  <a:gdLst/>
                  <a:ahLst/>
                  <a:cxnLst/>
                  <a:rect l="l" t="t" r="r" b="b"/>
                  <a:pathLst>
                    <a:path w="172529" h="93538">
                      <a:moveTo>
                        <a:pt x="86153" y="0"/>
                      </a:moveTo>
                      <a:lnTo>
                        <a:pt x="99529" y="38546"/>
                      </a:lnTo>
                      <a:lnTo>
                        <a:pt x="172529" y="38546"/>
                      </a:lnTo>
                      <a:lnTo>
                        <a:pt x="172529" y="77205"/>
                      </a:lnTo>
                      <a:lnTo>
                        <a:pt x="159544" y="77205"/>
                      </a:lnTo>
                      <a:lnTo>
                        <a:pt x="159544" y="50341"/>
                      </a:lnTo>
                      <a:lnTo>
                        <a:pt x="12985" y="50341"/>
                      </a:lnTo>
                      <a:lnTo>
                        <a:pt x="12985" y="93538"/>
                      </a:lnTo>
                      <a:lnTo>
                        <a:pt x="0" y="93538"/>
                      </a:lnTo>
                      <a:lnTo>
                        <a:pt x="0" y="38546"/>
                      </a:lnTo>
                      <a:lnTo>
                        <a:pt x="87343" y="38546"/>
                      </a:lnTo>
                      <a:lnTo>
                        <a:pt x="75697" y="5004"/>
                      </a:lnTo>
                      <a:lnTo>
                        <a:pt x="86153"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0" name="任意多边形 539"/>
                <p:cNvSpPr/>
                <p:nvPr/>
              </p:nvSpPr>
              <p:spPr>
                <a:xfrm>
                  <a:off x="4597868" y="5875277"/>
                  <a:ext cx="90023" cy="195077"/>
                </a:xfrm>
                <a:custGeom>
                  <a:avLst/>
                  <a:gdLst/>
                  <a:ahLst/>
                  <a:cxnLst/>
                  <a:rect l="l" t="t" r="r" b="b"/>
                  <a:pathLst>
                    <a:path w="90023" h="195077">
                      <a:moveTo>
                        <a:pt x="56146" y="0"/>
                      </a:moveTo>
                      <a:lnTo>
                        <a:pt x="67847" y="4875"/>
                      </a:lnTo>
                      <a:cubicBezTo>
                        <a:pt x="51985" y="45629"/>
                        <a:pt x="35638" y="79022"/>
                        <a:pt x="18808" y="105054"/>
                      </a:cubicBezTo>
                      <a:lnTo>
                        <a:pt x="59531" y="104124"/>
                      </a:lnTo>
                      <a:cubicBezTo>
                        <a:pt x="59531" y="104348"/>
                        <a:pt x="60059" y="103932"/>
                        <a:pt x="61113" y="102878"/>
                      </a:cubicBezTo>
                      <a:cubicBezTo>
                        <a:pt x="68616" y="89359"/>
                        <a:pt x="74811" y="76858"/>
                        <a:pt x="79698" y="65373"/>
                      </a:cubicBezTo>
                      <a:lnTo>
                        <a:pt x="90023" y="70489"/>
                      </a:lnTo>
                      <a:cubicBezTo>
                        <a:pt x="71754" y="110412"/>
                        <a:pt x="50354" y="146838"/>
                        <a:pt x="25822" y="179766"/>
                      </a:cubicBezTo>
                      <a:lnTo>
                        <a:pt x="80684" y="175097"/>
                      </a:lnTo>
                      <a:lnTo>
                        <a:pt x="80684" y="187822"/>
                      </a:lnTo>
                      <a:lnTo>
                        <a:pt x="21525" y="192640"/>
                      </a:lnTo>
                      <a:cubicBezTo>
                        <a:pt x="20855" y="193310"/>
                        <a:pt x="17239" y="194122"/>
                        <a:pt x="10679" y="195077"/>
                      </a:cubicBezTo>
                      <a:lnTo>
                        <a:pt x="6995" y="183301"/>
                      </a:lnTo>
                      <a:cubicBezTo>
                        <a:pt x="8918" y="183301"/>
                        <a:pt x="10269" y="182910"/>
                        <a:pt x="11051" y="182129"/>
                      </a:cubicBezTo>
                      <a:cubicBezTo>
                        <a:pt x="11460" y="182129"/>
                        <a:pt x="11665" y="182377"/>
                        <a:pt x="11665" y="182873"/>
                      </a:cubicBezTo>
                      <a:cubicBezTo>
                        <a:pt x="24179" y="166440"/>
                        <a:pt x="38968" y="144047"/>
                        <a:pt x="56034" y="115696"/>
                      </a:cubicBezTo>
                      <a:lnTo>
                        <a:pt x="8167" y="118040"/>
                      </a:lnTo>
                      <a:cubicBezTo>
                        <a:pt x="8167" y="117258"/>
                        <a:pt x="6809" y="118034"/>
                        <a:pt x="4093" y="120365"/>
                      </a:cubicBezTo>
                      <a:lnTo>
                        <a:pt x="0" y="108589"/>
                      </a:lnTo>
                      <a:cubicBezTo>
                        <a:pt x="1910" y="108589"/>
                        <a:pt x="3256" y="108198"/>
                        <a:pt x="4037" y="107417"/>
                      </a:cubicBezTo>
                      <a:cubicBezTo>
                        <a:pt x="4459" y="107417"/>
                        <a:pt x="4670" y="107690"/>
                        <a:pt x="4670" y="108236"/>
                      </a:cubicBezTo>
                      <a:cubicBezTo>
                        <a:pt x="22678" y="78495"/>
                        <a:pt x="39837" y="42416"/>
                        <a:pt x="56146"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9" name="任意多边形 538"/>
                <p:cNvSpPr/>
                <p:nvPr/>
              </p:nvSpPr>
              <p:spPr>
                <a:xfrm>
                  <a:off x="4381454" y="5876282"/>
                  <a:ext cx="163004" cy="278309"/>
                </a:xfrm>
                <a:custGeom>
                  <a:avLst/>
                  <a:gdLst/>
                  <a:ahLst/>
                  <a:cxnLst/>
                  <a:rect l="l" t="t" r="r" b="b"/>
                  <a:pathLst>
                    <a:path w="163004" h="278309">
                      <a:moveTo>
                        <a:pt x="75009" y="0"/>
                      </a:moveTo>
                      <a:lnTo>
                        <a:pt x="87994" y="0"/>
                      </a:lnTo>
                      <a:lnTo>
                        <a:pt x="87994" y="50192"/>
                      </a:lnTo>
                      <a:lnTo>
                        <a:pt x="163004" y="50192"/>
                      </a:lnTo>
                      <a:lnTo>
                        <a:pt x="163004" y="222275"/>
                      </a:lnTo>
                      <a:lnTo>
                        <a:pt x="150018" y="222275"/>
                      </a:lnTo>
                      <a:lnTo>
                        <a:pt x="150018" y="200099"/>
                      </a:lnTo>
                      <a:lnTo>
                        <a:pt x="87994" y="200099"/>
                      </a:lnTo>
                      <a:lnTo>
                        <a:pt x="87994" y="278309"/>
                      </a:lnTo>
                      <a:lnTo>
                        <a:pt x="75009" y="278309"/>
                      </a:lnTo>
                      <a:lnTo>
                        <a:pt x="75009" y="200099"/>
                      </a:lnTo>
                      <a:lnTo>
                        <a:pt x="12985" y="200099"/>
                      </a:lnTo>
                      <a:lnTo>
                        <a:pt x="12985" y="222275"/>
                      </a:lnTo>
                      <a:lnTo>
                        <a:pt x="0" y="222275"/>
                      </a:lnTo>
                      <a:lnTo>
                        <a:pt x="0" y="50192"/>
                      </a:lnTo>
                      <a:lnTo>
                        <a:pt x="75009" y="50192"/>
                      </a:lnTo>
                      <a:lnTo>
                        <a:pt x="75009" y="0"/>
                      </a:lnTo>
                      <a:close/>
                      <a:moveTo>
                        <a:pt x="12985" y="61987"/>
                      </a:moveTo>
                      <a:lnTo>
                        <a:pt x="12985" y="119249"/>
                      </a:lnTo>
                      <a:lnTo>
                        <a:pt x="75009" y="119249"/>
                      </a:lnTo>
                      <a:lnTo>
                        <a:pt x="75009" y="61987"/>
                      </a:lnTo>
                      <a:lnTo>
                        <a:pt x="12985" y="61987"/>
                      </a:lnTo>
                      <a:close/>
                      <a:moveTo>
                        <a:pt x="87994" y="61987"/>
                      </a:moveTo>
                      <a:lnTo>
                        <a:pt x="87994" y="119249"/>
                      </a:lnTo>
                      <a:lnTo>
                        <a:pt x="150018" y="119249"/>
                      </a:lnTo>
                      <a:lnTo>
                        <a:pt x="150018" y="61987"/>
                      </a:lnTo>
                      <a:lnTo>
                        <a:pt x="87994" y="61987"/>
                      </a:lnTo>
                      <a:close/>
                      <a:moveTo>
                        <a:pt x="12985" y="131043"/>
                      </a:moveTo>
                      <a:lnTo>
                        <a:pt x="12985" y="188305"/>
                      </a:lnTo>
                      <a:lnTo>
                        <a:pt x="75009" y="188305"/>
                      </a:lnTo>
                      <a:lnTo>
                        <a:pt x="75009" y="131043"/>
                      </a:lnTo>
                      <a:lnTo>
                        <a:pt x="12985" y="131043"/>
                      </a:lnTo>
                      <a:close/>
                      <a:moveTo>
                        <a:pt x="87994" y="131043"/>
                      </a:moveTo>
                      <a:lnTo>
                        <a:pt x="87994" y="188305"/>
                      </a:lnTo>
                      <a:lnTo>
                        <a:pt x="150018" y="188305"/>
                      </a:lnTo>
                      <a:lnTo>
                        <a:pt x="150018" y="131043"/>
                      </a:lnTo>
                      <a:lnTo>
                        <a:pt x="87994" y="131043"/>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8" name="任意多边形 537"/>
                <p:cNvSpPr/>
                <p:nvPr/>
              </p:nvSpPr>
              <p:spPr>
                <a:xfrm>
                  <a:off x="4282260" y="5876431"/>
                  <a:ext cx="80702" cy="276820"/>
                </a:xfrm>
                <a:custGeom>
                  <a:avLst/>
                  <a:gdLst/>
                  <a:ahLst/>
                  <a:cxnLst/>
                  <a:rect l="l" t="t" r="r" b="b"/>
                  <a:pathLst>
                    <a:path w="80702" h="276820">
                      <a:moveTo>
                        <a:pt x="68516" y="0"/>
                      </a:moveTo>
                      <a:lnTo>
                        <a:pt x="80702" y="3125"/>
                      </a:lnTo>
                      <a:cubicBezTo>
                        <a:pt x="73546" y="29914"/>
                        <a:pt x="64597" y="55587"/>
                        <a:pt x="53857" y="80144"/>
                      </a:cubicBezTo>
                      <a:lnTo>
                        <a:pt x="53857" y="276820"/>
                      </a:lnTo>
                      <a:lnTo>
                        <a:pt x="40853" y="276820"/>
                      </a:lnTo>
                      <a:lnTo>
                        <a:pt x="40853" y="95864"/>
                      </a:lnTo>
                      <a:cubicBezTo>
                        <a:pt x="33622" y="119552"/>
                        <a:pt x="23502" y="140959"/>
                        <a:pt x="10492" y="160083"/>
                      </a:cubicBezTo>
                      <a:lnTo>
                        <a:pt x="0" y="154297"/>
                      </a:lnTo>
                      <a:cubicBezTo>
                        <a:pt x="28091" y="113320"/>
                        <a:pt x="50930" y="61888"/>
                        <a:pt x="68516"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7" name="任意多边形 536"/>
                <p:cNvSpPr/>
                <p:nvPr/>
              </p:nvSpPr>
              <p:spPr>
                <a:xfrm>
                  <a:off x="4678608" y="5941804"/>
                  <a:ext cx="66693" cy="211447"/>
                </a:xfrm>
                <a:custGeom>
                  <a:avLst/>
                  <a:gdLst/>
                  <a:ahLst/>
                  <a:cxnLst/>
                  <a:rect l="l" t="t" r="r" b="b"/>
                  <a:pathLst>
                    <a:path w="66693" h="211447">
                      <a:moveTo>
                        <a:pt x="54843" y="0"/>
                      </a:moveTo>
                      <a:lnTo>
                        <a:pt x="66693" y="4799"/>
                      </a:lnTo>
                      <a:cubicBezTo>
                        <a:pt x="65813" y="9339"/>
                        <a:pt x="64182" y="14380"/>
                        <a:pt x="61800" y="19924"/>
                      </a:cubicBezTo>
                      <a:cubicBezTo>
                        <a:pt x="59444" y="26981"/>
                        <a:pt x="54849" y="38484"/>
                        <a:pt x="48015" y="54433"/>
                      </a:cubicBezTo>
                      <a:lnTo>
                        <a:pt x="48015" y="211447"/>
                      </a:lnTo>
                      <a:lnTo>
                        <a:pt x="35030" y="211447"/>
                      </a:lnTo>
                      <a:lnTo>
                        <a:pt x="35030" y="69019"/>
                      </a:lnTo>
                      <a:cubicBezTo>
                        <a:pt x="28506" y="87386"/>
                        <a:pt x="19831" y="103733"/>
                        <a:pt x="9004" y="118058"/>
                      </a:cubicBezTo>
                      <a:lnTo>
                        <a:pt x="0" y="111937"/>
                      </a:lnTo>
                      <a:cubicBezTo>
                        <a:pt x="21145" y="84317"/>
                        <a:pt x="39427" y="47004"/>
                        <a:pt x="54843"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6" name="任意多边形 535"/>
                <p:cNvSpPr/>
                <p:nvPr/>
              </p:nvSpPr>
              <p:spPr>
                <a:xfrm>
                  <a:off x="4743645" y="5963365"/>
                  <a:ext cx="131490" cy="189998"/>
                </a:xfrm>
                <a:custGeom>
                  <a:avLst/>
                  <a:gdLst/>
                  <a:ahLst/>
                  <a:cxnLst/>
                  <a:rect l="l" t="t" r="r" b="b"/>
                  <a:pathLst>
                    <a:path w="131490" h="189998">
                      <a:moveTo>
                        <a:pt x="0" y="0"/>
                      </a:moveTo>
                      <a:lnTo>
                        <a:pt x="131490" y="0"/>
                      </a:lnTo>
                      <a:lnTo>
                        <a:pt x="131490" y="10641"/>
                      </a:lnTo>
                      <a:lnTo>
                        <a:pt x="70991" y="10641"/>
                      </a:lnTo>
                      <a:cubicBezTo>
                        <a:pt x="70669" y="12241"/>
                        <a:pt x="69708" y="18213"/>
                        <a:pt x="68108" y="28556"/>
                      </a:cubicBezTo>
                      <a:cubicBezTo>
                        <a:pt x="65751" y="38640"/>
                        <a:pt x="64201" y="45002"/>
                        <a:pt x="63457" y="47644"/>
                      </a:cubicBezTo>
                      <a:lnTo>
                        <a:pt x="116310" y="47644"/>
                      </a:lnTo>
                      <a:lnTo>
                        <a:pt x="116310" y="189998"/>
                      </a:lnTo>
                      <a:lnTo>
                        <a:pt x="102171" y="189998"/>
                      </a:lnTo>
                      <a:lnTo>
                        <a:pt x="102171" y="168976"/>
                      </a:lnTo>
                      <a:lnTo>
                        <a:pt x="25841" y="168976"/>
                      </a:lnTo>
                      <a:lnTo>
                        <a:pt x="25841" y="189998"/>
                      </a:lnTo>
                      <a:lnTo>
                        <a:pt x="12855" y="189998"/>
                      </a:lnTo>
                      <a:lnTo>
                        <a:pt x="12855" y="47644"/>
                      </a:lnTo>
                      <a:lnTo>
                        <a:pt x="50918" y="47644"/>
                      </a:lnTo>
                      <a:cubicBezTo>
                        <a:pt x="52282" y="41591"/>
                        <a:pt x="54490" y="30628"/>
                        <a:pt x="57541" y="14753"/>
                      </a:cubicBezTo>
                      <a:cubicBezTo>
                        <a:pt x="58285" y="11057"/>
                        <a:pt x="58657" y="9686"/>
                        <a:pt x="58657" y="10641"/>
                      </a:cubicBezTo>
                      <a:lnTo>
                        <a:pt x="0" y="10641"/>
                      </a:lnTo>
                      <a:lnTo>
                        <a:pt x="0" y="0"/>
                      </a:lnTo>
                      <a:close/>
                      <a:moveTo>
                        <a:pt x="25841" y="59438"/>
                      </a:moveTo>
                      <a:lnTo>
                        <a:pt x="25841" y="103603"/>
                      </a:lnTo>
                      <a:lnTo>
                        <a:pt x="102171" y="103603"/>
                      </a:lnTo>
                      <a:lnTo>
                        <a:pt x="102171" y="59438"/>
                      </a:lnTo>
                      <a:lnTo>
                        <a:pt x="25841" y="59438"/>
                      </a:lnTo>
                      <a:close/>
                      <a:moveTo>
                        <a:pt x="25841" y="115398"/>
                      </a:moveTo>
                      <a:lnTo>
                        <a:pt x="25841" y="157181"/>
                      </a:lnTo>
                      <a:lnTo>
                        <a:pt x="102171" y="157181"/>
                      </a:lnTo>
                      <a:lnTo>
                        <a:pt x="102171" y="115398"/>
                      </a:lnTo>
                      <a:lnTo>
                        <a:pt x="25841" y="115398"/>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5" name="任意多边形 534"/>
                <p:cNvSpPr/>
                <p:nvPr/>
              </p:nvSpPr>
              <p:spPr>
                <a:xfrm>
                  <a:off x="4597868" y="6107580"/>
                  <a:ext cx="95864" cy="22324"/>
                </a:xfrm>
                <a:custGeom>
                  <a:avLst/>
                  <a:gdLst/>
                  <a:ahLst/>
                  <a:cxnLst/>
                  <a:rect l="l" t="t" r="r" b="b"/>
                  <a:pathLst>
                    <a:path w="95864" h="22324">
                      <a:moveTo>
                        <a:pt x="94134" y="0"/>
                      </a:moveTo>
                      <a:lnTo>
                        <a:pt x="95864" y="12576"/>
                      </a:lnTo>
                      <a:lnTo>
                        <a:pt x="1842" y="22324"/>
                      </a:lnTo>
                      <a:lnTo>
                        <a:pt x="0" y="10957"/>
                      </a:lnTo>
                      <a:lnTo>
                        <a:pt x="94134"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524" name="圆角矩形 523"/>
              <p:cNvSpPr/>
              <p:nvPr/>
            </p:nvSpPr>
            <p:spPr>
              <a:xfrm rot="10800000" flipV="1">
                <a:off x="4041423" y="5271984"/>
                <a:ext cx="1080000" cy="1080000"/>
              </a:xfrm>
              <a:prstGeom prst="roundRect">
                <a:avLst>
                  <a:gd name="adj" fmla="val 3319"/>
                </a:avLst>
              </a:prstGeom>
              <a:noFill/>
              <a:ln w="3175">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grpSp>
          <p:nvGrpSpPr>
            <p:cNvPr id="588" name="组合 587"/>
            <p:cNvGrpSpPr/>
            <p:nvPr/>
          </p:nvGrpSpPr>
          <p:grpSpPr>
            <a:xfrm>
              <a:off x="2286000" y="5448299"/>
              <a:ext cx="840624" cy="976835"/>
              <a:chOff x="1112796" y="5373980"/>
              <a:chExt cx="1080000" cy="1080000"/>
            </a:xfrm>
          </p:grpSpPr>
          <p:grpSp>
            <p:nvGrpSpPr>
              <p:cNvPr id="584" name="组合 583"/>
              <p:cNvGrpSpPr/>
              <p:nvPr/>
            </p:nvGrpSpPr>
            <p:grpSpPr>
              <a:xfrm>
                <a:off x="1354526" y="5588428"/>
                <a:ext cx="596540" cy="651105"/>
                <a:chOff x="1378011" y="5567444"/>
                <a:chExt cx="596540" cy="651105"/>
              </a:xfrm>
            </p:grpSpPr>
            <p:sp>
              <p:nvSpPr>
                <p:cNvPr id="565" name="任意多边形 564"/>
                <p:cNvSpPr/>
                <p:nvPr/>
              </p:nvSpPr>
              <p:spPr>
                <a:xfrm>
                  <a:off x="1382253" y="5567444"/>
                  <a:ext cx="272132" cy="46844"/>
                </a:xfrm>
                <a:custGeom>
                  <a:avLst/>
                  <a:gdLst/>
                  <a:ahLst/>
                  <a:cxnLst/>
                  <a:rect l="l" t="t" r="r" b="b"/>
                  <a:pathLst>
                    <a:path w="272132" h="46844">
                      <a:moveTo>
                        <a:pt x="131452" y="0"/>
                      </a:moveTo>
                      <a:lnTo>
                        <a:pt x="149665" y="36203"/>
                      </a:lnTo>
                      <a:lnTo>
                        <a:pt x="272132" y="36203"/>
                      </a:lnTo>
                      <a:lnTo>
                        <a:pt x="272132" y="46844"/>
                      </a:lnTo>
                      <a:lnTo>
                        <a:pt x="0" y="46844"/>
                      </a:lnTo>
                      <a:lnTo>
                        <a:pt x="0" y="36203"/>
                      </a:lnTo>
                      <a:lnTo>
                        <a:pt x="137740" y="36203"/>
                      </a:lnTo>
                      <a:lnTo>
                        <a:pt x="121406" y="5172"/>
                      </a:lnTo>
                      <a:lnTo>
                        <a:pt x="131452"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64" name="任意多边形 563"/>
                <p:cNvSpPr/>
                <p:nvPr/>
              </p:nvSpPr>
              <p:spPr>
                <a:xfrm>
                  <a:off x="1425487" y="5639384"/>
                  <a:ext cx="186817" cy="53466"/>
                </a:xfrm>
                <a:custGeom>
                  <a:avLst/>
                  <a:gdLst/>
                  <a:ahLst/>
                  <a:cxnLst/>
                  <a:rect l="l" t="t" r="r" b="b"/>
                  <a:pathLst>
                    <a:path w="186817" h="53466">
                      <a:moveTo>
                        <a:pt x="0" y="0"/>
                      </a:moveTo>
                      <a:lnTo>
                        <a:pt x="186817" y="0"/>
                      </a:lnTo>
                      <a:lnTo>
                        <a:pt x="186817" y="53466"/>
                      </a:lnTo>
                      <a:lnTo>
                        <a:pt x="0" y="53466"/>
                      </a:lnTo>
                      <a:lnTo>
                        <a:pt x="0" y="0"/>
                      </a:lnTo>
                      <a:close/>
                      <a:moveTo>
                        <a:pt x="12985" y="11795"/>
                      </a:moveTo>
                      <a:lnTo>
                        <a:pt x="12985" y="41672"/>
                      </a:lnTo>
                      <a:lnTo>
                        <a:pt x="173831" y="41672"/>
                      </a:lnTo>
                      <a:lnTo>
                        <a:pt x="173831" y="11795"/>
                      </a:lnTo>
                      <a:lnTo>
                        <a:pt x="12985" y="11795"/>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63" name="任意多边形 562"/>
                <p:cNvSpPr/>
                <p:nvPr/>
              </p:nvSpPr>
              <p:spPr>
                <a:xfrm>
                  <a:off x="1691908" y="5696534"/>
                  <a:ext cx="282643" cy="11795"/>
                </a:xfrm>
                <a:custGeom>
                  <a:avLst/>
                  <a:gdLst/>
                  <a:ahLst/>
                  <a:cxnLst/>
                  <a:rect l="l" t="t" r="r" b="b"/>
                  <a:pathLst>
                    <a:path w="282643" h="11795">
                      <a:moveTo>
                        <a:pt x="0" y="0"/>
                      </a:moveTo>
                      <a:lnTo>
                        <a:pt x="282643" y="0"/>
                      </a:lnTo>
                      <a:lnTo>
                        <a:pt x="282643" y="11795"/>
                      </a:lnTo>
                      <a:lnTo>
                        <a:pt x="0" y="11795"/>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62" name="任意多边形 561"/>
                <p:cNvSpPr/>
                <p:nvPr/>
              </p:nvSpPr>
              <p:spPr>
                <a:xfrm>
                  <a:off x="1400484" y="5717947"/>
                  <a:ext cx="235632" cy="127378"/>
                </a:xfrm>
                <a:custGeom>
                  <a:avLst/>
                  <a:gdLst/>
                  <a:ahLst/>
                  <a:cxnLst/>
                  <a:rect l="l" t="t" r="r" b="b"/>
                  <a:pathLst>
                    <a:path w="235632" h="127378">
                      <a:moveTo>
                        <a:pt x="0" y="0"/>
                      </a:moveTo>
                      <a:lnTo>
                        <a:pt x="235632" y="0"/>
                      </a:lnTo>
                      <a:lnTo>
                        <a:pt x="235632" y="91120"/>
                      </a:lnTo>
                      <a:cubicBezTo>
                        <a:pt x="235632" y="103100"/>
                        <a:pt x="232600" y="111695"/>
                        <a:pt x="226535" y="116904"/>
                      </a:cubicBezTo>
                      <a:cubicBezTo>
                        <a:pt x="220321" y="123105"/>
                        <a:pt x="209655" y="126206"/>
                        <a:pt x="194537" y="126206"/>
                      </a:cubicBezTo>
                      <a:lnTo>
                        <a:pt x="160772" y="124904"/>
                      </a:lnTo>
                      <a:lnTo>
                        <a:pt x="160772" y="113258"/>
                      </a:lnTo>
                      <a:lnTo>
                        <a:pt x="194704" y="113258"/>
                      </a:lnTo>
                      <a:cubicBezTo>
                        <a:pt x="206226" y="113258"/>
                        <a:pt x="213829" y="112030"/>
                        <a:pt x="217512" y="109574"/>
                      </a:cubicBezTo>
                      <a:cubicBezTo>
                        <a:pt x="220935" y="105457"/>
                        <a:pt x="222647" y="99305"/>
                        <a:pt x="222647" y="91120"/>
                      </a:cubicBezTo>
                      <a:lnTo>
                        <a:pt x="222647" y="10641"/>
                      </a:lnTo>
                      <a:lnTo>
                        <a:pt x="12985" y="10641"/>
                      </a:lnTo>
                      <a:lnTo>
                        <a:pt x="12985" y="127378"/>
                      </a:lnTo>
                      <a:lnTo>
                        <a:pt x="0" y="127378"/>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61" name="任意多边形 560"/>
                <p:cNvSpPr/>
                <p:nvPr/>
              </p:nvSpPr>
              <p:spPr>
                <a:xfrm>
                  <a:off x="1455253" y="5753684"/>
                  <a:ext cx="126094" cy="54657"/>
                </a:xfrm>
                <a:custGeom>
                  <a:avLst/>
                  <a:gdLst/>
                  <a:ahLst/>
                  <a:cxnLst/>
                  <a:rect l="l" t="t" r="r" b="b"/>
                  <a:pathLst>
                    <a:path w="126094" h="54657">
                      <a:moveTo>
                        <a:pt x="0" y="0"/>
                      </a:moveTo>
                      <a:lnTo>
                        <a:pt x="126094" y="0"/>
                      </a:lnTo>
                      <a:lnTo>
                        <a:pt x="126094" y="54657"/>
                      </a:lnTo>
                      <a:lnTo>
                        <a:pt x="0" y="54657"/>
                      </a:lnTo>
                      <a:lnTo>
                        <a:pt x="0" y="0"/>
                      </a:lnTo>
                      <a:close/>
                      <a:moveTo>
                        <a:pt x="12985" y="11795"/>
                      </a:moveTo>
                      <a:lnTo>
                        <a:pt x="12985" y="42862"/>
                      </a:lnTo>
                      <a:lnTo>
                        <a:pt x="113109" y="42862"/>
                      </a:lnTo>
                      <a:lnTo>
                        <a:pt x="113109" y="11795"/>
                      </a:lnTo>
                      <a:lnTo>
                        <a:pt x="12985" y="11795"/>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60" name="任意多边形 559"/>
                <p:cNvSpPr/>
                <p:nvPr/>
              </p:nvSpPr>
              <p:spPr>
                <a:xfrm>
                  <a:off x="1500143" y="5939403"/>
                  <a:ext cx="158911" cy="279127"/>
                </a:xfrm>
                <a:custGeom>
                  <a:avLst/>
                  <a:gdLst/>
                  <a:ahLst/>
                  <a:cxnLst/>
                  <a:rect l="l" t="t" r="r" b="b"/>
                  <a:pathLst>
                    <a:path w="158911" h="279127">
                      <a:moveTo>
                        <a:pt x="62880" y="0"/>
                      </a:moveTo>
                      <a:lnTo>
                        <a:pt x="74861" y="4781"/>
                      </a:lnTo>
                      <a:cubicBezTo>
                        <a:pt x="70073" y="24972"/>
                        <a:pt x="63457" y="43228"/>
                        <a:pt x="55011" y="59550"/>
                      </a:cubicBezTo>
                      <a:lnTo>
                        <a:pt x="157739" y="59550"/>
                      </a:lnTo>
                      <a:lnTo>
                        <a:pt x="157739" y="71344"/>
                      </a:lnTo>
                      <a:lnTo>
                        <a:pt x="130615" y="71344"/>
                      </a:lnTo>
                      <a:cubicBezTo>
                        <a:pt x="126820" y="125853"/>
                        <a:pt x="112905" y="169527"/>
                        <a:pt x="88869" y="202369"/>
                      </a:cubicBezTo>
                      <a:cubicBezTo>
                        <a:pt x="101767" y="220042"/>
                        <a:pt x="125115" y="242484"/>
                        <a:pt x="158911" y="269695"/>
                      </a:cubicBezTo>
                      <a:lnTo>
                        <a:pt x="152474" y="277974"/>
                      </a:lnTo>
                      <a:cubicBezTo>
                        <a:pt x="116049" y="250031"/>
                        <a:pt x="92472" y="227459"/>
                        <a:pt x="81744" y="210257"/>
                      </a:cubicBezTo>
                      <a:cubicBezTo>
                        <a:pt x="70222" y="228290"/>
                        <a:pt x="45213" y="251246"/>
                        <a:pt x="6716" y="279127"/>
                      </a:cubicBezTo>
                      <a:lnTo>
                        <a:pt x="0" y="272281"/>
                      </a:lnTo>
                      <a:cubicBezTo>
                        <a:pt x="36178" y="244090"/>
                        <a:pt x="61082" y="220786"/>
                        <a:pt x="74712" y="202369"/>
                      </a:cubicBezTo>
                      <a:cubicBezTo>
                        <a:pt x="53777" y="172665"/>
                        <a:pt x="41015" y="135607"/>
                        <a:pt x="36426" y="91194"/>
                      </a:cubicBezTo>
                      <a:cubicBezTo>
                        <a:pt x="34454" y="100967"/>
                        <a:pt x="29629" y="111081"/>
                        <a:pt x="21952" y="121537"/>
                      </a:cubicBezTo>
                      <a:lnTo>
                        <a:pt x="12855" y="115583"/>
                      </a:lnTo>
                      <a:cubicBezTo>
                        <a:pt x="33133" y="83362"/>
                        <a:pt x="49808" y="44834"/>
                        <a:pt x="62880" y="0"/>
                      </a:cubicBezTo>
                      <a:close/>
                      <a:moveTo>
                        <a:pt x="50732" y="71363"/>
                      </a:moveTo>
                      <a:cubicBezTo>
                        <a:pt x="50335" y="72926"/>
                        <a:pt x="49039" y="75505"/>
                        <a:pt x="46844" y="79102"/>
                      </a:cubicBezTo>
                      <a:cubicBezTo>
                        <a:pt x="52226" y="128029"/>
                        <a:pt x="63897" y="165869"/>
                        <a:pt x="81856" y="192621"/>
                      </a:cubicBezTo>
                      <a:cubicBezTo>
                        <a:pt x="102022" y="164281"/>
                        <a:pt x="114040" y="123862"/>
                        <a:pt x="117909" y="71363"/>
                      </a:cubicBezTo>
                      <a:lnTo>
                        <a:pt x="50732" y="71363"/>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9" name="任意多边形 558"/>
                <p:cNvSpPr/>
                <p:nvPr/>
              </p:nvSpPr>
              <p:spPr>
                <a:xfrm>
                  <a:off x="1739812" y="5940612"/>
                  <a:ext cx="12985" cy="277937"/>
                </a:xfrm>
                <a:custGeom>
                  <a:avLst/>
                  <a:gdLst/>
                  <a:ahLst/>
                  <a:cxnLst/>
                  <a:rect l="l" t="t" r="r" b="b"/>
                  <a:pathLst>
                    <a:path w="12985" h="277937">
                      <a:moveTo>
                        <a:pt x="0" y="0"/>
                      </a:moveTo>
                      <a:lnTo>
                        <a:pt x="12985" y="0"/>
                      </a:lnTo>
                      <a:lnTo>
                        <a:pt x="12985" y="277937"/>
                      </a:lnTo>
                      <a:lnTo>
                        <a:pt x="0" y="277937"/>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8" name="任意多边形 557"/>
                <p:cNvSpPr/>
                <p:nvPr/>
              </p:nvSpPr>
              <p:spPr>
                <a:xfrm>
                  <a:off x="1783382" y="5945561"/>
                  <a:ext cx="190444" cy="252114"/>
                </a:xfrm>
                <a:custGeom>
                  <a:avLst/>
                  <a:gdLst/>
                  <a:ahLst/>
                  <a:cxnLst/>
                  <a:rect l="l" t="t" r="r" b="b"/>
                  <a:pathLst>
                    <a:path w="190444" h="252114">
                      <a:moveTo>
                        <a:pt x="95733" y="0"/>
                      </a:moveTo>
                      <a:lnTo>
                        <a:pt x="108719" y="0"/>
                      </a:lnTo>
                      <a:lnTo>
                        <a:pt x="108719" y="68870"/>
                      </a:lnTo>
                      <a:lnTo>
                        <a:pt x="183430" y="68870"/>
                      </a:lnTo>
                      <a:lnTo>
                        <a:pt x="183430" y="80664"/>
                      </a:lnTo>
                      <a:lnTo>
                        <a:pt x="108719" y="80664"/>
                      </a:lnTo>
                      <a:lnTo>
                        <a:pt x="108719" y="149832"/>
                      </a:lnTo>
                      <a:lnTo>
                        <a:pt x="177607" y="149832"/>
                      </a:lnTo>
                      <a:lnTo>
                        <a:pt x="177607" y="161627"/>
                      </a:lnTo>
                      <a:lnTo>
                        <a:pt x="108719" y="161627"/>
                      </a:lnTo>
                      <a:lnTo>
                        <a:pt x="108719" y="240320"/>
                      </a:lnTo>
                      <a:lnTo>
                        <a:pt x="190444" y="240320"/>
                      </a:lnTo>
                      <a:lnTo>
                        <a:pt x="190444" y="252114"/>
                      </a:lnTo>
                      <a:lnTo>
                        <a:pt x="0" y="252114"/>
                      </a:lnTo>
                      <a:lnTo>
                        <a:pt x="0" y="240320"/>
                      </a:lnTo>
                      <a:lnTo>
                        <a:pt x="95733" y="240320"/>
                      </a:lnTo>
                      <a:lnTo>
                        <a:pt x="95733" y="161627"/>
                      </a:lnTo>
                      <a:lnTo>
                        <a:pt x="19850" y="161627"/>
                      </a:lnTo>
                      <a:lnTo>
                        <a:pt x="19850" y="149832"/>
                      </a:lnTo>
                      <a:lnTo>
                        <a:pt x="95733" y="149832"/>
                      </a:lnTo>
                      <a:lnTo>
                        <a:pt x="95733" y="80664"/>
                      </a:lnTo>
                      <a:lnTo>
                        <a:pt x="37746" y="80664"/>
                      </a:lnTo>
                      <a:cubicBezTo>
                        <a:pt x="33542" y="94704"/>
                        <a:pt x="26212" y="112600"/>
                        <a:pt x="15757" y="134354"/>
                      </a:cubicBezTo>
                      <a:lnTo>
                        <a:pt x="5841" y="130206"/>
                      </a:lnTo>
                      <a:cubicBezTo>
                        <a:pt x="19843" y="100775"/>
                        <a:pt x="30894" y="62421"/>
                        <a:pt x="38993" y="15143"/>
                      </a:cubicBezTo>
                      <a:lnTo>
                        <a:pt x="51513" y="18231"/>
                      </a:lnTo>
                      <a:cubicBezTo>
                        <a:pt x="48338" y="38534"/>
                        <a:pt x="44443" y="55413"/>
                        <a:pt x="39830" y="68870"/>
                      </a:cubicBezTo>
                      <a:lnTo>
                        <a:pt x="95733" y="68870"/>
                      </a:lnTo>
                      <a:lnTo>
                        <a:pt x="95733"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7" name="任意多边形 556"/>
                <p:cNvSpPr/>
                <p:nvPr/>
              </p:nvSpPr>
              <p:spPr>
                <a:xfrm>
                  <a:off x="1384578" y="5966806"/>
                  <a:ext cx="134392" cy="112179"/>
                </a:xfrm>
                <a:custGeom>
                  <a:avLst/>
                  <a:gdLst/>
                  <a:ahLst/>
                  <a:cxnLst/>
                  <a:rect l="l" t="t" r="r" b="b"/>
                  <a:pathLst>
                    <a:path w="134392" h="112179">
                      <a:moveTo>
                        <a:pt x="0" y="0"/>
                      </a:moveTo>
                      <a:lnTo>
                        <a:pt x="134392" y="0"/>
                      </a:lnTo>
                      <a:lnTo>
                        <a:pt x="134392" y="11794"/>
                      </a:lnTo>
                      <a:lnTo>
                        <a:pt x="66433" y="11794"/>
                      </a:lnTo>
                      <a:cubicBezTo>
                        <a:pt x="52195" y="39514"/>
                        <a:pt x="36711" y="63983"/>
                        <a:pt x="19980" y="85204"/>
                      </a:cubicBezTo>
                      <a:lnTo>
                        <a:pt x="107398" y="82023"/>
                      </a:lnTo>
                      <a:lnTo>
                        <a:pt x="79381" y="35979"/>
                      </a:lnTo>
                      <a:lnTo>
                        <a:pt x="88739" y="29170"/>
                      </a:lnTo>
                      <a:lnTo>
                        <a:pt x="134392" y="106282"/>
                      </a:lnTo>
                      <a:lnTo>
                        <a:pt x="125164" y="112179"/>
                      </a:lnTo>
                      <a:lnTo>
                        <a:pt x="112495" y="93501"/>
                      </a:lnTo>
                      <a:lnTo>
                        <a:pt x="14771" y="98152"/>
                      </a:lnTo>
                      <a:lnTo>
                        <a:pt x="3070" y="99343"/>
                      </a:lnTo>
                      <a:lnTo>
                        <a:pt x="1172" y="88385"/>
                      </a:lnTo>
                      <a:lnTo>
                        <a:pt x="6827" y="86878"/>
                      </a:lnTo>
                      <a:cubicBezTo>
                        <a:pt x="21958" y="65695"/>
                        <a:pt x="37585" y="40667"/>
                        <a:pt x="53708" y="11794"/>
                      </a:cubicBezTo>
                      <a:lnTo>
                        <a:pt x="0" y="11794"/>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6" name="任意多边形 555"/>
                <p:cNvSpPr/>
                <p:nvPr/>
              </p:nvSpPr>
              <p:spPr>
                <a:xfrm>
                  <a:off x="1757281" y="5994283"/>
                  <a:ext cx="37486" cy="47997"/>
                </a:xfrm>
                <a:custGeom>
                  <a:avLst/>
                  <a:gdLst/>
                  <a:ahLst/>
                  <a:cxnLst/>
                  <a:rect l="l" t="t" r="r" b="b"/>
                  <a:pathLst>
                    <a:path w="37486" h="47997">
                      <a:moveTo>
                        <a:pt x="9171" y="0"/>
                      </a:moveTo>
                      <a:lnTo>
                        <a:pt x="37486" y="42007"/>
                      </a:lnTo>
                      <a:lnTo>
                        <a:pt x="28389" y="47997"/>
                      </a:lnTo>
                      <a:lnTo>
                        <a:pt x="0" y="6902"/>
                      </a:lnTo>
                      <a:lnTo>
                        <a:pt x="9171"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5" name="任意多边形 554"/>
                <p:cNvSpPr/>
                <p:nvPr/>
              </p:nvSpPr>
              <p:spPr>
                <a:xfrm>
                  <a:off x="1693062" y="6002450"/>
                  <a:ext cx="30491" cy="90023"/>
                </a:xfrm>
                <a:custGeom>
                  <a:avLst/>
                  <a:gdLst/>
                  <a:ahLst/>
                  <a:cxnLst/>
                  <a:rect l="l" t="t" r="r" b="b"/>
                  <a:pathLst>
                    <a:path w="30491" h="90023">
                      <a:moveTo>
                        <a:pt x="17933" y="0"/>
                      </a:moveTo>
                      <a:lnTo>
                        <a:pt x="30491" y="3088"/>
                      </a:lnTo>
                      <a:cubicBezTo>
                        <a:pt x="25716" y="30510"/>
                        <a:pt x="19056" y="59488"/>
                        <a:pt x="10510" y="90023"/>
                      </a:cubicBezTo>
                      <a:lnTo>
                        <a:pt x="0" y="86041"/>
                      </a:lnTo>
                      <a:cubicBezTo>
                        <a:pt x="7007" y="61968"/>
                        <a:pt x="12985" y="33288"/>
                        <a:pt x="17933"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4" name="任意多边形 553"/>
                <p:cNvSpPr/>
                <p:nvPr/>
              </p:nvSpPr>
              <p:spPr>
                <a:xfrm>
                  <a:off x="1378011" y="6074706"/>
                  <a:ext cx="141405" cy="122709"/>
                </a:xfrm>
                <a:custGeom>
                  <a:avLst/>
                  <a:gdLst/>
                  <a:ahLst/>
                  <a:cxnLst/>
                  <a:rect l="l" t="t" r="r" b="b"/>
                  <a:pathLst>
                    <a:path w="141405" h="122709">
                      <a:moveTo>
                        <a:pt x="67698" y="0"/>
                      </a:moveTo>
                      <a:lnTo>
                        <a:pt x="79530" y="0"/>
                      </a:lnTo>
                      <a:lnTo>
                        <a:pt x="79530" y="38528"/>
                      </a:lnTo>
                      <a:lnTo>
                        <a:pt x="135564" y="38528"/>
                      </a:lnTo>
                      <a:lnTo>
                        <a:pt x="135564" y="49169"/>
                      </a:lnTo>
                      <a:lnTo>
                        <a:pt x="79530" y="49169"/>
                      </a:lnTo>
                      <a:lnTo>
                        <a:pt x="79530" y="105054"/>
                      </a:lnTo>
                      <a:lnTo>
                        <a:pt x="139657" y="98059"/>
                      </a:lnTo>
                      <a:lnTo>
                        <a:pt x="141405" y="110691"/>
                      </a:lnTo>
                      <a:lnTo>
                        <a:pt x="1823" y="122709"/>
                      </a:lnTo>
                      <a:lnTo>
                        <a:pt x="0" y="111212"/>
                      </a:lnTo>
                      <a:lnTo>
                        <a:pt x="67698" y="106505"/>
                      </a:lnTo>
                      <a:lnTo>
                        <a:pt x="67698" y="49169"/>
                      </a:lnTo>
                      <a:lnTo>
                        <a:pt x="9339" y="49169"/>
                      </a:lnTo>
                      <a:lnTo>
                        <a:pt x="9339" y="38528"/>
                      </a:lnTo>
                      <a:lnTo>
                        <a:pt x="67698" y="38528"/>
                      </a:lnTo>
                      <a:lnTo>
                        <a:pt x="67698"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549" name="圆角矩形 548"/>
              <p:cNvSpPr/>
              <p:nvPr/>
            </p:nvSpPr>
            <p:spPr>
              <a:xfrm rot="10800000" flipV="1">
                <a:off x="1112796" y="5373980"/>
                <a:ext cx="1080000" cy="1080000"/>
              </a:xfrm>
              <a:prstGeom prst="roundRect">
                <a:avLst>
                  <a:gd name="adj" fmla="val 3319"/>
                </a:avLst>
              </a:prstGeom>
              <a:noFill/>
              <a:ln w="3175">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grpSp>
          <p:nvGrpSpPr>
            <p:cNvPr id="589" name="组合 588"/>
            <p:cNvGrpSpPr/>
            <p:nvPr/>
          </p:nvGrpSpPr>
          <p:grpSpPr>
            <a:xfrm>
              <a:off x="3269993" y="5448299"/>
              <a:ext cx="840624" cy="976835"/>
              <a:chOff x="2549245" y="5381600"/>
              <a:chExt cx="1080000" cy="1080000"/>
            </a:xfrm>
          </p:grpSpPr>
          <p:grpSp>
            <p:nvGrpSpPr>
              <p:cNvPr id="585" name="组合 584"/>
              <p:cNvGrpSpPr/>
              <p:nvPr/>
            </p:nvGrpSpPr>
            <p:grpSpPr>
              <a:xfrm>
                <a:off x="2791636" y="5596671"/>
                <a:ext cx="595219" cy="649858"/>
                <a:chOff x="2790519" y="5567667"/>
                <a:chExt cx="595219" cy="649858"/>
              </a:xfrm>
            </p:grpSpPr>
            <p:sp>
              <p:nvSpPr>
                <p:cNvPr id="583" name="任意多边形 582"/>
                <p:cNvSpPr/>
                <p:nvPr/>
              </p:nvSpPr>
              <p:spPr>
                <a:xfrm>
                  <a:off x="2821772" y="5567667"/>
                  <a:ext cx="217810" cy="278346"/>
                </a:xfrm>
                <a:custGeom>
                  <a:avLst/>
                  <a:gdLst/>
                  <a:ahLst/>
                  <a:cxnLst/>
                  <a:rect l="l" t="t" r="r" b="b"/>
                  <a:pathLst>
                    <a:path w="217810" h="278346">
                      <a:moveTo>
                        <a:pt x="94451" y="0"/>
                      </a:moveTo>
                      <a:lnTo>
                        <a:pt x="106617" y="3107"/>
                      </a:lnTo>
                      <a:cubicBezTo>
                        <a:pt x="104868" y="10648"/>
                        <a:pt x="101278" y="21754"/>
                        <a:pt x="95846" y="36426"/>
                      </a:cubicBezTo>
                      <a:cubicBezTo>
                        <a:pt x="92770" y="42553"/>
                        <a:pt x="90903" y="45982"/>
                        <a:pt x="90246" y="46714"/>
                      </a:cubicBezTo>
                      <a:lnTo>
                        <a:pt x="217810" y="46714"/>
                      </a:lnTo>
                      <a:lnTo>
                        <a:pt x="217810" y="277174"/>
                      </a:lnTo>
                      <a:lnTo>
                        <a:pt x="205979" y="277174"/>
                      </a:lnTo>
                      <a:lnTo>
                        <a:pt x="205979" y="256152"/>
                      </a:lnTo>
                      <a:lnTo>
                        <a:pt x="11832" y="256152"/>
                      </a:lnTo>
                      <a:lnTo>
                        <a:pt x="11832" y="278346"/>
                      </a:lnTo>
                      <a:lnTo>
                        <a:pt x="0" y="278346"/>
                      </a:lnTo>
                      <a:lnTo>
                        <a:pt x="0" y="46714"/>
                      </a:lnTo>
                      <a:lnTo>
                        <a:pt x="77056" y="46714"/>
                      </a:lnTo>
                      <a:cubicBezTo>
                        <a:pt x="83431" y="33282"/>
                        <a:pt x="89229" y="17711"/>
                        <a:pt x="94451" y="0"/>
                      </a:cubicBezTo>
                      <a:close/>
                      <a:moveTo>
                        <a:pt x="11832" y="58508"/>
                      </a:moveTo>
                      <a:lnTo>
                        <a:pt x="11832" y="113389"/>
                      </a:lnTo>
                      <a:lnTo>
                        <a:pt x="205979" y="113389"/>
                      </a:lnTo>
                      <a:lnTo>
                        <a:pt x="205979" y="58508"/>
                      </a:lnTo>
                      <a:lnTo>
                        <a:pt x="11832" y="58508"/>
                      </a:lnTo>
                      <a:close/>
                      <a:moveTo>
                        <a:pt x="11832" y="125183"/>
                      </a:moveTo>
                      <a:lnTo>
                        <a:pt x="11832" y="178873"/>
                      </a:lnTo>
                      <a:lnTo>
                        <a:pt x="205979" y="178873"/>
                      </a:lnTo>
                      <a:lnTo>
                        <a:pt x="205979" y="125183"/>
                      </a:lnTo>
                      <a:lnTo>
                        <a:pt x="11832" y="125183"/>
                      </a:lnTo>
                      <a:close/>
                      <a:moveTo>
                        <a:pt x="11832" y="190668"/>
                      </a:moveTo>
                      <a:lnTo>
                        <a:pt x="11832" y="244358"/>
                      </a:lnTo>
                      <a:lnTo>
                        <a:pt x="205979" y="244358"/>
                      </a:lnTo>
                      <a:lnTo>
                        <a:pt x="205979" y="190668"/>
                      </a:lnTo>
                      <a:lnTo>
                        <a:pt x="11832" y="190668"/>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82" name="任意多边形 581"/>
                <p:cNvSpPr/>
                <p:nvPr/>
              </p:nvSpPr>
              <p:spPr>
                <a:xfrm>
                  <a:off x="3221581" y="5569286"/>
                  <a:ext cx="143730" cy="276783"/>
                </a:xfrm>
                <a:custGeom>
                  <a:avLst/>
                  <a:gdLst/>
                  <a:ahLst/>
                  <a:cxnLst/>
                  <a:rect l="l" t="t" r="r" b="b"/>
                  <a:pathLst>
                    <a:path w="143730" h="276783">
                      <a:moveTo>
                        <a:pt x="58415" y="0"/>
                      </a:moveTo>
                      <a:lnTo>
                        <a:pt x="71344" y="0"/>
                      </a:lnTo>
                      <a:lnTo>
                        <a:pt x="70172" y="66526"/>
                      </a:lnTo>
                      <a:lnTo>
                        <a:pt x="143730" y="66526"/>
                      </a:lnTo>
                      <a:lnTo>
                        <a:pt x="140233" y="228767"/>
                      </a:lnTo>
                      <a:cubicBezTo>
                        <a:pt x="140233" y="253770"/>
                        <a:pt x="127365" y="265881"/>
                        <a:pt x="101631" y="265100"/>
                      </a:cubicBezTo>
                      <a:cubicBezTo>
                        <a:pt x="86438" y="265100"/>
                        <a:pt x="75524" y="264542"/>
                        <a:pt x="68888" y="263426"/>
                      </a:cubicBezTo>
                      <a:lnTo>
                        <a:pt x="68888" y="250961"/>
                      </a:lnTo>
                      <a:cubicBezTo>
                        <a:pt x="76156" y="252524"/>
                        <a:pt x="86797" y="253305"/>
                        <a:pt x="100812" y="253305"/>
                      </a:cubicBezTo>
                      <a:cubicBezTo>
                        <a:pt x="118436" y="253293"/>
                        <a:pt x="127248" y="246292"/>
                        <a:pt x="127248" y="232302"/>
                      </a:cubicBezTo>
                      <a:lnTo>
                        <a:pt x="130745" y="78321"/>
                      </a:lnTo>
                      <a:lnTo>
                        <a:pt x="70079" y="78321"/>
                      </a:lnTo>
                      <a:cubicBezTo>
                        <a:pt x="69323" y="132507"/>
                        <a:pt x="64920" y="172492"/>
                        <a:pt x="56871" y="198276"/>
                      </a:cubicBezTo>
                      <a:cubicBezTo>
                        <a:pt x="49925" y="224520"/>
                        <a:pt x="33833" y="250688"/>
                        <a:pt x="8594" y="276783"/>
                      </a:cubicBezTo>
                      <a:lnTo>
                        <a:pt x="0" y="270569"/>
                      </a:lnTo>
                      <a:cubicBezTo>
                        <a:pt x="22659" y="244599"/>
                        <a:pt x="37548" y="218969"/>
                        <a:pt x="44667" y="193681"/>
                      </a:cubicBezTo>
                      <a:cubicBezTo>
                        <a:pt x="52244" y="169397"/>
                        <a:pt x="56424" y="130944"/>
                        <a:pt x="57205" y="78321"/>
                      </a:cubicBezTo>
                      <a:lnTo>
                        <a:pt x="16352" y="78321"/>
                      </a:lnTo>
                      <a:lnTo>
                        <a:pt x="16352" y="66526"/>
                      </a:lnTo>
                      <a:lnTo>
                        <a:pt x="57243" y="66526"/>
                      </a:lnTo>
                      <a:lnTo>
                        <a:pt x="58415"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81" name="任意多边形 580"/>
                <p:cNvSpPr/>
                <p:nvPr/>
              </p:nvSpPr>
              <p:spPr>
                <a:xfrm>
                  <a:off x="3118852" y="5598903"/>
                  <a:ext cx="111044" cy="11794"/>
                </a:xfrm>
                <a:custGeom>
                  <a:avLst/>
                  <a:gdLst/>
                  <a:ahLst/>
                  <a:cxnLst/>
                  <a:rect l="l" t="t" r="r" b="b"/>
                  <a:pathLst>
                    <a:path w="111044" h="11794">
                      <a:moveTo>
                        <a:pt x="0" y="0"/>
                      </a:moveTo>
                      <a:lnTo>
                        <a:pt x="111044" y="0"/>
                      </a:lnTo>
                      <a:lnTo>
                        <a:pt x="111044" y="11794"/>
                      </a:lnTo>
                      <a:lnTo>
                        <a:pt x="0" y="11794"/>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80" name="任意多边形 579"/>
                <p:cNvSpPr/>
                <p:nvPr/>
              </p:nvSpPr>
              <p:spPr>
                <a:xfrm>
                  <a:off x="3104844" y="5677484"/>
                  <a:ext cx="136735" cy="139043"/>
                </a:xfrm>
                <a:custGeom>
                  <a:avLst/>
                  <a:gdLst/>
                  <a:ahLst/>
                  <a:cxnLst/>
                  <a:rect l="l" t="t" r="r" b="b"/>
                  <a:pathLst>
                    <a:path w="136735" h="139043">
                      <a:moveTo>
                        <a:pt x="0" y="0"/>
                      </a:moveTo>
                      <a:lnTo>
                        <a:pt x="136735" y="0"/>
                      </a:lnTo>
                      <a:lnTo>
                        <a:pt x="136735" y="11795"/>
                      </a:lnTo>
                      <a:lnTo>
                        <a:pt x="69167" y="11795"/>
                      </a:lnTo>
                      <a:cubicBezTo>
                        <a:pt x="57919" y="46298"/>
                        <a:pt x="42695" y="81663"/>
                        <a:pt x="23496" y="117890"/>
                      </a:cubicBezTo>
                      <a:lnTo>
                        <a:pt x="109742" y="112440"/>
                      </a:lnTo>
                      <a:lnTo>
                        <a:pt x="81725" y="46918"/>
                      </a:lnTo>
                      <a:lnTo>
                        <a:pt x="93315" y="42007"/>
                      </a:lnTo>
                      <a:lnTo>
                        <a:pt x="130894" y="134931"/>
                      </a:lnTo>
                      <a:lnTo>
                        <a:pt x="120922" y="139043"/>
                      </a:lnTo>
                      <a:lnTo>
                        <a:pt x="113369" y="123862"/>
                      </a:lnTo>
                      <a:lnTo>
                        <a:pt x="18343" y="130838"/>
                      </a:lnTo>
                      <a:lnTo>
                        <a:pt x="8539" y="132029"/>
                      </a:lnTo>
                      <a:lnTo>
                        <a:pt x="4669" y="123062"/>
                      </a:lnTo>
                      <a:lnTo>
                        <a:pt x="9897" y="120030"/>
                      </a:lnTo>
                      <a:cubicBezTo>
                        <a:pt x="27545" y="87821"/>
                        <a:pt x="43315" y="51743"/>
                        <a:pt x="57205" y="11795"/>
                      </a:cubicBezTo>
                      <a:lnTo>
                        <a:pt x="0" y="11795"/>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9" name="任意多边形 578"/>
                <p:cNvSpPr/>
                <p:nvPr/>
              </p:nvSpPr>
              <p:spPr>
                <a:xfrm>
                  <a:off x="2805122" y="5938956"/>
                  <a:ext cx="251129" cy="88851"/>
                </a:xfrm>
                <a:custGeom>
                  <a:avLst/>
                  <a:gdLst/>
                  <a:ahLst/>
                  <a:cxnLst/>
                  <a:rect l="l" t="t" r="r" b="b"/>
                  <a:pathLst>
                    <a:path w="251129" h="88851">
                      <a:moveTo>
                        <a:pt x="124607" y="0"/>
                      </a:moveTo>
                      <a:lnTo>
                        <a:pt x="137722" y="37375"/>
                      </a:lnTo>
                      <a:lnTo>
                        <a:pt x="251129" y="37375"/>
                      </a:lnTo>
                      <a:lnTo>
                        <a:pt x="251129" y="88851"/>
                      </a:lnTo>
                      <a:lnTo>
                        <a:pt x="239297" y="88851"/>
                      </a:lnTo>
                      <a:lnTo>
                        <a:pt x="239297" y="49169"/>
                      </a:lnTo>
                      <a:lnTo>
                        <a:pt x="12986" y="49169"/>
                      </a:lnTo>
                      <a:lnTo>
                        <a:pt x="12986" y="87679"/>
                      </a:lnTo>
                      <a:lnTo>
                        <a:pt x="0" y="87679"/>
                      </a:lnTo>
                      <a:lnTo>
                        <a:pt x="0" y="37375"/>
                      </a:lnTo>
                      <a:lnTo>
                        <a:pt x="125518" y="37375"/>
                      </a:lnTo>
                      <a:lnTo>
                        <a:pt x="112607" y="3144"/>
                      </a:lnTo>
                      <a:lnTo>
                        <a:pt x="124607"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8" name="任意多边形 577"/>
                <p:cNvSpPr/>
                <p:nvPr/>
              </p:nvSpPr>
              <p:spPr>
                <a:xfrm>
                  <a:off x="3119447" y="5939421"/>
                  <a:ext cx="252301" cy="109724"/>
                </a:xfrm>
                <a:custGeom>
                  <a:avLst/>
                  <a:gdLst/>
                  <a:ahLst/>
                  <a:cxnLst/>
                  <a:rect l="l" t="t" r="r" b="b"/>
                  <a:pathLst>
                    <a:path w="252301" h="109724">
                      <a:moveTo>
                        <a:pt x="115379" y="0"/>
                      </a:moveTo>
                      <a:lnTo>
                        <a:pt x="145480" y="49021"/>
                      </a:lnTo>
                      <a:lnTo>
                        <a:pt x="140266" y="52388"/>
                      </a:lnTo>
                      <a:lnTo>
                        <a:pt x="252301" y="52388"/>
                      </a:lnTo>
                      <a:lnTo>
                        <a:pt x="252301" y="107380"/>
                      </a:lnTo>
                      <a:lnTo>
                        <a:pt x="239316" y="107380"/>
                      </a:lnTo>
                      <a:lnTo>
                        <a:pt x="239316" y="64183"/>
                      </a:lnTo>
                      <a:lnTo>
                        <a:pt x="12986" y="64183"/>
                      </a:lnTo>
                      <a:lnTo>
                        <a:pt x="12986" y="109724"/>
                      </a:lnTo>
                      <a:lnTo>
                        <a:pt x="0" y="109724"/>
                      </a:lnTo>
                      <a:lnTo>
                        <a:pt x="0" y="52388"/>
                      </a:lnTo>
                      <a:lnTo>
                        <a:pt x="134632" y="52388"/>
                      </a:lnTo>
                      <a:lnTo>
                        <a:pt x="105650" y="5265"/>
                      </a:lnTo>
                      <a:lnTo>
                        <a:pt x="115379"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7" name="任意多边形 576"/>
                <p:cNvSpPr/>
                <p:nvPr/>
              </p:nvSpPr>
              <p:spPr>
                <a:xfrm>
                  <a:off x="2801030" y="6005948"/>
                  <a:ext cx="100533" cy="65521"/>
                </a:xfrm>
                <a:custGeom>
                  <a:avLst/>
                  <a:gdLst/>
                  <a:ahLst/>
                  <a:cxnLst/>
                  <a:rect l="l" t="t" r="r" b="b"/>
                  <a:pathLst>
                    <a:path w="100533" h="65521">
                      <a:moveTo>
                        <a:pt x="94245" y="0"/>
                      </a:moveTo>
                      <a:lnTo>
                        <a:pt x="100533" y="9246"/>
                      </a:lnTo>
                      <a:cubicBezTo>
                        <a:pt x="70556" y="31669"/>
                        <a:pt x="39017" y="50427"/>
                        <a:pt x="5915" y="65521"/>
                      </a:cubicBezTo>
                      <a:lnTo>
                        <a:pt x="0" y="56796"/>
                      </a:lnTo>
                      <a:cubicBezTo>
                        <a:pt x="40530" y="35675"/>
                        <a:pt x="71946" y="16743"/>
                        <a:pt x="94245"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6" name="任意多边形 575"/>
                <p:cNvSpPr/>
                <p:nvPr/>
              </p:nvSpPr>
              <p:spPr>
                <a:xfrm>
                  <a:off x="2959792" y="6007120"/>
                  <a:ext cx="99361" cy="60852"/>
                </a:xfrm>
                <a:custGeom>
                  <a:avLst/>
                  <a:gdLst/>
                  <a:ahLst/>
                  <a:cxnLst/>
                  <a:rect l="l" t="t" r="r" b="b"/>
                  <a:pathLst>
                    <a:path w="99361" h="60852">
                      <a:moveTo>
                        <a:pt x="3851" y="0"/>
                      </a:moveTo>
                      <a:lnTo>
                        <a:pt x="99361" y="50657"/>
                      </a:lnTo>
                      <a:lnTo>
                        <a:pt x="95287" y="60852"/>
                      </a:lnTo>
                      <a:lnTo>
                        <a:pt x="0" y="11180"/>
                      </a:lnTo>
                      <a:lnTo>
                        <a:pt x="3851"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5" name="任意多边形 574"/>
                <p:cNvSpPr/>
                <p:nvPr/>
              </p:nvSpPr>
              <p:spPr>
                <a:xfrm>
                  <a:off x="3105420" y="6026988"/>
                  <a:ext cx="280318" cy="189235"/>
                </a:xfrm>
                <a:custGeom>
                  <a:avLst/>
                  <a:gdLst/>
                  <a:ahLst/>
                  <a:cxnLst/>
                  <a:rect l="l" t="t" r="r" b="b"/>
                  <a:pathLst>
                    <a:path w="280318" h="189235">
                      <a:moveTo>
                        <a:pt x="133090" y="0"/>
                      </a:moveTo>
                      <a:lnTo>
                        <a:pt x="146075" y="0"/>
                      </a:lnTo>
                      <a:lnTo>
                        <a:pt x="146075" y="41133"/>
                      </a:lnTo>
                      <a:cubicBezTo>
                        <a:pt x="153703" y="106853"/>
                        <a:pt x="198450" y="151879"/>
                        <a:pt x="280318" y="176213"/>
                      </a:cubicBezTo>
                      <a:lnTo>
                        <a:pt x="276449" y="186891"/>
                      </a:lnTo>
                      <a:cubicBezTo>
                        <a:pt x="195994" y="161454"/>
                        <a:pt x="150745" y="120985"/>
                        <a:pt x="140699" y="65485"/>
                      </a:cubicBezTo>
                      <a:cubicBezTo>
                        <a:pt x="133902" y="117798"/>
                        <a:pt x="88293" y="159048"/>
                        <a:pt x="3870" y="189235"/>
                      </a:cubicBezTo>
                      <a:lnTo>
                        <a:pt x="0" y="178687"/>
                      </a:lnTo>
                      <a:cubicBezTo>
                        <a:pt x="88727" y="147371"/>
                        <a:pt x="133090" y="101445"/>
                        <a:pt x="133090" y="40909"/>
                      </a:cubicBezTo>
                      <a:lnTo>
                        <a:pt x="13309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4" name="任意多边形 573"/>
                <p:cNvSpPr/>
                <p:nvPr/>
              </p:nvSpPr>
              <p:spPr>
                <a:xfrm>
                  <a:off x="2790519" y="6036309"/>
                  <a:ext cx="280317" cy="99361"/>
                </a:xfrm>
                <a:custGeom>
                  <a:avLst/>
                  <a:gdLst/>
                  <a:ahLst/>
                  <a:cxnLst/>
                  <a:rect l="l" t="t" r="r" b="b"/>
                  <a:pathLst>
                    <a:path w="280317" h="99361">
                      <a:moveTo>
                        <a:pt x="144326" y="0"/>
                      </a:moveTo>
                      <a:lnTo>
                        <a:pt x="153069" y="7013"/>
                      </a:lnTo>
                      <a:lnTo>
                        <a:pt x="148400" y="13041"/>
                      </a:lnTo>
                      <a:cubicBezTo>
                        <a:pt x="177992" y="40599"/>
                        <a:pt x="221964" y="65527"/>
                        <a:pt x="280317" y="87827"/>
                      </a:cubicBezTo>
                      <a:lnTo>
                        <a:pt x="276150" y="97035"/>
                      </a:lnTo>
                      <a:cubicBezTo>
                        <a:pt x="215242" y="74897"/>
                        <a:pt x="169887" y="49212"/>
                        <a:pt x="140084" y="19980"/>
                      </a:cubicBezTo>
                      <a:cubicBezTo>
                        <a:pt x="106424" y="51556"/>
                        <a:pt x="60411" y="78016"/>
                        <a:pt x="2046" y="99361"/>
                      </a:cubicBezTo>
                      <a:lnTo>
                        <a:pt x="0" y="88757"/>
                      </a:lnTo>
                      <a:cubicBezTo>
                        <a:pt x="64541" y="63481"/>
                        <a:pt x="112650" y="33895"/>
                        <a:pt x="144326"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3" name="任意多边形 572"/>
                <p:cNvSpPr/>
                <p:nvPr/>
              </p:nvSpPr>
              <p:spPr>
                <a:xfrm>
                  <a:off x="3291623" y="6056158"/>
                  <a:ext cx="60852" cy="65503"/>
                </a:xfrm>
                <a:custGeom>
                  <a:avLst/>
                  <a:gdLst/>
                  <a:ahLst/>
                  <a:cxnLst/>
                  <a:rect l="l" t="t" r="r" b="b"/>
                  <a:pathLst>
                    <a:path w="60852" h="65503">
                      <a:moveTo>
                        <a:pt x="52034" y="0"/>
                      </a:moveTo>
                      <a:lnTo>
                        <a:pt x="60852" y="7163"/>
                      </a:lnTo>
                      <a:lnTo>
                        <a:pt x="7181" y="65503"/>
                      </a:lnTo>
                      <a:lnTo>
                        <a:pt x="0" y="58992"/>
                      </a:lnTo>
                      <a:lnTo>
                        <a:pt x="52034"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2" name="任意多边形 571"/>
                <p:cNvSpPr/>
                <p:nvPr/>
              </p:nvSpPr>
              <p:spPr>
                <a:xfrm>
                  <a:off x="3136377" y="6057312"/>
                  <a:ext cx="58508" cy="65521"/>
                </a:xfrm>
                <a:custGeom>
                  <a:avLst/>
                  <a:gdLst/>
                  <a:ahLst/>
                  <a:cxnLst/>
                  <a:rect l="l" t="t" r="r" b="b"/>
                  <a:pathLst>
                    <a:path w="58508" h="65521">
                      <a:moveTo>
                        <a:pt x="8818" y="0"/>
                      </a:moveTo>
                      <a:lnTo>
                        <a:pt x="58508" y="59364"/>
                      </a:lnTo>
                      <a:lnTo>
                        <a:pt x="49708" y="65521"/>
                      </a:lnTo>
                      <a:lnTo>
                        <a:pt x="0" y="7106"/>
                      </a:lnTo>
                      <a:lnTo>
                        <a:pt x="8818"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71" name="任意多边形 570"/>
                <p:cNvSpPr/>
                <p:nvPr/>
              </p:nvSpPr>
              <p:spPr>
                <a:xfrm>
                  <a:off x="2838460" y="6119206"/>
                  <a:ext cx="184435" cy="98319"/>
                </a:xfrm>
                <a:custGeom>
                  <a:avLst/>
                  <a:gdLst/>
                  <a:ahLst/>
                  <a:cxnLst/>
                  <a:rect l="l" t="t" r="r" b="b"/>
                  <a:pathLst>
                    <a:path w="184435" h="98319">
                      <a:moveTo>
                        <a:pt x="0" y="0"/>
                      </a:moveTo>
                      <a:lnTo>
                        <a:pt x="184435" y="0"/>
                      </a:lnTo>
                      <a:lnTo>
                        <a:pt x="184435" y="98319"/>
                      </a:lnTo>
                      <a:lnTo>
                        <a:pt x="171450" y="98319"/>
                      </a:lnTo>
                      <a:lnTo>
                        <a:pt x="171450" y="78469"/>
                      </a:lnTo>
                      <a:lnTo>
                        <a:pt x="12985" y="78469"/>
                      </a:lnTo>
                      <a:lnTo>
                        <a:pt x="12985" y="98319"/>
                      </a:lnTo>
                      <a:lnTo>
                        <a:pt x="0" y="98319"/>
                      </a:lnTo>
                      <a:lnTo>
                        <a:pt x="0" y="0"/>
                      </a:lnTo>
                      <a:close/>
                      <a:moveTo>
                        <a:pt x="12985" y="11794"/>
                      </a:moveTo>
                      <a:lnTo>
                        <a:pt x="12985" y="66675"/>
                      </a:lnTo>
                      <a:lnTo>
                        <a:pt x="171450" y="66675"/>
                      </a:lnTo>
                      <a:lnTo>
                        <a:pt x="171450" y="11794"/>
                      </a:lnTo>
                      <a:lnTo>
                        <a:pt x="12985" y="11794"/>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587" name="圆角矩形 586"/>
              <p:cNvSpPr/>
              <p:nvPr/>
            </p:nvSpPr>
            <p:spPr>
              <a:xfrm rot="10800000" flipV="1">
                <a:off x="2549245" y="5381600"/>
                <a:ext cx="1080000" cy="1080000"/>
              </a:xfrm>
              <a:prstGeom prst="roundRect">
                <a:avLst>
                  <a:gd name="adj" fmla="val 3319"/>
                </a:avLst>
              </a:prstGeom>
              <a:noFill/>
              <a:ln w="3175">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470" name="圆角矩形 469"/>
            <p:cNvSpPr/>
            <p:nvPr/>
          </p:nvSpPr>
          <p:spPr>
            <a:xfrm rot="10800000" flipV="1">
              <a:off x="1304925" y="5429249"/>
              <a:ext cx="840624" cy="976835"/>
            </a:xfrm>
            <a:prstGeom prst="roundRect">
              <a:avLst>
                <a:gd name="adj" fmla="val 3319"/>
              </a:avLst>
            </a:prstGeom>
            <a:noFill/>
            <a:ln w="3175">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83" name="TextBox 482"/>
            <p:cNvSpPr txBox="1"/>
            <p:nvPr/>
          </p:nvSpPr>
          <p:spPr>
            <a:xfrm>
              <a:off x="1352550" y="5591175"/>
              <a:ext cx="723900" cy="670560"/>
            </a:xfrm>
            <a:prstGeom prst="rect">
              <a:avLst/>
            </a:prstGeom>
            <a:noFill/>
          </p:spPr>
          <p:txBody>
            <a:bodyPr wrap="square" rtlCol="0">
              <a:spAutoFit/>
            </a:bodyPr>
            <a:p>
              <a:r>
                <a:rPr lang="zh-CN" altLang="en-US" sz="1350" dirty="0" smtClean="0">
                  <a:solidFill>
                    <a:srgbClr val="FF0000"/>
                  </a:solidFill>
                  <a:latin typeface="方正兰亭超细黑简体" panose="02000000000000000000" pitchFamily="2" charset="-122"/>
                  <a:ea typeface="方正兰亭超细黑简体" panose="02000000000000000000" pitchFamily="2" charset="-122"/>
                </a:rPr>
                <a:t>完全兼容</a:t>
              </a:r>
              <a:endParaRPr lang="zh-CN" altLang="en-US" sz="1350" dirty="0">
                <a:solidFill>
                  <a:srgbClr val="FF0000"/>
                </a:solidFill>
                <a:latin typeface="方正兰亭超细黑简体" panose="02000000000000000000" pitchFamily="2" charset="-122"/>
                <a:ea typeface="方正兰亭超细黑简体" panose="02000000000000000000" pitchFamily="2" charset="-122"/>
              </a:endParaRPr>
            </a:p>
          </p:txBody>
        </p:sp>
      </p:grpSp>
      <p:grpSp>
        <p:nvGrpSpPr>
          <p:cNvPr id="552" name="组合 551"/>
          <p:cNvGrpSpPr/>
          <p:nvPr/>
        </p:nvGrpSpPr>
        <p:grpSpPr>
          <a:xfrm>
            <a:off x="5364956" y="5348287"/>
            <a:ext cx="2842263" cy="746918"/>
            <a:chOff x="7153275" y="5429249"/>
            <a:chExt cx="3789684" cy="995891"/>
          </a:xfrm>
        </p:grpSpPr>
        <p:grpSp>
          <p:nvGrpSpPr>
            <p:cNvPr id="486" name="组合 589"/>
            <p:cNvGrpSpPr/>
            <p:nvPr/>
          </p:nvGrpSpPr>
          <p:grpSpPr>
            <a:xfrm>
              <a:off x="10102335" y="5448294"/>
              <a:ext cx="840624" cy="976834"/>
              <a:chOff x="4041423" y="5271984"/>
              <a:chExt cx="1080000" cy="1080000"/>
            </a:xfrm>
          </p:grpSpPr>
          <p:grpSp>
            <p:nvGrpSpPr>
              <p:cNvPr id="523" name="组合 585"/>
              <p:cNvGrpSpPr/>
              <p:nvPr/>
            </p:nvGrpSpPr>
            <p:grpSpPr>
              <a:xfrm>
                <a:off x="4283748" y="5488348"/>
                <a:ext cx="595349" cy="647273"/>
                <a:chOff x="4282260" y="5507318"/>
                <a:chExt cx="595349" cy="647273"/>
              </a:xfrm>
            </p:grpSpPr>
            <p:sp>
              <p:nvSpPr>
                <p:cNvPr id="526" name="任意多边形 525"/>
                <p:cNvSpPr/>
                <p:nvPr/>
              </p:nvSpPr>
              <p:spPr>
                <a:xfrm>
                  <a:off x="4355316" y="5507318"/>
                  <a:ext cx="210275" cy="268651"/>
                </a:xfrm>
                <a:custGeom>
                  <a:avLst/>
                  <a:gdLst/>
                  <a:ahLst/>
                  <a:cxnLst/>
                  <a:rect l="l" t="t" r="r" b="b"/>
                  <a:pathLst>
                    <a:path w="210275" h="268651">
                      <a:moveTo>
                        <a:pt x="63047" y="0"/>
                      </a:moveTo>
                      <a:lnTo>
                        <a:pt x="76032" y="0"/>
                      </a:lnTo>
                      <a:lnTo>
                        <a:pt x="76032" y="39756"/>
                      </a:lnTo>
                      <a:cubicBezTo>
                        <a:pt x="83709" y="68195"/>
                        <a:pt x="93823" y="93849"/>
                        <a:pt x="106375" y="116719"/>
                      </a:cubicBezTo>
                      <a:cubicBezTo>
                        <a:pt x="133102" y="95722"/>
                        <a:pt x="159289" y="72765"/>
                        <a:pt x="184937" y="47849"/>
                      </a:cubicBezTo>
                      <a:lnTo>
                        <a:pt x="191597" y="56760"/>
                      </a:lnTo>
                      <a:cubicBezTo>
                        <a:pt x="164883" y="83189"/>
                        <a:pt x="138032" y="106307"/>
                        <a:pt x="111044" y="126114"/>
                      </a:cubicBezTo>
                      <a:cubicBezTo>
                        <a:pt x="134088" y="164276"/>
                        <a:pt x="167165" y="199269"/>
                        <a:pt x="210275" y="231093"/>
                      </a:cubicBezTo>
                      <a:lnTo>
                        <a:pt x="203987" y="239428"/>
                      </a:lnTo>
                      <a:cubicBezTo>
                        <a:pt x="137622" y="194209"/>
                        <a:pt x="94971" y="135453"/>
                        <a:pt x="76032" y="63159"/>
                      </a:cubicBezTo>
                      <a:lnTo>
                        <a:pt x="76032" y="230740"/>
                      </a:lnTo>
                      <a:cubicBezTo>
                        <a:pt x="77582" y="256772"/>
                        <a:pt x="63921" y="269398"/>
                        <a:pt x="35049" y="268617"/>
                      </a:cubicBezTo>
                      <a:cubicBezTo>
                        <a:pt x="32742" y="268617"/>
                        <a:pt x="28364" y="268617"/>
                        <a:pt x="21915" y="268617"/>
                      </a:cubicBezTo>
                      <a:cubicBezTo>
                        <a:pt x="13307" y="267835"/>
                        <a:pt x="6002" y="267445"/>
                        <a:pt x="0" y="267445"/>
                      </a:cubicBezTo>
                      <a:lnTo>
                        <a:pt x="1618" y="255650"/>
                      </a:lnTo>
                      <a:cubicBezTo>
                        <a:pt x="7571" y="255650"/>
                        <a:pt x="14448" y="256041"/>
                        <a:pt x="22249" y="256822"/>
                      </a:cubicBezTo>
                      <a:cubicBezTo>
                        <a:pt x="28475" y="256822"/>
                        <a:pt x="32655" y="256822"/>
                        <a:pt x="34788" y="256822"/>
                      </a:cubicBezTo>
                      <a:cubicBezTo>
                        <a:pt x="55190" y="257591"/>
                        <a:pt x="64610" y="248736"/>
                        <a:pt x="63047" y="230256"/>
                      </a:cubicBezTo>
                      <a:lnTo>
                        <a:pt x="63047"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7" name="任意多边形 526"/>
                <p:cNvSpPr/>
                <p:nvPr/>
              </p:nvSpPr>
              <p:spPr>
                <a:xfrm>
                  <a:off x="4603133" y="5528806"/>
                  <a:ext cx="274476" cy="253770"/>
                </a:xfrm>
                <a:custGeom>
                  <a:avLst/>
                  <a:gdLst/>
                  <a:ahLst/>
                  <a:cxnLst/>
                  <a:rect l="l" t="t" r="r" b="b"/>
                  <a:pathLst>
                    <a:path w="274476" h="253770">
                      <a:moveTo>
                        <a:pt x="14008" y="0"/>
                      </a:moveTo>
                      <a:lnTo>
                        <a:pt x="259314" y="0"/>
                      </a:lnTo>
                      <a:lnTo>
                        <a:pt x="259314" y="11794"/>
                      </a:lnTo>
                      <a:lnTo>
                        <a:pt x="143731" y="11794"/>
                      </a:lnTo>
                      <a:lnTo>
                        <a:pt x="143731" y="136921"/>
                      </a:lnTo>
                      <a:lnTo>
                        <a:pt x="274476" y="136921"/>
                      </a:lnTo>
                      <a:lnTo>
                        <a:pt x="274476" y="148716"/>
                      </a:lnTo>
                      <a:lnTo>
                        <a:pt x="143731" y="148716"/>
                      </a:lnTo>
                      <a:lnTo>
                        <a:pt x="143731" y="253770"/>
                      </a:lnTo>
                      <a:lnTo>
                        <a:pt x="130746" y="253770"/>
                      </a:lnTo>
                      <a:lnTo>
                        <a:pt x="130746" y="148716"/>
                      </a:lnTo>
                      <a:lnTo>
                        <a:pt x="0" y="148716"/>
                      </a:lnTo>
                      <a:lnTo>
                        <a:pt x="0" y="136921"/>
                      </a:lnTo>
                      <a:lnTo>
                        <a:pt x="130746" y="136921"/>
                      </a:lnTo>
                      <a:lnTo>
                        <a:pt x="130746" y="11794"/>
                      </a:lnTo>
                      <a:lnTo>
                        <a:pt x="14008" y="11794"/>
                      </a:lnTo>
                      <a:lnTo>
                        <a:pt x="14008"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8" name="任意多边形 527"/>
                <p:cNvSpPr/>
                <p:nvPr/>
              </p:nvSpPr>
              <p:spPr>
                <a:xfrm>
                  <a:off x="4631708" y="5565659"/>
                  <a:ext cx="64350" cy="76033"/>
                </a:xfrm>
                <a:custGeom>
                  <a:avLst/>
                  <a:gdLst/>
                  <a:ahLst/>
                  <a:cxnLst/>
                  <a:rect l="l" t="t" r="r" b="b"/>
                  <a:pathLst>
                    <a:path w="64350" h="76033">
                      <a:moveTo>
                        <a:pt x="8911" y="0"/>
                      </a:moveTo>
                      <a:cubicBezTo>
                        <a:pt x="37201" y="34627"/>
                        <a:pt x="55680" y="57931"/>
                        <a:pt x="64350" y="69912"/>
                      </a:cubicBezTo>
                      <a:lnTo>
                        <a:pt x="55439" y="76033"/>
                      </a:lnTo>
                      <a:cubicBezTo>
                        <a:pt x="45070" y="63779"/>
                        <a:pt x="26591" y="40791"/>
                        <a:pt x="0" y="7069"/>
                      </a:cubicBezTo>
                      <a:lnTo>
                        <a:pt x="8911"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9" name="任意多边形 528"/>
                <p:cNvSpPr/>
                <p:nvPr/>
              </p:nvSpPr>
              <p:spPr>
                <a:xfrm>
                  <a:off x="4782303" y="5565659"/>
                  <a:ext cx="63178" cy="76033"/>
                </a:xfrm>
                <a:custGeom>
                  <a:avLst/>
                  <a:gdLst/>
                  <a:ahLst/>
                  <a:cxnLst/>
                  <a:rect l="l" t="t" r="r" b="b"/>
                  <a:pathLst>
                    <a:path w="63178" h="76033">
                      <a:moveTo>
                        <a:pt x="54044" y="0"/>
                      </a:moveTo>
                      <a:lnTo>
                        <a:pt x="63178" y="6958"/>
                      </a:lnTo>
                      <a:cubicBezTo>
                        <a:pt x="56667" y="16743"/>
                        <a:pt x="38541" y="39768"/>
                        <a:pt x="8800" y="76033"/>
                      </a:cubicBezTo>
                      <a:lnTo>
                        <a:pt x="0" y="69912"/>
                      </a:lnTo>
                      <a:cubicBezTo>
                        <a:pt x="28092" y="33846"/>
                        <a:pt x="46106" y="10542"/>
                        <a:pt x="54044"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0" name="任意多边形 529"/>
                <p:cNvSpPr/>
                <p:nvPr/>
              </p:nvSpPr>
              <p:spPr>
                <a:xfrm>
                  <a:off x="4284697" y="5581193"/>
                  <a:ext cx="102877" cy="165888"/>
                </a:xfrm>
                <a:custGeom>
                  <a:avLst/>
                  <a:gdLst/>
                  <a:ahLst/>
                  <a:cxnLst/>
                  <a:rect l="l" t="t" r="r" b="b"/>
                  <a:pathLst>
                    <a:path w="102877" h="165888">
                      <a:moveTo>
                        <a:pt x="7013" y="0"/>
                      </a:moveTo>
                      <a:lnTo>
                        <a:pt x="102877" y="0"/>
                      </a:lnTo>
                      <a:lnTo>
                        <a:pt x="102877" y="8483"/>
                      </a:lnTo>
                      <a:cubicBezTo>
                        <a:pt x="90190" y="67928"/>
                        <a:pt x="58204" y="120396"/>
                        <a:pt x="6920" y="165888"/>
                      </a:cubicBezTo>
                      <a:lnTo>
                        <a:pt x="0" y="159228"/>
                      </a:lnTo>
                      <a:cubicBezTo>
                        <a:pt x="48332" y="113289"/>
                        <a:pt x="78296" y="64145"/>
                        <a:pt x="89892" y="11795"/>
                      </a:cubicBezTo>
                      <a:lnTo>
                        <a:pt x="7013" y="11795"/>
                      </a:lnTo>
                      <a:lnTo>
                        <a:pt x="7013"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1" name="任意多边形 530"/>
                <p:cNvSpPr/>
                <p:nvPr/>
              </p:nvSpPr>
              <p:spPr>
                <a:xfrm>
                  <a:off x="4698160" y="5874831"/>
                  <a:ext cx="172529" cy="93538"/>
                </a:xfrm>
                <a:custGeom>
                  <a:avLst/>
                  <a:gdLst/>
                  <a:ahLst/>
                  <a:cxnLst/>
                  <a:rect l="l" t="t" r="r" b="b"/>
                  <a:pathLst>
                    <a:path w="172529" h="93538">
                      <a:moveTo>
                        <a:pt x="86153" y="0"/>
                      </a:moveTo>
                      <a:lnTo>
                        <a:pt x="99529" y="38546"/>
                      </a:lnTo>
                      <a:lnTo>
                        <a:pt x="172529" y="38546"/>
                      </a:lnTo>
                      <a:lnTo>
                        <a:pt x="172529" y="77205"/>
                      </a:lnTo>
                      <a:lnTo>
                        <a:pt x="159544" y="77205"/>
                      </a:lnTo>
                      <a:lnTo>
                        <a:pt x="159544" y="50341"/>
                      </a:lnTo>
                      <a:lnTo>
                        <a:pt x="12985" y="50341"/>
                      </a:lnTo>
                      <a:lnTo>
                        <a:pt x="12985" y="93538"/>
                      </a:lnTo>
                      <a:lnTo>
                        <a:pt x="0" y="93538"/>
                      </a:lnTo>
                      <a:lnTo>
                        <a:pt x="0" y="38546"/>
                      </a:lnTo>
                      <a:lnTo>
                        <a:pt x="87343" y="38546"/>
                      </a:lnTo>
                      <a:lnTo>
                        <a:pt x="75697" y="5004"/>
                      </a:lnTo>
                      <a:lnTo>
                        <a:pt x="86153"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2" name="任意多边形 531"/>
                <p:cNvSpPr/>
                <p:nvPr/>
              </p:nvSpPr>
              <p:spPr>
                <a:xfrm>
                  <a:off x="4597868" y="5875277"/>
                  <a:ext cx="90023" cy="195077"/>
                </a:xfrm>
                <a:custGeom>
                  <a:avLst/>
                  <a:gdLst/>
                  <a:ahLst/>
                  <a:cxnLst/>
                  <a:rect l="l" t="t" r="r" b="b"/>
                  <a:pathLst>
                    <a:path w="90023" h="195077">
                      <a:moveTo>
                        <a:pt x="56146" y="0"/>
                      </a:moveTo>
                      <a:lnTo>
                        <a:pt x="67847" y="4875"/>
                      </a:lnTo>
                      <a:cubicBezTo>
                        <a:pt x="51985" y="45629"/>
                        <a:pt x="35638" y="79022"/>
                        <a:pt x="18808" y="105054"/>
                      </a:cubicBezTo>
                      <a:lnTo>
                        <a:pt x="59531" y="104124"/>
                      </a:lnTo>
                      <a:cubicBezTo>
                        <a:pt x="59531" y="104348"/>
                        <a:pt x="60059" y="103932"/>
                        <a:pt x="61113" y="102878"/>
                      </a:cubicBezTo>
                      <a:cubicBezTo>
                        <a:pt x="68616" y="89359"/>
                        <a:pt x="74811" y="76858"/>
                        <a:pt x="79698" y="65373"/>
                      </a:cubicBezTo>
                      <a:lnTo>
                        <a:pt x="90023" y="70489"/>
                      </a:lnTo>
                      <a:cubicBezTo>
                        <a:pt x="71754" y="110412"/>
                        <a:pt x="50354" y="146838"/>
                        <a:pt x="25822" y="179766"/>
                      </a:cubicBezTo>
                      <a:lnTo>
                        <a:pt x="80684" y="175097"/>
                      </a:lnTo>
                      <a:lnTo>
                        <a:pt x="80684" y="187822"/>
                      </a:lnTo>
                      <a:lnTo>
                        <a:pt x="21525" y="192640"/>
                      </a:lnTo>
                      <a:cubicBezTo>
                        <a:pt x="20855" y="193310"/>
                        <a:pt x="17239" y="194122"/>
                        <a:pt x="10679" y="195077"/>
                      </a:cubicBezTo>
                      <a:lnTo>
                        <a:pt x="6995" y="183301"/>
                      </a:lnTo>
                      <a:cubicBezTo>
                        <a:pt x="8918" y="183301"/>
                        <a:pt x="10269" y="182910"/>
                        <a:pt x="11051" y="182129"/>
                      </a:cubicBezTo>
                      <a:cubicBezTo>
                        <a:pt x="11460" y="182129"/>
                        <a:pt x="11665" y="182377"/>
                        <a:pt x="11665" y="182873"/>
                      </a:cubicBezTo>
                      <a:cubicBezTo>
                        <a:pt x="24179" y="166440"/>
                        <a:pt x="38968" y="144047"/>
                        <a:pt x="56034" y="115696"/>
                      </a:cubicBezTo>
                      <a:lnTo>
                        <a:pt x="8167" y="118040"/>
                      </a:lnTo>
                      <a:cubicBezTo>
                        <a:pt x="8167" y="117258"/>
                        <a:pt x="6809" y="118034"/>
                        <a:pt x="4093" y="120365"/>
                      </a:cubicBezTo>
                      <a:lnTo>
                        <a:pt x="0" y="108589"/>
                      </a:lnTo>
                      <a:cubicBezTo>
                        <a:pt x="1910" y="108589"/>
                        <a:pt x="3256" y="108198"/>
                        <a:pt x="4037" y="107417"/>
                      </a:cubicBezTo>
                      <a:cubicBezTo>
                        <a:pt x="4459" y="107417"/>
                        <a:pt x="4670" y="107690"/>
                        <a:pt x="4670" y="108236"/>
                      </a:cubicBezTo>
                      <a:cubicBezTo>
                        <a:pt x="22678" y="78495"/>
                        <a:pt x="39837" y="42416"/>
                        <a:pt x="56146"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3" name="任意多边形 532"/>
                <p:cNvSpPr/>
                <p:nvPr/>
              </p:nvSpPr>
              <p:spPr>
                <a:xfrm>
                  <a:off x="4381454" y="5876282"/>
                  <a:ext cx="163004" cy="278309"/>
                </a:xfrm>
                <a:custGeom>
                  <a:avLst/>
                  <a:gdLst/>
                  <a:ahLst/>
                  <a:cxnLst/>
                  <a:rect l="l" t="t" r="r" b="b"/>
                  <a:pathLst>
                    <a:path w="163004" h="278309">
                      <a:moveTo>
                        <a:pt x="75009" y="0"/>
                      </a:moveTo>
                      <a:lnTo>
                        <a:pt x="87994" y="0"/>
                      </a:lnTo>
                      <a:lnTo>
                        <a:pt x="87994" y="50192"/>
                      </a:lnTo>
                      <a:lnTo>
                        <a:pt x="163004" y="50192"/>
                      </a:lnTo>
                      <a:lnTo>
                        <a:pt x="163004" y="222275"/>
                      </a:lnTo>
                      <a:lnTo>
                        <a:pt x="150018" y="222275"/>
                      </a:lnTo>
                      <a:lnTo>
                        <a:pt x="150018" y="200099"/>
                      </a:lnTo>
                      <a:lnTo>
                        <a:pt x="87994" y="200099"/>
                      </a:lnTo>
                      <a:lnTo>
                        <a:pt x="87994" y="278309"/>
                      </a:lnTo>
                      <a:lnTo>
                        <a:pt x="75009" y="278309"/>
                      </a:lnTo>
                      <a:lnTo>
                        <a:pt x="75009" y="200099"/>
                      </a:lnTo>
                      <a:lnTo>
                        <a:pt x="12985" y="200099"/>
                      </a:lnTo>
                      <a:lnTo>
                        <a:pt x="12985" y="222275"/>
                      </a:lnTo>
                      <a:lnTo>
                        <a:pt x="0" y="222275"/>
                      </a:lnTo>
                      <a:lnTo>
                        <a:pt x="0" y="50192"/>
                      </a:lnTo>
                      <a:lnTo>
                        <a:pt x="75009" y="50192"/>
                      </a:lnTo>
                      <a:lnTo>
                        <a:pt x="75009" y="0"/>
                      </a:lnTo>
                      <a:close/>
                      <a:moveTo>
                        <a:pt x="12985" y="61987"/>
                      </a:moveTo>
                      <a:lnTo>
                        <a:pt x="12985" y="119249"/>
                      </a:lnTo>
                      <a:lnTo>
                        <a:pt x="75009" y="119249"/>
                      </a:lnTo>
                      <a:lnTo>
                        <a:pt x="75009" y="61987"/>
                      </a:lnTo>
                      <a:lnTo>
                        <a:pt x="12985" y="61987"/>
                      </a:lnTo>
                      <a:close/>
                      <a:moveTo>
                        <a:pt x="87994" y="61987"/>
                      </a:moveTo>
                      <a:lnTo>
                        <a:pt x="87994" y="119249"/>
                      </a:lnTo>
                      <a:lnTo>
                        <a:pt x="150018" y="119249"/>
                      </a:lnTo>
                      <a:lnTo>
                        <a:pt x="150018" y="61987"/>
                      </a:lnTo>
                      <a:lnTo>
                        <a:pt x="87994" y="61987"/>
                      </a:lnTo>
                      <a:close/>
                      <a:moveTo>
                        <a:pt x="12985" y="131043"/>
                      </a:moveTo>
                      <a:lnTo>
                        <a:pt x="12985" y="188305"/>
                      </a:lnTo>
                      <a:lnTo>
                        <a:pt x="75009" y="188305"/>
                      </a:lnTo>
                      <a:lnTo>
                        <a:pt x="75009" y="131043"/>
                      </a:lnTo>
                      <a:lnTo>
                        <a:pt x="12985" y="131043"/>
                      </a:lnTo>
                      <a:close/>
                      <a:moveTo>
                        <a:pt x="87994" y="131043"/>
                      </a:moveTo>
                      <a:lnTo>
                        <a:pt x="87994" y="188305"/>
                      </a:lnTo>
                      <a:lnTo>
                        <a:pt x="150018" y="188305"/>
                      </a:lnTo>
                      <a:lnTo>
                        <a:pt x="150018" y="131043"/>
                      </a:lnTo>
                      <a:lnTo>
                        <a:pt x="87994" y="131043"/>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34" name="任意多边形 533"/>
                <p:cNvSpPr/>
                <p:nvPr/>
              </p:nvSpPr>
              <p:spPr>
                <a:xfrm>
                  <a:off x="4282260" y="5876431"/>
                  <a:ext cx="80702" cy="276820"/>
                </a:xfrm>
                <a:custGeom>
                  <a:avLst/>
                  <a:gdLst/>
                  <a:ahLst/>
                  <a:cxnLst/>
                  <a:rect l="l" t="t" r="r" b="b"/>
                  <a:pathLst>
                    <a:path w="80702" h="276820">
                      <a:moveTo>
                        <a:pt x="68516" y="0"/>
                      </a:moveTo>
                      <a:lnTo>
                        <a:pt x="80702" y="3125"/>
                      </a:lnTo>
                      <a:cubicBezTo>
                        <a:pt x="73546" y="29914"/>
                        <a:pt x="64597" y="55587"/>
                        <a:pt x="53857" y="80144"/>
                      </a:cubicBezTo>
                      <a:lnTo>
                        <a:pt x="53857" y="276820"/>
                      </a:lnTo>
                      <a:lnTo>
                        <a:pt x="40853" y="276820"/>
                      </a:lnTo>
                      <a:lnTo>
                        <a:pt x="40853" y="95864"/>
                      </a:lnTo>
                      <a:cubicBezTo>
                        <a:pt x="33622" y="119552"/>
                        <a:pt x="23502" y="140959"/>
                        <a:pt x="10492" y="160083"/>
                      </a:cubicBezTo>
                      <a:lnTo>
                        <a:pt x="0" y="154297"/>
                      </a:lnTo>
                      <a:cubicBezTo>
                        <a:pt x="28091" y="113320"/>
                        <a:pt x="50930" y="61888"/>
                        <a:pt x="68516"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7" name="任意多边形 546"/>
                <p:cNvSpPr/>
                <p:nvPr/>
              </p:nvSpPr>
              <p:spPr>
                <a:xfrm>
                  <a:off x="4678608" y="5941804"/>
                  <a:ext cx="66693" cy="211447"/>
                </a:xfrm>
                <a:custGeom>
                  <a:avLst/>
                  <a:gdLst/>
                  <a:ahLst/>
                  <a:cxnLst/>
                  <a:rect l="l" t="t" r="r" b="b"/>
                  <a:pathLst>
                    <a:path w="66693" h="211447">
                      <a:moveTo>
                        <a:pt x="54843" y="0"/>
                      </a:moveTo>
                      <a:lnTo>
                        <a:pt x="66693" y="4799"/>
                      </a:lnTo>
                      <a:cubicBezTo>
                        <a:pt x="65813" y="9339"/>
                        <a:pt x="64182" y="14380"/>
                        <a:pt x="61800" y="19924"/>
                      </a:cubicBezTo>
                      <a:cubicBezTo>
                        <a:pt x="59444" y="26981"/>
                        <a:pt x="54849" y="38484"/>
                        <a:pt x="48015" y="54433"/>
                      </a:cubicBezTo>
                      <a:lnTo>
                        <a:pt x="48015" y="211447"/>
                      </a:lnTo>
                      <a:lnTo>
                        <a:pt x="35030" y="211447"/>
                      </a:lnTo>
                      <a:lnTo>
                        <a:pt x="35030" y="69019"/>
                      </a:lnTo>
                      <a:cubicBezTo>
                        <a:pt x="28506" y="87386"/>
                        <a:pt x="19831" y="103733"/>
                        <a:pt x="9004" y="118058"/>
                      </a:cubicBezTo>
                      <a:lnTo>
                        <a:pt x="0" y="111937"/>
                      </a:lnTo>
                      <a:cubicBezTo>
                        <a:pt x="21145" y="84317"/>
                        <a:pt x="39427" y="47004"/>
                        <a:pt x="54843" y="0"/>
                      </a:cubicBez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48" name="任意多边形 547"/>
                <p:cNvSpPr/>
                <p:nvPr/>
              </p:nvSpPr>
              <p:spPr>
                <a:xfrm>
                  <a:off x="4743645" y="5963365"/>
                  <a:ext cx="131490" cy="189998"/>
                </a:xfrm>
                <a:custGeom>
                  <a:avLst/>
                  <a:gdLst/>
                  <a:ahLst/>
                  <a:cxnLst/>
                  <a:rect l="l" t="t" r="r" b="b"/>
                  <a:pathLst>
                    <a:path w="131490" h="189998">
                      <a:moveTo>
                        <a:pt x="0" y="0"/>
                      </a:moveTo>
                      <a:lnTo>
                        <a:pt x="131490" y="0"/>
                      </a:lnTo>
                      <a:lnTo>
                        <a:pt x="131490" y="10641"/>
                      </a:lnTo>
                      <a:lnTo>
                        <a:pt x="70991" y="10641"/>
                      </a:lnTo>
                      <a:cubicBezTo>
                        <a:pt x="70669" y="12241"/>
                        <a:pt x="69708" y="18213"/>
                        <a:pt x="68108" y="28556"/>
                      </a:cubicBezTo>
                      <a:cubicBezTo>
                        <a:pt x="65751" y="38640"/>
                        <a:pt x="64201" y="45002"/>
                        <a:pt x="63457" y="47644"/>
                      </a:cubicBezTo>
                      <a:lnTo>
                        <a:pt x="116310" y="47644"/>
                      </a:lnTo>
                      <a:lnTo>
                        <a:pt x="116310" y="189998"/>
                      </a:lnTo>
                      <a:lnTo>
                        <a:pt x="102171" y="189998"/>
                      </a:lnTo>
                      <a:lnTo>
                        <a:pt x="102171" y="168976"/>
                      </a:lnTo>
                      <a:lnTo>
                        <a:pt x="25841" y="168976"/>
                      </a:lnTo>
                      <a:lnTo>
                        <a:pt x="25841" y="189998"/>
                      </a:lnTo>
                      <a:lnTo>
                        <a:pt x="12855" y="189998"/>
                      </a:lnTo>
                      <a:lnTo>
                        <a:pt x="12855" y="47644"/>
                      </a:lnTo>
                      <a:lnTo>
                        <a:pt x="50918" y="47644"/>
                      </a:lnTo>
                      <a:cubicBezTo>
                        <a:pt x="52282" y="41591"/>
                        <a:pt x="54490" y="30628"/>
                        <a:pt x="57541" y="14753"/>
                      </a:cubicBezTo>
                      <a:cubicBezTo>
                        <a:pt x="58285" y="11057"/>
                        <a:pt x="58657" y="9686"/>
                        <a:pt x="58657" y="10641"/>
                      </a:cubicBezTo>
                      <a:lnTo>
                        <a:pt x="0" y="10641"/>
                      </a:lnTo>
                      <a:lnTo>
                        <a:pt x="0" y="0"/>
                      </a:lnTo>
                      <a:close/>
                      <a:moveTo>
                        <a:pt x="25841" y="59438"/>
                      </a:moveTo>
                      <a:lnTo>
                        <a:pt x="25841" y="103603"/>
                      </a:lnTo>
                      <a:lnTo>
                        <a:pt x="102171" y="103603"/>
                      </a:lnTo>
                      <a:lnTo>
                        <a:pt x="102171" y="59438"/>
                      </a:lnTo>
                      <a:lnTo>
                        <a:pt x="25841" y="59438"/>
                      </a:lnTo>
                      <a:close/>
                      <a:moveTo>
                        <a:pt x="25841" y="115398"/>
                      </a:moveTo>
                      <a:lnTo>
                        <a:pt x="25841" y="157181"/>
                      </a:lnTo>
                      <a:lnTo>
                        <a:pt x="102171" y="157181"/>
                      </a:lnTo>
                      <a:lnTo>
                        <a:pt x="102171" y="115398"/>
                      </a:lnTo>
                      <a:lnTo>
                        <a:pt x="25841" y="115398"/>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50" name="任意多边形 549"/>
                <p:cNvSpPr/>
                <p:nvPr/>
              </p:nvSpPr>
              <p:spPr>
                <a:xfrm>
                  <a:off x="4597868" y="6107580"/>
                  <a:ext cx="95864" cy="22324"/>
                </a:xfrm>
                <a:custGeom>
                  <a:avLst/>
                  <a:gdLst/>
                  <a:ahLst/>
                  <a:cxnLst/>
                  <a:rect l="l" t="t" r="r" b="b"/>
                  <a:pathLst>
                    <a:path w="95864" h="22324">
                      <a:moveTo>
                        <a:pt x="94134" y="0"/>
                      </a:moveTo>
                      <a:lnTo>
                        <a:pt x="95864" y="12576"/>
                      </a:lnTo>
                      <a:lnTo>
                        <a:pt x="1842" y="22324"/>
                      </a:lnTo>
                      <a:lnTo>
                        <a:pt x="0" y="10957"/>
                      </a:lnTo>
                      <a:lnTo>
                        <a:pt x="94134" y="0"/>
                      </a:lnTo>
                      <a:close/>
                    </a:path>
                  </a:pathLst>
                </a:custGeom>
                <a:solidFill>
                  <a:schemeClr val="bg1">
                    <a:lumMod val="75000"/>
                  </a:schemeClr>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525" name="圆角矩形 524"/>
              <p:cNvSpPr/>
              <p:nvPr/>
            </p:nvSpPr>
            <p:spPr>
              <a:xfrm rot="10800000" flipV="1">
                <a:off x="4041423" y="5271984"/>
                <a:ext cx="1080000" cy="1080000"/>
              </a:xfrm>
              <a:prstGeom prst="roundRect">
                <a:avLst>
                  <a:gd name="adj" fmla="val 3319"/>
                </a:avLst>
              </a:prstGeom>
            </p:spPr>
            <p:style>
              <a:lnRef idx="2">
                <a:schemeClr val="dk1"/>
              </a:lnRef>
              <a:fillRef idx="1">
                <a:schemeClr val="lt1"/>
              </a:fillRef>
              <a:effectRef idx="0">
                <a:schemeClr val="dk1"/>
              </a:effectRef>
              <a:fontRef idx="minor">
                <a:schemeClr val="dk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grpSp>
          <p:nvGrpSpPr>
            <p:cNvPr id="487" name="组合 587"/>
            <p:cNvGrpSpPr/>
            <p:nvPr/>
          </p:nvGrpSpPr>
          <p:grpSpPr>
            <a:xfrm>
              <a:off x="8134350" y="5448294"/>
              <a:ext cx="840624" cy="976834"/>
              <a:chOff x="1112796" y="5373980"/>
              <a:chExt cx="1080000" cy="1080000"/>
            </a:xfrm>
          </p:grpSpPr>
          <p:grpSp>
            <p:nvGrpSpPr>
              <p:cNvPr id="509" name="组合 583"/>
              <p:cNvGrpSpPr/>
              <p:nvPr/>
            </p:nvGrpSpPr>
            <p:grpSpPr>
              <a:xfrm>
                <a:off x="1354526" y="5588428"/>
                <a:ext cx="596540" cy="651105"/>
                <a:chOff x="1378011" y="5567444"/>
                <a:chExt cx="596540" cy="651105"/>
              </a:xfrm>
            </p:grpSpPr>
            <p:sp>
              <p:nvSpPr>
                <p:cNvPr id="511" name="任意多边形 510"/>
                <p:cNvSpPr/>
                <p:nvPr/>
              </p:nvSpPr>
              <p:spPr>
                <a:xfrm>
                  <a:off x="1382253" y="5567444"/>
                  <a:ext cx="272132" cy="46844"/>
                </a:xfrm>
                <a:custGeom>
                  <a:avLst/>
                  <a:gdLst/>
                  <a:ahLst/>
                  <a:cxnLst/>
                  <a:rect l="l" t="t" r="r" b="b"/>
                  <a:pathLst>
                    <a:path w="272132" h="46844">
                      <a:moveTo>
                        <a:pt x="131452" y="0"/>
                      </a:moveTo>
                      <a:lnTo>
                        <a:pt x="149665" y="36203"/>
                      </a:lnTo>
                      <a:lnTo>
                        <a:pt x="272132" y="36203"/>
                      </a:lnTo>
                      <a:lnTo>
                        <a:pt x="272132" y="46844"/>
                      </a:lnTo>
                      <a:lnTo>
                        <a:pt x="0" y="46844"/>
                      </a:lnTo>
                      <a:lnTo>
                        <a:pt x="0" y="36203"/>
                      </a:lnTo>
                      <a:lnTo>
                        <a:pt x="137740" y="36203"/>
                      </a:lnTo>
                      <a:lnTo>
                        <a:pt x="121406" y="5172"/>
                      </a:lnTo>
                      <a:lnTo>
                        <a:pt x="131452"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2" name="任意多边形 511"/>
                <p:cNvSpPr/>
                <p:nvPr/>
              </p:nvSpPr>
              <p:spPr>
                <a:xfrm>
                  <a:off x="1425487" y="5639384"/>
                  <a:ext cx="186817" cy="53466"/>
                </a:xfrm>
                <a:custGeom>
                  <a:avLst/>
                  <a:gdLst/>
                  <a:ahLst/>
                  <a:cxnLst/>
                  <a:rect l="l" t="t" r="r" b="b"/>
                  <a:pathLst>
                    <a:path w="186817" h="53466">
                      <a:moveTo>
                        <a:pt x="0" y="0"/>
                      </a:moveTo>
                      <a:lnTo>
                        <a:pt x="186817" y="0"/>
                      </a:lnTo>
                      <a:lnTo>
                        <a:pt x="186817" y="53466"/>
                      </a:lnTo>
                      <a:lnTo>
                        <a:pt x="0" y="53466"/>
                      </a:lnTo>
                      <a:lnTo>
                        <a:pt x="0" y="0"/>
                      </a:lnTo>
                      <a:close/>
                      <a:moveTo>
                        <a:pt x="12985" y="11795"/>
                      </a:moveTo>
                      <a:lnTo>
                        <a:pt x="12985" y="41672"/>
                      </a:lnTo>
                      <a:lnTo>
                        <a:pt x="173831" y="41672"/>
                      </a:lnTo>
                      <a:lnTo>
                        <a:pt x="173831" y="11795"/>
                      </a:lnTo>
                      <a:lnTo>
                        <a:pt x="12985" y="11795"/>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3" name="任意多边形 512"/>
                <p:cNvSpPr/>
                <p:nvPr/>
              </p:nvSpPr>
              <p:spPr>
                <a:xfrm>
                  <a:off x="1691908" y="5696534"/>
                  <a:ext cx="282643" cy="11795"/>
                </a:xfrm>
                <a:custGeom>
                  <a:avLst/>
                  <a:gdLst/>
                  <a:ahLst/>
                  <a:cxnLst/>
                  <a:rect l="l" t="t" r="r" b="b"/>
                  <a:pathLst>
                    <a:path w="282643" h="11795">
                      <a:moveTo>
                        <a:pt x="0" y="0"/>
                      </a:moveTo>
                      <a:lnTo>
                        <a:pt x="282643" y="0"/>
                      </a:lnTo>
                      <a:lnTo>
                        <a:pt x="282643" y="11795"/>
                      </a:lnTo>
                      <a:lnTo>
                        <a:pt x="0" y="11795"/>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4" name="任意多边形 513"/>
                <p:cNvSpPr/>
                <p:nvPr/>
              </p:nvSpPr>
              <p:spPr>
                <a:xfrm>
                  <a:off x="1400484" y="5717947"/>
                  <a:ext cx="235632" cy="127378"/>
                </a:xfrm>
                <a:custGeom>
                  <a:avLst/>
                  <a:gdLst/>
                  <a:ahLst/>
                  <a:cxnLst/>
                  <a:rect l="l" t="t" r="r" b="b"/>
                  <a:pathLst>
                    <a:path w="235632" h="127378">
                      <a:moveTo>
                        <a:pt x="0" y="0"/>
                      </a:moveTo>
                      <a:lnTo>
                        <a:pt x="235632" y="0"/>
                      </a:lnTo>
                      <a:lnTo>
                        <a:pt x="235632" y="91120"/>
                      </a:lnTo>
                      <a:cubicBezTo>
                        <a:pt x="235632" y="103100"/>
                        <a:pt x="232600" y="111695"/>
                        <a:pt x="226535" y="116904"/>
                      </a:cubicBezTo>
                      <a:cubicBezTo>
                        <a:pt x="220321" y="123105"/>
                        <a:pt x="209655" y="126206"/>
                        <a:pt x="194537" y="126206"/>
                      </a:cubicBezTo>
                      <a:lnTo>
                        <a:pt x="160772" y="124904"/>
                      </a:lnTo>
                      <a:lnTo>
                        <a:pt x="160772" y="113258"/>
                      </a:lnTo>
                      <a:lnTo>
                        <a:pt x="194704" y="113258"/>
                      </a:lnTo>
                      <a:cubicBezTo>
                        <a:pt x="206226" y="113258"/>
                        <a:pt x="213829" y="112030"/>
                        <a:pt x="217512" y="109574"/>
                      </a:cubicBezTo>
                      <a:cubicBezTo>
                        <a:pt x="220935" y="105457"/>
                        <a:pt x="222647" y="99305"/>
                        <a:pt x="222647" y="91120"/>
                      </a:cubicBezTo>
                      <a:lnTo>
                        <a:pt x="222647" y="10641"/>
                      </a:lnTo>
                      <a:lnTo>
                        <a:pt x="12985" y="10641"/>
                      </a:lnTo>
                      <a:lnTo>
                        <a:pt x="12985" y="127378"/>
                      </a:lnTo>
                      <a:lnTo>
                        <a:pt x="0" y="127378"/>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5" name="任意多边形 514"/>
                <p:cNvSpPr/>
                <p:nvPr/>
              </p:nvSpPr>
              <p:spPr>
                <a:xfrm>
                  <a:off x="1455253" y="5753684"/>
                  <a:ext cx="126094" cy="54657"/>
                </a:xfrm>
                <a:custGeom>
                  <a:avLst/>
                  <a:gdLst/>
                  <a:ahLst/>
                  <a:cxnLst/>
                  <a:rect l="l" t="t" r="r" b="b"/>
                  <a:pathLst>
                    <a:path w="126094" h="54657">
                      <a:moveTo>
                        <a:pt x="0" y="0"/>
                      </a:moveTo>
                      <a:lnTo>
                        <a:pt x="126094" y="0"/>
                      </a:lnTo>
                      <a:lnTo>
                        <a:pt x="126094" y="54657"/>
                      </a:lnTo>
                      <a:lnTo>
                        <a:pt x="0" y="54657"/>
                      </a:lnTo>
                      <a:lnTo>
                        <a:pt x="0" y="0"/>
                      </a:lnTo>
                      <a:close/>
                      <a:moveTo>
                        <a:pt x="12985" y="11795"/>
                      </a:moveTo>
                      <a:lnTo>
                        <a:pt x="12985" y="42862"/>
                      </a:lnTo>
                      <a:lnTo>
                        <a:pt x="113109" y="42862"/>
                      </a:lnTo>
                      <a:lnTo>
                        <a:pt x="113109" y="11795"/>
                      </a:lnTo>
                      <a:lnTo>
                        <a:pt x="12985" y="11795"/>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6" name="任意多边形 515"/>
                <p:cNvSpPr/>
                <p:nvPr/>
              </p:nvSpPr>
              <p:spPr>
                <a:xfrm>
                  <a:off x="1500143" y="5939403"/>
                  <a:ext cx="158911" cy="279127"/>
                </a:xfrm>
                <a:custGeom>
                  <a:avLst/>
                  <a:gdLst/>
                  <a:ahLst/>
                  <a:cxnLst/>
                  <a:rect l="l" t="t" r="r" b="b"/>
                  <a:pathLst>
                    <a:path w="158911" h="279127">
                      <a:moveTo>
                        <a:pt x="62880" y="0"/>
                      </a:moveTo>
                      <a:lnTo>
                        <a:pt x="74861" y="4781"/>
                      </a:lnTo>
                      <a:cubicBezTo>
                        <a:pt x="70073" y="24972"/>
                        <a:pt x="63457" y="43228"/>
                        <a:pt x="55011" y="59550"/>
                      </a:cubicBezTo>
                      <a:lnTo>
                        <a:pt x="157739" y="59550"/>
                      </a:lnTo>
                      <a:lnTo>
                        <a:pt x="157739" y="71344"/>
                      </a:lnTo>
                      <a:lnTo>
                        <a:pt x="130615" y="71344"/>
                      </a:lnTo>
                      <a:cubicBezTo>
                        <a:pt x="126820" y="125853"/>
                        <a:pt x="112905" y="169527"/>
                        <a:pt x="88869" y="202369"/>
                      </a:cubicBezTo>
                      <a:cubicBezTo>
                        <a:pt x="101767" y="220042"/>
                        <a:pt x="125115" y="242484"/>
                        <a:pt x="158911" y="269695"/>
                      </a:cubicBezTo>
                      <a:lnTo>
                        <a:pt x="152474" y="277974"/>
                      </a:lnTo>
                      <a:cubicBezTo>
                        <a:pt x="116049" y="250031"/>
                        <a:pt x="92472" y="227459"/>
                        <a:pt x="81744" y="210257"/>
                      </a:cubicBezTo>
                      <a:cubicBezTo>
                        <a:pt x="70222" y="228290"/>
                        <a:pt x="45213" y="251246"/>
                        <a:pt x="6716" y="279127"/>
                      </a:cubicBezTo>
                      <a:lnTo>
                        <a:pt x="0" y="272281"/>
                      </a:lnTo>
                      <a:cubicBezTo>
                        <a:pt x="36178" y="244090"/>
                        <a:pt x="61082" y="220786"/>
                        <a:pt x="74712" y="202369"/>
                      </a:cubicBezTo>
                      <a:cubicBezTo>
                        <a:pt x="53777" y="172665"/>
                        <a:pt x="41015" y="135607"/>
                        <a:pt x="36426" y="91194"/>
                      </a:cubicBezTo>
                      <a:cubicBezTo>
                        <a:pt x="34454" y="100967"/>
                        <a:pt x="29629" y="111081"/>
                        <a:pt x="21952" y="121537"/>
                      </a:cubicBezTo>
                      <a:lnTo>
                        <a:pt x="12855" y="115583"/>
                      </a:lnTo>
                      <a:cubicBezTo>
                        <a:pt x="33133" y="83362"/>
                        <a:pt x="49808" y="44834"/>
                        <a:pt x="62880" y="0"/>
                      </a:cubicBezTo>
                      <a:close/>
                      <a:moveTo>
                        <a:pt x="50732" y="71363"/>
                      </a:moveTo>
                      <a:cubicBezTo>
                        <a:pt x="50335" y="72926"/>
                        <a:pt x="49039" y="75505"/>
                        <a:pt x="46844" y="79102"/>
                      </a:cubicBezTo>
                      <a:cubicBezTo>
                        <a:pt x="52226" y="128029"/>
                        <a:pt x="63897" y="165869"/>
                        <a:pt x="81856" y="192621"/>
                      </a:cubicBezTo>
                      <a:cubicBezTo>
                        <a:pt x="102022" y="164281"/>
                        <a:pt x="114040" y="123862"/>
                        <a:pt x="117909" y="71363"/>
                      </a:cubicBezTo>
                      <a:lnTo>
                        <a:pt x="50732" y="71363"/>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7" name="任意多边形 516"/>
                <p:cNvSpPr/>
                <p:nvPr/>
              </p:nvSpPr>
              <p:spPr>
                <a:xfrm>
                  <a:off x="1739812" y="5940612"/>
                  <a:ext cx="12985" cy="277937"/>
                </a:xfrm>
                <a:custGeom>
                  <a:avLst/>
                  <a:gdLst/>
                  <a:ahLst/>
                  <a:cxnLst/>
                  <a:rect l="l" t="t" r="r" b="b"/>
                  <a:pathLst>
                    <a:path w="12985" h="277937">
                      <a:moveTo>
                        <a:pt x="0" y="0"/>
                      </a:moveTo>
                      <a:lnTo>
                        <a:pt x="12985" y="0"/>
                      </a:lnTo>
                      <a:lnTo>
                        <a:pt x="12985" y="277937"/>
                      </a:lnTo>
                      <a:lnTo>
                        <a:pt x="0" y="277937"/>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8" name="任意多边形 517"/>
                <p:cNvSpPr/>
                <p:nvPr/>
              </p:nvSpPr>
              <p:spPr>
                <a:xfrm>
                  <a:off x="1783382" y="5945561"/>
                  <a:ext cx="190444" cy="252114"/>
                </a:xfrm>
                <a:custGeom>
                  <a:avLst/>
                  <a:gdLst/>
                  <a:ahLst/>
                  <a:cxnLst/>
                  <a:rect l="l" t="t" r="r" b="b"/>
                  <a:pathLst>
                    <a:path w="190444" h="252114">
                      <a:moveTo>
                        <a:pt x="95733" y="0"/>
                      </a:moveTo>
                      <a:lnTo>
                        <a:pt x="108719" y="0"/>
                      </a:lnTo>
                      <a:lnTo>
                        <a:pt x="108719" y="68870"/>
                      </a:lnTo>
                      <a:lnTo>
                        <a:pt x="183430" y="68870"/>
                      </a:lnTo>
                      <a:lnTo>
                        <a:pt x="183430" y="80664"/>
                      </a:lnTo>
                      <a:lnTo>
                        <a:pt x="108719" y="80664"/>
                      </a:lnTo>
                      <a:lnTo>
                        <a:pt x="108719" y="149832"/>
                      </a:lnTo>
                      <a:lnTo>
                        <a:pt x="177607" y="149832"/>
                      </a:lnTo>
                      <a:lnTo>
                        <a:pt x="177607" y="161627"/>
                      </a:lnTo>
                      <a:lnTo>
                        <a:pt x="108719" y="161627"/>
                      </a:lnTo>
                      <a:lnTo>
                        <a:pt x="108719" y="240320"/>
                      </a:lnTo>
                      <a:lnTo>
                        <a:pt x="190444" y="240320"/>
                      </a:lnTo>
                      <a:lnTo>
                        <a:pt x="190444" y="252114"/>
                      </a:lnTo>
                      <a:lnTo>
                        <a:pt x="0" y="252114"/>
                      </a:lnTo>
                      <a:lnTo>
                        <a:pt x="0" y="240320"/>
                      </a:lnTo>
                      <a:lnTo>
                        <a:pt x="95733" y="240320"/>
                      </a:lnTo>
                      <a:lnTo>
                        <a:pt x="95733" y="161627"/>
                      </a:lnTo>
                      <a:lnTo>
                        <a:pt x="19850" y="161627"/>
                      </a:lnTo>
                      <a:lnTo>
                        <a:pt x="19850" y="149832"/>
                      </a:lnTo>
                      <a:lnTo>
                        <a:pt x="95733" y="149832"/>
                      </a:lnTo>
                      <a:lnTo>
                        <a:pt x="95733" y="80664"/>
                      </a:lnTo>
                      <a:lnTo>
                        <a:pt x="37746" y="80664"/>
                      </a:lnTo>
                      <a:cubicBezTo>
                        <a:pt x="33542" y="94704"/>
                        <a:pt x="26212" y="112600"/>
                        <a:pt x="15757" y="134354"/>
                      </a:cubicBezTo>
                      <a:lnTo>
                        <a:pt x="5841" y="130206"/>
                      </a:lnTo>
                      <a:cubicBezTo>
                        <a:pt x="19843" y="100775"/>
                        <a:pt x="30894" y="62421"/>
                        <a:pt x="38993" y="15143"/>
                      </a:cubicBezTo>
                      <a:lnTo>
                        <a:pt x="51513" y="18231"/>
                      </a:lnTo>
                      <a:cubicBezTo>
                        <a:pt x="48338" y="38534"/>
                        <a:pt x="44443" y="55413"/>
                        <a:pt x="39830" y="68870"/>
                      </a:cubicBezTo>
                      <a:lnTo>
                        <a:pt x="95733" y="68870"/>
                      </a:lnTo>
                      <a:lnTo>
                        <a:pt x="95733"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19" name="任意多边形 518"/>
                <p:cNvSpPr/>
                <p:nvPr/>
              </p:nvSpPr>
              <p:spPr>
                <a:xfrm>
                  <a:off x="1384578" y="5966806"/>
                  <a:ext cx="134392" cy="112179"/>
                </a:xfrm>
                <a:custGeom>
                  <a:avLst/>
                  <a:gdLst/>
                  <a:ahLst/>
                  <a:cxnLst/>
                  <a:rect l="l" t="t" r="r" b="b"/>
                  <a:pathLst>
                    <a:path w="134392" h="112179">
                      <a:moveTo>
                        <a:pt x="0" y="0"/>
                      </a:moveTo>
                      <a:lnTo>
                        <a:pt x="134392" y="0"/>
                      </a:lnTo>
                      <a:lnTo>
                        <a:pt x="134392" y="11794"/>
                      </a:lnTo>
                      <a:lnTo>
                        <a:pt x="66433" y="11794"/>
                      </a:lnTo>
                      <a:cubicBezTo>
                        <a:pt x="52195" y="39514"/>
                        <a:pt x="36711" y="63983"/>
                        <a:pt x="19980" y="85204"/>
                      </a:cubicBezTo>
                      <a:lnTo>
                        <a:pt x="107398" y="82023"/>
                      </a:lnTo>
                      <a:lnTo>
                        <a:pt x="79381" y="35979"/>
                      </a:lnTo>
                      <a:lnTo>
                        <a:pt x="88739" y="29170"/>
                      </a:lnTo>
                      <a:lnTo>
                        <a:pt x="134392" y="106282"/>
                      </a:lnTo>
                      <a:lnTo>
                        <a:pt x="125164" y="112179"/>
                      </a:lnTo>
                      <a:lnTo>
                        <a:pt x="112495" y="93501"/>
                      </a:lnTo>
                      <a:lnTo>
                        <a:pt x="14771" y="98152"/>
                      </a:lnTo>
                      <a:lnTo>
                        <a:pt x="3070" y="99343"/>
                      </a:lnTo>
                      <a:lnTo>
                        <a:pt x="1172" y="88385"/>
                      </a:lnTo>
                      <a:lnTo>
                        <a:pt x="6827" y="86878"/>
                      </a:lnTo>
                      <a:cubicBezTo>
                        <a:pt x="21958" y="65695"/>
                        <a:pt x="37585" y="40667"/>
                        <a:pt x="53708" y="11794"/>
                      </a:cubicBezTo>
                      <a:lnTo>
                        <a:pt x="0" y="11794"/>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0" name="任意多边形 519"/>
                <p:cNvSpPr/>
                <p:nvPr/>
              </p:nvSpPr>
              <p:spPr>
                <a:xfrm>
                  <a:off x="1757281" y="5994283"/>
                  <a:ext cx="37486" cy="47997"/>
                </a:xfrm>
                <a:custGeom>
                  <a:avLst/>
                  <a:gdLst/>
                  <a:ahLst/>
                  <a:cxnLst/>
                  <a:rect l="l" t="t" r="r" b="b"/>
                  <a:pathLst>
                    <a:path w="37486" h="47997">
                      <a:moveTo>
                        <a:pt x="9171" y="0"/>
                      </a:moveTo>
                      <a:lnTo>
                        <a:pt x="37486" y="42007"/>
                      </a:lnTo>
                      <a:lnTo>
                        <a:pt x="28389" y="47997"/>
                      </a:lnTo>
                      <a:lnTo>
                        <a:pt x="0" y="6902"/>
                      </a:lnTo>
                      <a:lnTo>
                        <a:pt x="9171"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1" name="任意多边形 520"/>
                <p:cNvSpPr/>
                <p:nvPr/>
              </p:nvSpPr>
              <p:spPr>
                <a:xfrm>
                  <a:off x="1693062" y="6002450"/>
                  <a:ext cx="30491" cy="90023"/>
                </a:xfrm>
                <a:custGeom>
                  <a:avLst/>
                  <a:gdLst/>
                  <a:ahLst/>
                  <a:cxnLst/>
                  <a:rect l="l" t="t" r="r" b="b"/>
                  <a:pathLst>
                    <a:path w="30491" h="90023">
                      <a:moveTo>
                        <a:pt x="17933" y="0"/>
                      </a:moveTo>
                      <a:lnTo>
                        <a:pt x="30491" y="3088"/>
                      </a:lnTo>
                      <a:cubicBezTo>
                        <a:pt x="25716" y="30510"/>
                        <a:pt x="19056" y="59488"/>
                        <a:pt x="10510" y="90023"/>
                      </a:cubicBezTo>
                      <a:lnTo>
                        <a:pt x="0" y="86041"/>
                      </a:lnTo>
                      <a:cubicBezTo>
                        <a:pt x="7007" y="61968"/>
                        <a:pt x="12985" y="33288"/>
                        <a:pt x="17933"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22" name="任意多边形 521"/>
                <p:cNvSpPr/>
                <p:nvPr/>
              </p:nvSpPr>
              <p:spPr>
                <a:xfrm>
                  <a:off x="1378011" y="6074706"/>
                  <a:ext cx="141405" cy="122709"/>
                </a:xfrm>
                <a:custGeom>
                  <a:avLst/>
                  <a:gdLst/>
                  <a:ahLst/>
                  <a:cxnLst/>
                  <a:rect l="l" t="t" r="r" b="b"/>
                  <a:pathLst>
                    <a:path w="141405" h="122709">
                      <a:moveTo>
                        <a:pt x="67698" y="0"/>
                      </a:moveTo>
                      <a:lnTo>
                        <a:pt x="79530" y="0"/>
                      </a:lnTo>
                      <a:lnTo>
                        <a:pt x="79530" y="38528"/>
                      </a:lnTo>
                      <a:lnTo>
                        <a:pt x="135564" y="38528"/>
                      </a:lnTo>
                      <a:lnTo>
                        <a:pt x="135564" y="49169"/>
                      </a:lnTo>
                      <a:lnTo>
                        <a:pt x="79530" y="49169"/>
                      </a:lnTo>
                      <a:lnTo>
                        <a:pt x="79530" y="105054"/>
                      </a:lnTo>
                      <a:lnTo>
                        <a:pt x="139657" y="98059"/>
                      </a:lnTo>
                      <a:lnTo>
                        <a:pt x="141405" y="110691"/>
                      </a:lnTo>
                      <a:lnTo>
                        <a:pt x="1823" y="122709"/>
                      </a:lnTo>
                      <a:lnTo>
                        <a:pt x="0" y="111212"/>
                      </a:lnTo>
                      <a:lnTo>
                        <a:pt x="67698" y="106505"/>
                      </a:lnTo>
                      <a:lnTo>
                        <a:pt x="67698" y="49169"/>
                      </a:lnTo>
                      <a:lnTo>
                        <a:pt x="9339" y="49169"/>
                      </a:lnTo>
                      <a:lnTo>
                        <a:pt x="9339" y="38528"/>
                      </a:lnTo>
                      <a:lnTo>
                        <a:pt x="67698" y="38528"/>
                      </a:lnTo>
                      <a:lnTo>
                        <a:pt x="67698"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510" name="圆角矩形 509"/>
              <p:cNvSpPr/>
              <p:nvPr/>
            </p:nvSpPr>
            <p:spPr>
              <a:xfrm rot="10800000" flipV="1">
                <a:off x="1112796" y="5373980"/>
                <a:ext cx="1080000" cy="1080000"/>
              </a:xfrm>
              <a:prstGeom prst="roundRect">
                <a:avLst>
                  <a:gd name="adj" fmla="val 3319"/>
                </a:avLst>
              </a:prstGeom>
              <a:noFill/>
              <a:ln w="3175">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grpSp>
          <p:nvGrpSpPr>
            <p:cNvPr id="488" name="组合 588"/>
            <p:cNvGrpSpPr/>
            <p:nvPr/>
          </p:nvGrpSpPr>
          <p:grpSpPr>
            <a:xfrm>
              <a:off x="9118343" y="5448304"/>
              <a:ext cx="840624" cy="976836"/>
              <a:chOff x="2549245" y="5381600"/>
              <a:chExt cx="1080000" cy="1080000"/>
            </a:xfrm>
          </p:grpSpPr>
          <p:grpSp>
            <p:nvGrpSpPr>
              <p:cNvPr id="491" name="组合 584"/>
              <p:cNvGrpSpPr/>
              <p:nvPr/>
            </p:nvGrpSpPr>
            <p:grpSpPr>
              <a:xfrm>
                <a:off x="2791636" y="5596671"/>
                <a:ext cx="595219" cy="649858"/>
                <a:chOff x="2790519" y="5567667"/>
                <a:chExt cx="595219" cy="649858"/>
              </a:xfrm>
            </p:grpSpPr>
            <p:sp>
              <p:nvSpPr>
                <p:cNvPr id="493" name="任意多边形 492"/>
                <p:cNvSpPr/>
                <p:nvPr/>
              </p:nvSpPr>
              <p:spPr>
                <a:xfrm>
                  <a:off x="2821772" y="5567667"/>
                  <a:ext cx="217810" cy="278346"/>
                </a:xfrm>
                <a:custGeom>
                  <a:avLst/>
                  <a:gdLst/>
                  <a:ahLst/>
                  <a:cxnLst/>
                  <a:rect l="l" t="t" r="r" b="b"/>
                  <a:pathLst>
                    <a:path w="217810" h="278346">
                      <a:moveTo>
                        <a:pt x="94451" y="0"/>
                      </a:moveTo>
                      <a:lnTo>
                        <a:pt x="106617" y="3107"/>
                      </a:lnTo>
                      <a:cubicBezTo>
                        <a:pt x="104868" y="10648"/>
                        <a:pt x="101278" y="21754"/>
                        <a:pt x="95846" y="36426"/>
                      </a:cubicBezTo>
                      <a:cubicBezTo>
                        <a:pt x="92770" y="42553"/>
                        <a:pt x="90903" y="45982"/>
                        <a:pt x="90246" y="46714"/>
                      </a:cubicBezTo>
                      <a:lnTo>
                        <a:pt x="217810" y="46714"/>
                      </a:lnTo>
                      <a:lnTo>
                        <a:pt x="217810" y="277174"/>
                      </a:lnTo>
                      <a:lnTo>
                        <a:pt x="205979" y="277174"/>
                      </a:lnTo>
                      <a:lnTo>
                        <a:pt x="205979" y="256152"/>
                      </a:lnTo>
                      <a:lnTo>
                        <a:pt x="11832" y="256152"/>
                      </a:lnTo>
                      <a:lnTo>
                        <a:pt x="11832" y="278346"/>
                      </a:lnTo>
                      <a:lnTo>
                        <a:pt x="0" y="278346"/>
                      </a:lnTo>
                      <a:lnTo>
                        <a:pt x="0" y="46714"/>
                      </a:lnTo>
                      <a:lnTo>
                        <a:pt x="77056" y="46714"/>
                      </a:lnTo>
                      <a:cubicBezTo>
                        <a:pt x="83431" y="33282"/>
                        <a:pt x="89229" y="17711"/>
                        <a:pt x="94451" y="0"/>
                      </a:cubicBezTo>
                      <a:close/>
                      <a:moveTo>
                        <a:pt x="11832" y="58508"/>
                      </a:moveTo>
                      <a:lnTo>
                        <a:pt x="11832" y="113389"/>
                      </a:lnTo>
                      <a:lnTo>
                        <a:pt x="205979" y="113389"/>
                      </a:lnTo>
                      <a:lnTo>
                        <a:pt x="205979" y="58508"/>
                      </a:lnTo>
                      <a:lnTo>
                        <a:pt x="11832" y="58508"/>
                      </a:lnTo>
                      <a:close/>
                      <a:moveTo>
                        <a:pt x="11832" y="125183"/>
                      </a:moveTo>
                      <a:lnTo>
                        <a:pt x="11832" y="178873"/>
                      </a:lnTo>
                      <a:lnTo>
                        <a:pt x="205979" y="178873"/>
                      </a:lnTo>
                      <a:lnTo>
                        <a:pt x="205979" y="125183"/>
                      </a:lnTo>
                      <a:lnTo>
                        <a:pt x="11832" y="125183"/>
                      </a:lnTo>
                      <a:close/>
                      <a:moveTo>
                        <a:pt x="11832" y="190668"/>
                      </a:moveTo>
                      <a:lnTo>
                        <a:pt x="11832" y="244358"/>
                      </a:lnTo>
                      <a:lnTo>
                        <a:pt x="205979" y="244358"/>
                      </a:lnTo>
                      <a:lnTo>
                        <a:pt x="205979" y="190668"/>
                      </a:lnTo>
                      <a:lnTo>
                        <a:pt x="11832" y="190668"/>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4" name="任意多边形 493"/>
                <p:cNvSpPr/>
                <p:nvPr/>
              </p:nvSpPr>
              <p:spPr>
                <a:xfrm>
                  <a:off x="3221581" y="5569286"/>
                  <a:ext cx="143730" cy="276783"/>
                </a:xfrm>
                <a:custGeom>
                  <a:avLst/>
                  <a:gdLst/>
                  <a:ahLst/>
                  <a:cxnLst/>
                  <a:rect l="l" t="t" r="r" b="b"/>
                  <a:pathLst>
                    <a:path w="143730" h="276783">
                      <a:moveTo>
                        <a:pt x="58415" y="0"/>
                      </a:moveTo>
                      <a:lnTo>
                        <a:pt x="71344" y="0"/>
                      </a:lnTo>
                      <a:lnTo>
                        <a:pt x="70172" y="66526"/>
                      </a:lnTo>
                      <a:lnTo>
                        <a:pt x="143730" y="66526"/>
                      </a:lnTo>
                      <a:lnTo>
                        <a:pt x="140233" y="228767"/>
                      </a:lnTo>
                      <a:cubicBezTo>
                        <a:pt x="140233" y="253770"/>
                        <a:pt x="127365" y="265881"/>
                        <a:pt x="101631" y="265100"/>
                      </a:cubicBezTo>
                      <a:cubicBezTo>
                        <a:pt x="86438" y="265100"/>
                        <a:pt x="75524" y="264542"/>
                        <a:pt x="68888" y="263426"/>
                      </a:cubicBezTo>
                      <a:lnTo>
                        <a:pt x="68888" y="250961"/>
                      </a:lnTo>
                      <a:cubicBezTo>
                        <a:pt x="76156" y="252524"/>
                        <a:pt x="86797" y="253305"/>
                        <a:pt x="100812" y="253305"/>
                      </a:cubicBezTo>
                      <a:cubicBezTo>
                        <a:pt x="118436" y="253293"/>
                        <a:pt x="127248" y="246292"/>
                        <a:pt x="127248" y="232302"/>
                      </a:cubicBezTo>
                      <a:lnTo>
                        <a:pt x="130745" y="78321"/>
                      </a:lnTo>
                      <a:lnTo>
                        <a:pt x="70079" y="78321"/>
                      </a:lnTo>
                      <a:cubicBezTo>
                        <a:pt x="69323" y="132507"/>
                        <a:pt x="64920" y="172492"/>
                        <a:pt x="56871" y="198276"/>
                      </a:cubicBezTo>
                      <a:cubicBezTo>
                        <a:pt x="49925" y="224520"/>
                        <a:pt x="33833" y="250688"/>
                        <a:pt x="8594" y="276783"/>
                      </a:cubicBezTo>
                      <a:lnTo>
                        <a:pt x="0" y="270569"/>
                      </a:lnTo>
                      <a:cubicBezTo>
                        <a:pt x="22659" y="244599"/>
                        <a:pt x="37548" y="218969"/>
                        <a:pt x="44667" y="193681"/>
                      </a:cubicBezTo>
                      <a:cubicBezTo>
                        <a:pt x="52244" y="169397"/>
                        <a:pt x="56424" y="130944"/>
                        <a:pt x="57205" y="78321"/>
                      </a:cubicBezTo>
                      <a:lnTo>
                        <a:pt x="16352" y="78321"/>
                      </a:lnTo>
                      <a:lnTo>
                        <a:pt x="16352" y="66526"/>
                      </a:lnTo>
                      <a:lnTo>
                        <a:pt x="57243" y="66526"/>
                      </a:lnTo>
                      <a:lnTo>
                        <a:pt x="58415"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5" name="任意多边形 494"/>
                <p:cNvSpPr/>
                <p:nvPr/>
              </p:nvSpPr>
              <p:spPr>
                <a:xfrm>
                  <a:off x="3118852" y="5598903"/>
                  <a:ext cx="111044" cy="11794"/>
                </a:xfrm>
                <a:custGeom>
                  <a:avLst/>
                  <a:gdLst/>
                  <a:ahLst/>
                  <a:cxnLst/>
                  <a:rect l="l" t="t" r="r" b="b"/>
                  <a:pathLst>
                    <a:path w="111044" h="11794">
                      <a:moveTo>
                        <a:pt x="0" y="0"/>
                      </a:moveTo>
                      <a:lnTo>
                        <a:pt x="111044" y="0"/>
                      </a:lnTo>
                      <a:lnTo>
                        <a:pt x="111044" y="11794"/>
                      </a:lnTo>
                      <a:lnTo>
                        <a:pt x="0" y="11794"/>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7" name="任意多边形 496"/>
                <p:cNvSpPr/>
                <p:nvPr/>
              </p:nvSpPr>
              <p:spPr>
                <a:xfrm>
                  <a:off x="3104844" y="5677484"/>
                  <a:ext cx="136735" cy="139043"/>
                </a:xfrm>
                <a:custGeom>
                  <a:avLst/>
                  <a:gdLst/>
                  <a:ahLst/>
                  <a:cxnLst/>
                  <a:rect l="l" t="t" r="r" b="b"/>
                  <a:pathLst>
                    <a:path w="136735" h="139043">
                      <a:moveTo>
                        <a:pt x="0" y="0"/>
                      </a:moveTo>
                      <a:lnTo>
                        <a:pt x="136735" y="0"/>
                      </a:lnTo>
                      <a:lnTo>
                        <a:pt x="136735" y="11795"/>
                      </a:lnTo>
                      <a:lnTo>
                        <a:pt x="69167" y="11795"/>
                      </a:lnTo>
                      <a:cubicBezTo>
                        <a:pt x="57919" y="46298"/>
                        <a:pt x="42695" y="81663"/>
                        <a:pt x="23496" y="117890"/>
                      </a:cubicBezTo>
                      <a:lnTo>
                        <a:pt x="109742" y="112440"/>
                      </a:lnTo>
                      <a:lnTo>
                        <a:pt x="81725" y="46918"/>
                      </a:lnTo>
                      <a:lnTo>
                        <a:pt x="93315" y="42007"/>
                      </a:lnTo>
                      <a:lnTo>
                        <a:pt x="130894" y="134931"/>
                      </a:lnTo>
                      <a:lnTo>
                        <a:pt x="120922" y="139043"/>
                      </a:lnTo>
                      <a:lnTo>
                        <a:pt x="113369" y="123862"/>
                      </a:lnTo>
                      <a:lnTo>
                        <a:pt x="18343" y="130838"/>
                      </a:lnTo>
                      <a:lnTo>
                        <a:pt x="8539" y="132029"/>
                      </a:lnTo>
                      <a:lnTo>
                        <a:pt x="4669" y="123062"/>
                      </a:lnTo>
                      <a:lnTo>
                        <a:pt x="9897" y="120030"/>
                      </a:lnTo>
                      <a:cubicBezTo>
                        <a:pt x="27545" y="87821"/>
                        <a:pt x="43315" y="51743"/>
                        <a:pt x="57205" y="11795"/>
                      </a:cubicBezTo>
                      <a:lnTo>
                        <a:pt x="0" y="11795"/>
                      </a:lnTo>
                      <a:lnTo>
                        <a:pt x="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8" name="任意多边形 497"/>
                <p:cNvSpPr/>
                <p:nvPr/>
              </p:nvSpPr>
              <p:spPr>
                <a:xfrm>
                  <a:off x="2805122" y="5938956"/>
                  <a:ext cx="251129" cy="88851"/>
                </a:xfrm>
                <a:custGeom>
                  <a:avLst/>
                  <a:gdLst/>
                  <a:ahLst/>
                  <a:cxnLst/>
                  <a:rect l="l" t="t" r="r" b="b"/>
                  <a:pathLst>
                    <a:path w="251129" h="88851">
                      <a:moveTo>
                        <a:pt x="124607" y="0"/>
                      </a:moveTo>
                      <a:lnTo>
                        <a:pt x="137722" y="37375"/>
                      </a:lnTo>
                      <a:lnTo>
                        <a:pt x="251129" y="37375"/>
                      </a:lnTo>
                      <a:lnTo>
                        <a:pt x="251129" y="88851"/>
                      </a:lnTo>
                      <a:lnTo>
                        <a:pt x="239297" y="88851"/>
                      </a:lnTo>
                      <a:lnTo>
                        <a:pt x="239297" y="49169"/>
                      </a:lnTo>
                      <a:lnTo>
                        <a:pt x="12986" y="49169"/>
                      </a:lnTo>
                      <a:lnTo>
                        <a:pt x="12986" y="87679"/>
                      </a:lnTo>
                      <a:lnTo>
                        <a:pt x="0" y="87679"/>
                      </a:lnTo>
                      <a:lnTo>
                        <a:pt x="0" y="37375"/>
                      </a:lnTo>
                      <a:lnTo>
                        <a:pt x="125518" y="37375"/>
                      </a:lnTo>
                      <a:lnTo>
                        <a:pt x="112607" y="3144"/>
                      </a:lnTo>
                      <a:lnTo>
                        <a:pt x="124607"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9" name="任意多边形 498"/>
                <p:cNvSpPr/>
                <p:nvPr/>
              </p:nvSpPr>
              <p:spPr>
                <a:xfrm>
                  <a:off x="3119447" y="5939421"/>
                  <a:ext cx="252301" cy="109724"/>
                </a:xfrm>
                <a:custGeom>
                  <a:avLst/>
                  <a:gdLst/>
                  <a:ahLst/>
                  <a:cxnLst/>
                  <a:rect l="l" t="t" r="r" b="b"/>
                  <a:pathLst>
                    <a:path w="252301" h="109724">
                      <a:moveTo>
                        <a:pt x="115379" y="0"/>
                      </a:moveTo>
                      <a:lnTo>
                        <a:pt x="145480" y="49021"/>
                      </a:lnTo>
                      <a:lnTo>
                        <a:pt x="140266" y="52388"/>
                      </a:lnTo>
                      <a:lnTo>
                        <a:pt x="252301" y="52388"/>
                      </a:lnTo>
                      <a:lnTo>
                        <a:pt x="252301" y="107380"/>
                      </a:lnTo>
                      <a:lnTo>
                        <a:pt x="239316" y="107380"/>
                      </a:lnTo>
                      <a:lnTo>
                        <a:pt x="239316" y="64183"/>
                      </a:lnTo>
                      <a:lnTo>
                        <a:pt x="12986" y="64183"/>
                      </a:lnTo>
                      <a:lnTo>
                        <a:pt x="12986" y="109724"/>
                      </a:lnTo>
                      <a:lnTo>
                        <a:pt x="0" y="109724"/>
                      </a:lnTo>
                      <a:lnTo>
                        <a:pt x="0" y="52388"/>
                      </a:lnTo>
                      <a:lnTo>
                        <a:pt x="134632" y="52388"/>
                      </a:lnTo>
                      <a:lnTo>
                        <a:pt x="105650" y="5265"/>
                      </a:lnTo>
                      <a:lnTo>
                        <a:pt x="115379"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0" name="任意多边形 499"/>
                <p:cNvSpPr/>
                <p:nvPr/>
              </p:nvSpPr>
              <p:spPr>
                <a:xfrm>
                  <a:off x="2801030" y="6005948"/>
                  <a:ext cx="100533" cy="65521"/>
                </a:xfrm>
                <a:custGeom>
                  <a:avLst/>
                  <a:gdLst/>
                  <a:ahLst/>
                  <a:cxnLst/>
                  <a:rect l="l" t="t" r="r" b="b"/>
                  <a:pathLst>
                    <a:path w="100533" h="65521">
                      <a:moveTo>
                        <a:pt x="94245" y="0"/>
                      </a:moveTo>
                      <a:lnTo>
                        <a:pt x="100533" y="9246"/>
                      </a:lnTo>
                      <a:cubicBezTo>
                        <a:pt x="70556" y="31669"/>
                        <a:pt x="39017" y="50427"/>
                        <a:pt x="5915" y="65521"/>
                      </a:cubicBezTo>
                      <a:lnTo>
                        <a:pt x="0" y="56796"/>
                      </a:lnTo>
                      <a:cubicBezTo>
                        <a:pt x="40530" y="35675"/>
                        <a:pt x="71946" y="16743"/>
                        <a:pt x="94245"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1" name="任意多边形 500"/>
                <p:cNvSpPr/>
                <p:nvPr/>
              </p:nvSpPr>
              <p:spPr>
                <a:xfrm>
                  <a:off x="2959792" y="6007120"/>
                  <a:ext cx="99361" cy="60852"/>
                </a:xfrm>
                <a:custGeom>
                  <a:avLst/>
                  <a:gdLst/>
                  <a:ahLst/>
                  <a:cxnLst/>
                  <a:rect l="l" t="t" r="r" b="b"/>
                  <a:pathLst>
                    <a:path w="99361" h="60852">
                      <a:moveTo>
                        <a:pt x="3851" y="0"/>
                      </a:moveTo>
                      <a:lnTo>
                        <a:pt x="99361" y="50657"/>
                      </a:lnTo>
                      <a:lnTo>
                        <a:pt x="95287" y="60852"/>
                      </a:lnTo>
                      <a:lnTo>
                        <a:pt x="0" y="11180"/>
                      </a:lnTo>
                      <a:lnTo>
                        <a:pt x="3851"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3" name="任意多边形 502"/>
                <p:cNvSpPr/>
                <p:nvPr/>
              </p:nvSpPr>
              <p:spPr>
                <a:xfrm>
                  <a:off x="3105420" y="6026988"/>
                  <a:ext cx="280318" cy="189235"/>
                </a:xfrm>
                <a:custGeom>
                  <a:avLst/>
                  <a:gdLst/>
                  <a:ahLst/>
                  <a:cxnLst/>
                  <a:rect l="l" t="t" r="r" b="b"/>
                  <a:pathLst>
                    <a:path w="280318" h="189235">
                      <a:moveTo>
                        <a:pt x="133090" y="0"/>
                      </a:moveTo>
                      <a:lnTo>
                        <a:pt x="146075" y="0"/>
                      </a:lnTo>
                      <a:lnTo>
                        <a:pt x="146075" y="41133"/>
                      </a:lnTo>
                      <a:cubicBezTo>
                        <a:pt x="153703" y="106853"/>
                        <a:pt x="198450" y="151879"/>
                        <a:pt x="280318" y="176213"/>
                      </a:cubicBezTo>
                      <a:lnTo>
                        <a:pt x="276449" y="186891"/>
                      </a:lnTo>
                      <a:cubicBezTo>
                        <a:pt x="195994" y="161454"/>
                        <a:pt x="150745" y="120985"/>
                        <a:pt x="140699" y="65485"/>
                      </a:cubicBezTo>
                      <a:cubicBezTo>
                        <a:pt x="133902" y="117798"/>
                        <a:pt x="88293" y="159048"/>
                        <a:pt x="3870" y="189235"/>
                      </a:cubicBezTo>
                      <a:lnTo>
                        <a:pt x="0" y="178687"/>
                      </a:lnTo>
                      <a:cubicBezTo>
                        <a:pt x="88727" y="147371"/>
                        <a:pt x="133090" y="101445"/>
                        <a:pt x="133090" y="40909"/>
                      </a:cubicBezTo>
                      <a:lnTo>
                        <a:pt x="133090"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4" name="任意多边形 503"/>
                <p:cNvSpPr/>
                <p:nvPr/>
              </p:nvSpPr>
              <p:spPr>
                <a:xfrm>
                  <a:off x="2790519" y="6036309"/>
                  <a:ext cx="280317" cy="99361"/>
                </a:xfrm>
                <a:custGeom>
                  <a:avLst/>
                  <a:gdLst/>
                  <a:ahLst/>
                  <a:cxnLst/>
                  <a:rect l="l" t="t" r="r" b="b"/>
                  <a:pathLst>
                    <a:path w="280317" h="99361">
                      <a:moveTo>
                        <a:pt x="144326" y="0"/>
                      </a:moveTo>
                      <a:lnTo>
                        <a:pt x="153069" y="7013"/>
                      </a:lnTo>
                      <a:lnTo>
                        <a:pt x="148400" y="13041"/>
                      </a:lnTo>
                      <a:cubicBezTo>
                        <a:pt x="177992" y="40599"/>
                        <a:pt x="221964" y="65527"/>
                        <a:pt x="280317" y="87827"/>
                      </a:cubicBezTo>
                      <a:lnTo>
                        <a:pt x="276150" y="97035"/>
                      </a:lnTo>
                      <a:cubicBezTo>
                        <a:pt x="215242" y="74897"/>
                        <a:pt x="169887" y="49212"/>
                        <a:pt x="140084" y="19980"/>
                      </a:cubicBezTo>
                      <a:cubicBezTo>
                        <a:pt x="106424" y="51556"/>
                        <a:pt x="60411" y="78016"/>
                        <a:pt x="2046" y="99361"/>
                      </a:cubicBezTo>
                      <a:lnTo>
                        <a:pt x="0" y="88757"/>
                      </a:lnTo>
                      <a:cubicBezTo>
                        <a:pt x="64541" y="63481"/>
                        <a:pt x="112650" y="33895"/>
                        <a:pt x="144326" y="0"/>
                      </a:cubicBez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5" name="任意多边形 504"/>
                <p:cNvSpPr/>
                <p:nvPr/>
              </p:nvSpPr>
              <p:spPr>
                <a:xfrm>
                  <a:off x="3291623" y="6056158"/>
                  <a:ext cx="60852" cy="65503"/>
                </a:xfrm>
                <a:custGeom>
                  <a:avLst/>
                  <a:gdLst/>
                  <a:ahLst/>
                  <a:cxnLst/>
                  <a:rect l="l" t="t" r="r" b="b"/>
                  <a:pathLst>
                    <a:path w="60852" h="65503">
                      <a:moveTo>
                        <a:pt x="52034" y="0"/>
                      </a:moveTo>
                      <a:lnTo>
                        <a:pt x="60852" y="7163"/>
                      </a:lnTo>
                      <a:lnTo>
                        <a:pt x="7181" y="65503"/>
                      </a:lnTo>
                      <a:lnTo>
                        <a:pt x="0" y="58992"/>
                      </a:lnTo>
                      <a:lnTo>
                        <a:pt x="52034"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7" name="任意多边形 506"/>
                <p:cNvSpPr/>
                <p:nvPr/>
              </p:nvSpPr>
              <p:spPr>
                <a:xfrm>
                  <a:off x="3136377" y="6057312"/>
                  <a:ext cx="58508" cy="65521"/>
                </a:xfrm>
                <a:custGeom>
                  <a:avLst/>
                  <a:gdLst/>
                  <a:ahLst/>
                  <a:cxnLst/>
                  <a:rect l="l" t="t" r="r" b="b"/>
                  <a:pathLst>
                    <a:path w="58508" h="65521">
                      <a:moveTo>
                        <a:pt x="8818" y="0"/>
                      </a:moveTo>
                      <a:lnTo>
                        <a:pt x="58508" y="59364"/>
                      </a:lnTo>
                      <a:lnTo>
                        <a:pt x="49708" y="65521"/>
                      </a:lnTo>
                      <a:lnTo>
                        <a:pt x="0" y="7106"/>
                      </a:lnTo>
                      <a:lnTo>
                        <a:pt x="8818" y="0"/>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508" name="任意多边形 507"/>
                <p:cNvSpPr/>
                <p:nvPr/>
              </p:nvSpPr>
              <p:spPr>
                <a:xfrm>
                  <a:off x="2838460" y="6119206"/>
                  <a:ext cx="184435" cy="98319"/>
                </a:xfrm>
                <a:custGeom>
                  <a:avLst/>
                  <a:gdLst/>
                  <a:ahLst/>
                  <a:cxnLst/>
                  <a:rect l="l" t="t" r="r" b="b"/>
                  <a:pathLst>
                    <a:path w="184435" h="98319">
                      <a:moveTo>
                        <a:pt x="0" y="0"/>
                      </a:moveTo>
                      <a:lnTo>
                        <a:pt x="184435" y="0"/>
                      </a:lnTo>
                      <a:lnTo>
                        <a:pt x="184435" y="98319"/>
                      </a:lnTo>
                      <a:lnTo>
                        <a:pt x="171450" y="98319"/>
                      </a:lnTo>
                      <a:lnTo>
                        <a:pt x="171450" y="78469"/>
                      </a:lnTo>
                      <a:lnTo>
                        <a:pt x="12985" y="78469"/>
                      </a:lnTo>
                      <a:lnTo>
                        <a:pt x="12985" y="98319"/>
                      </a:lnTo>
                      <a:lnTo>
                        <a:pt x="0" y="98319"/>
                      </a:lnTo>
                      <a:lnTo>
                        <a:pt x="0" y="0"/>
                      </a:lnTo>
                      <a:close/>
                      <a:moveTo>
                        <a:pt x="12985" y="11794"/>
                      </a:moveTo>
                      <a:lnTo>
                        <a:pt x="12985" y="66675"/>
                      </a:lnTo>
                      <a:lnTo>
                        <a:pt x="171450" y="66675"/>
                      </a:lnTo>
                      <a:lnTo>
                        <a:pt x="171450" y="11794"/>
                      </a:lnTo>
                      <a:lnTo>
                        <a:pt x="12985" y="11794"/>
                      </a:lnTo>
                      <a:close/>
                    </a:path>
                  </a:pathLst>
                </a:custGeom>
                <a:solidFill>
                  <a:prstClr val="black"/>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492" name="圆角矩形 491"/>
              <p:cNvSpPr/>
              <p:nvPr/>
            </p:nvSpPr>
            <p:spPr>
              <a:xfrm rot="10800000" flipV="1">
                <a:off x="2549245" y="5381600"/>
                <a:ext cx="1080000" cy="1080000"/>
              </a:xfrm>
              <a:prstGeom prst="roundRect">
                <a:avLst>
                  <a:gd name="adj" fmla="val 3319"/>
                </a:avLst>
              </a:prstGeom>
              <a:noFill/>
              <a:ln w="3175">
                <a:solidFill>
                  <a:schemeClr val="tx1">
                    <a:lumMod val="75000"/>
                    <a:lumOff val="2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grpSp>
        <p:sp>
          <p:nvSpPr>
            <p:cNvPr id="489" name="圆角矩形 488"/>
            <p:cNvSpPr/>
            <p:nvPr/>
          </p:nvSpPr>
          <p:spPr>
            <a:xfrm rot="10800000" flipV="1">
              <a:off x="7153275" y="5429249"/>
              <a:ext cx="840624" cy="976835"/>
            </a:xfrm>
            <a:prstGeom prst="roundRect">
              <a:avLst>
                <a:gd name="adj" fmla="val 3319"/>
              </a:avLst>
            </a:prstGeom>
            <a:noFill/>
            <a:ln w="3175">
              <a:solidFill>
                <a:schemeClr val="bg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dirty="0">
                <a:solidFill>
                  <a:prstClr val="black"/>
                </a:solidFill>
                <a:latin typeface="方正兰亭超细黑简体" panose="02000000000000000000" pitchFamily="2" charset="-122"/>
                <a:ea typeface="方正兰亭超细黑简体" panose="02000000000000000000" pitchFamily="2" charset="-122"/>
              </a:endParaRPr>
            </a:p>
          </p:txBody>
        </p:sp>
        <p:sp>
          <p:nvSpPr>
            <p:cNvPr id="490" name="TextBox 489"/>
            <p:cNvSpPr txBox="1"/>
            <p:nvPr/>
          </p:nvSpPr>
          <p:spPr>
            <a:xfrm>
              <a:off x="7200900" y="5591175"/>
              <a:ext cx="723900" cy="670560"/>
            </a:xfrm>
            <a:prstGeom prst="rect">
              <a:avLst/>
            </a:prstGeom>
            <a:noFill/>
          </p:spPr>
          <p:txBody>
            <a:bodyPr wrap="square" rtlCol="0">
              <a:spAutoFit/>
            </a:bodyPr>
            <a:p>
              <a:r>
                <a:rPr lang="zh-CN" altLang="en-US" sz="1350" dirty="0" smtClean="0">
                  <a:solidFill>
                    <a:prstClr val="white">
                      <a:lumMod val="65000"/>
                    </a:prstClr>
                  </a:solidFill>
                  <a:latin typeface="方正兰亭超细黑简体" panose="02000000000000000000" pitchFamily="2" charset="-122"/>
                  <a:ea typeface="方正兰亭超细黑简体" panose="02000000000000000000" pitchFamily="2" charset="-122"/>
                </a:rPr>
                <a:t>完全兼容</a:t>
              </a:r>
              <a:endParaRPr lang="zh-CN" altLang="en-US" sz="1350" dirty="0">
                <a:solidFill>
                  <a:prstClr val="white">
                    <a:lumMod val="65000"/>
                  </a:prstClr>
                </a:solidFill>
                <a:latin typeface="方正兰亭超细黑简体" panose="02000000000000000000" pitchFamily="2" charset="-122"/>
                <a:ea typeface="方正兰亭超细黑简体" panose="02000000000000000000" pitchFamily="2" charset="-122"/>
              </a:endParaRPr>
            </a:p>
          </p:txBody>
        </p:sp>
        <p:sp>
          <p:nvSpPr>
            <p:cNvPr id="551" name="TextBox 550"/>
            <p:cNvSpPr txBox="1"/>
            <p:nvPr/>
          </p:nvSpPr>
          <p:spPr>
            <a:xfrm>
              <a:off x="10163175" y="5629275"/>
              <a:ext cx="723900" cy="670560"/>
            </a:xfrm>
            <a:prstGeom prst="rect">
              <a:avLst/>
            </a:prstGeom>
            <a:noFill/>
          </p:spPr>
          <p:txBody>
            <a:bodyPr wrap="square" rtlCol="0">
              <a:spAutoFit/>
            </a:bodyPr>
            <a:p>
              <a:r>
                <a:rPr lang="zh-CN" altLang="en-US" sz="1350" dirty="0" smtClean="0">
                  <a:solidFill>
                    <a:srgbClr val="FF0000"/>
                  </a:solidFill>
                  <a:latin typeface="方正兰亭超细黑简体" panose="02000000000000000000" pitchFamily="2" charset="-122"/>
                  <a:ea typeface="方正兰亭超细黑简体" panose="02000000000000000000" pitchFamily="2" charset="-122"/>
                </a:rPr>
                <a:t>水平伸缩</a:t>
              </a:r>
              <a:endParaRPr lang="zh-CN" altLang="en-US" sz="1350" dirty="0">
                <a:solidFill>
                  <a:srgbClr val="FF0000"/>
                </a:solidFill>
                <a:latin typeface="方正兰亭超细黑简体" panose="02000000000000000000" pitchFamily="2" charset="-122"/>
                <a:ea typeface="方正兰亭超细黑简体" panose="02000000000000000000" pitchFamily="2" charset="-122"/>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分布式总结</a:t>
            </a:r>
            <a:endParaRPr lang="zh-CN" altLang="en-US" dirty="0"/>
          </a:p>
        </p:txBody>
      </p:sp>
      <p:sp>
        <p:nvSpPr>
          <p:cNvPr id="22" name="文本框 21"/>
          <p:cNvSpPr txBox="1"/>
          <p:nvPr/>
        </p:nvSpPr>
        <p:spPr>
          <a:xfrm>
            <a:off x="501015" y="1273810"/>
            <a:ext cx="7696200" cy="133159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选型推荐</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Noshard</a:t>
            </a:r>
            <a:r>
              <a:rPr lang="zh-CN" altLang="en-US" sz="1200" dirty="0">
                <a:latin typeface="微软雅黑" panose="020B0503020204020204" pitchFamily="34" charset="-122"/>
                <a:ea typeface="微软雅黑" panose="020B0503020204020204" pitchFamily="34" charset="-122"/>
              </a:rPr>
              <a:t>：非分布式版本，使用起来完全和</a:t>
            </a:r>
            <a:r>
              <a:rPr lang="en-US" altLang="zh-CN" sz="1200" dirty="0">
                <a:latin typeface="微软雅黑" panose="020B0503020204020204" pitchFamily="34" charset="-122"/>
                <a:ea typeface="微软雅黑" panose="020B0503020204020204" pitchFamily="34" charset="-122"/>
              </a:rPr>
              <a:t>MySQL</a:t>
            </a:r>
            <a:r>
              <a:rPr lang="zh-CN" altLang="en-US" sz="1200" dirty="0">
                <a:latin typeface="微软雅黑" panose="020B0503020204020204" pitchFamily="34" charset="-122"/>
                <a:ea typeface="微软雅黑" panose="020B0503020204020204" pitchFamily="34" charset="-122"/>
              </a:rPr>
              <a:t>一样；</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dirty="0">
                <a:latin typeface="微软雅黑" panose="020B0503020204020204" pitchFamily="34" charset="-122"/>
                <a:ea typeface="微软雅黑" panose="020B0503020204020204" pitchFamily="34" charset="-122"/>
              </a:rPr>
              <a:t>Shard</a:t>
            </a:r>
            <a:r>
              <a:rPr lang="zh-CN" altLang="en-US" sz="1200" dirty="0">
                <a:latin typeface="微软雅黑" panose="020B0503020204020204" pitchFamily="34" charset="-122"/>
                <a:ea typeface="微软雅黑" panose="020B0503020204020204" pitchFamily="34" charset="-122"/>
              </a:rPr>
              <a:t>：分布式版本，适用单节点已经无法满足负载要求，需要将数据分散到其他节点。</a:t>
            </a:r>
            <a:endParaRPr lang="zh-CN" altLang="en-US" sz="12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r>
              <a:rPr lang="zh-CN" altLang="en-US" sz="1400" b="1" dirty="0">
                <a:solidFill>
                  <a:srgbClr val="FF0000"/>
                </a:solidFill>
                <a:latin typeface="微软雅黑" panose="020B0503020204020204" pitchFamily="34" charset="-122"/>
                <a:ea typeface="微软雅黑" panose="020B0503020204020204" pitchFamily="34" charset="-122"/>
              </a:rPr>
              <a:t>选择：中小规模适用于</a:t>
            </a:r>
            <a:r>
              <a:rPr lang="en-US" altLang="zh-CN" sz="1400" b="1" dirty="0">
                <a:solidFill>
                  <a:srgbClr val="FF0000"/>
                </a:solidFill>
                <a:latin typeface="微软雅黑" panose="020B0503020204020204" pitchFamily="34" charset="-122"/>
                <a:ea typeface="微软雅黑" panose="020B0503020204020204" pitchFamily="34" charset="-122"/>
              </a:rPr>
              <a:t>noshard</a:t>
            </a:r>
            <a:r>
              <a:rPr lang="zh-CN" altLang="en-US" sz="1400" b="1" dirty="0">
                <a:solidFill>
                  <a:srgbClr val="FF0000"/>
                </a:solidFill>
                <a:latin typeface="微软雅黑" panose="020B0503020204020204" pitchFamily="34" charset="-122"/>
                <a:ea typeface="微软雅黑" panose="020B0503020204020204" pitchFamily="34" charset="-122"/>
              </a:rPr>
              <a:t>，大规模适用于</a:t>
            </a:r>
            <a:r>
              <a:rPr lang="en-US" altLang="zh-CN" sz="1400" b="1" dirty="0">
                <a:solidFill>
                  <a:srgbClr val="FF0000"/>
                </a:solidFill>
                <a:latin typeface="微软雅黑" panose="020B0503020204020204" pitchFamily="34" charset="-122"/>
                <a:ea typeface="微软雅黑" panose="020B0503020204020204" pitchFamily="34" charset="-122"/>
              </a:rPr>
              <a:t>Shard</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17" name="任意多边形 16"/>
          <p:cNvSpPr/>
          <p:nvPr/>
        </p:nvSpPr>
        <p:spPr>
          <a:xfrm>
            <a:off x="1200272" y="4203965"/>
            <a:ext cx="6635177" cy="359492"/>
          </a:xfrm>
          <a:custGeom>
            <a:avLst/>
            <a:gdLst>
              <a:gd name="connsiteX0" fmla="*/ 8269258 w 8846903"/>
              <a:gd name="connsiteY0" fmla="*/ 0 h 479323"/>
              <a:gd name="connsiteX1" fmla="*/ 8555139 w 8846903"/>
              <a:gd name="connsiteY1" fmla="*/ 0 h 479323"/>
              <a:gd name="connsiteX2" fmla="*/ 8846903 w 8846903"/>
              <a:gd name="connsiteY2" fmla="*/ 239662 h 479323"/>
              <a:gd name="connsiteX3" fmla="*/ 8555139 w 8846903"/>
              <a:gd name="connsiteY3" fmla="*/ 479323 h 479323"/>
              <a:gd name="connsiteX4" fmla="*/ 8269258 w 8846903"/>
              <a:gd name="connsiteY4" fmla="*/ 479323 h 479323"/>
              <a:gd name="connsiteX5" fmla="*/ 8426361 w 8846903"/>
              <a:gd name="connsiteY5" fmla="*/ 350275 h 479323"/>
              <a:gd name="connsiteX6" fmla="*/ 118363 w 8846903"/>
              <a:gd name="connsiteY6" fmla="*/ 350275 h 479323"/>
              <a:gd name="connsiteX7" fmla="*/ 113400 w 8846903"/>
              <a:gd name="connsiteY7" fmla="*/ 351261 h 479323"/>
              <a:gd name="connsiteX8" fmla="*/ 0 w 8846903"/>
              <a:gd name="connsiteY8" fmla="*/ 239661 h 479323"/>
              <a:gd name="connsiteX9" fmla="*/ 113400 w 8846903"/>
              <a:gd name="connsiteY9" fmla="*/ 128061 h 479323"/>
              <a:gd name="connsiteX10" fmla="*/ 118378 w 8846903"/>
              <a:gd name="connsiteY10" fmla="*/ 129050 h 479323"/>
              <a:gd name="connsiteX11" fmla="*/ 8426363 w 8846903"/>
              <a:gd name="connsiteY11" fmla="*/ 129050 h 47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46903" h="479323">
                <a:moveTo>
                  <a:pt x="8269258" y="0"/>
                </a:moveTo>
                <a:lnTo>
                  <a:pt x="8555139" y="0"/>
                </a:lnTo>
                <a:lnTo>
                  <a:pt x="8846903" y="239662"/>
                </a:lnTo>
                <a:lnTo>
                  <a:pt x="8555139" y="479323"/>
                </a:lnTo>
                <a:lnTo>
                  <a:pt x="8269258" y="479323"/>
                </a:lnTo>
                <a:lnTo>
                  <a:pt x="8426361" y="350275"/>
                </a:lnTo>
                <a:lnTo>
                  <a:pt x="118363" y="350275"/>
                </a:lnTo>
                <a:lnTo>
                  <a:pt x="113400" y="351261"/>
                </a:lnTo>
                <a:cubicBezTo>
                  <a:pt x="50771" y="351261"/>
                  <a:pt x="0" y="301296"/>
                  <a:pt x="0" y="239661"/>
                </a:cubicBezTo>
                <a:cubicBezTo>
                  <a:pt x="0" y="178026"/>
                  <a:pt x="50771" y="128061"/>
                  <a:pt x="113400" y="128061"/>
                </a:cubicBezTo>
                <a:lnTo>
                  <a:pt x="118378" y="129050"/>
                </a:lnTo>
                <a:lnTo>
                  <a:pt x="8426363" y="129050"/>
                </a:lnTo>
                <a:close/>
              </a:path>
            </a:pathLst>
          </a:custGeom>
          <a:solidFill>
            <a:srgbClr val="006CB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dirty="0">
              <a:latin typeface="等线 Light" panose="02010600030101010101" charset="-122"/>
              <a:ea typeface="等线 Light" panose="02010600030101010101" charset="-122"/>
            </a:endParaRPr>
          </a:p>
        </p:txBody>
      </p:sp>
      <p:cxnSp>
        <p:nvCxnSpPr>
          <p:cNvPr id="3" name="直接连接符 2"/>
          <p:cNvCxnSpPr/>
          <p:nvPr/>
        </p:nvCxnSpPr>
        <p:spPr>
          <a:xfrm>
            <a:off x="4216560" y="2845333"/>
            <a:ext cx="0" cy="299761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128070" y="4211401"/>
            <a:ext cx="176981" cy="176981"/>
          </a:xfrm>
          <a:prstGeom prst="ellipse">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dirty="0">
              <a:latin typeface="等线 Light" panose="02010600030101010101" charset="-122"/>
              <a:ea typeface="等线 Light" panose="02010600030101010101" charset="-122"/>
            </a:endParaRPr>
          </a:p>
        </p:txBody>
      </p:sp>
      <p:sp>
        <p:nvSpPr>
          <p:cNvPr id="18" name="矩形 17"/>
          <p:cNvSpPr/>
          <p:nvPr/>
        </p:nvSpPr>
        <p:spPr>
          <a:xfrm>
            <a:off x="918210" y="3291205"/>
            <a:ext cx="3655060" cy="933450"/>
          </a:xfrm>
          <a:prstGeom prst="rect">
            <a:avLst/>
          </a:prstGeom>
        </p:spPr>
        <p:txBody>
          <a:bodyPr wrap="square">
            <a:spAutoFit/>
          </a:bodyPr>
          <a:p>
            <a:pPr marL="1200150" lvl="2"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数据量：</a:t>
            </a:r>
            <a:r>
              <a:rPr lang="en-US" altLang="zh-CN" dirty="0">
                <a:latin typeface="微软雅黑" panose="020B0503020204020204" pitchFamily="34" charset="-122"/>
                <a:ea typeface="微软雅黑" panose="020B0503020204020204" pitchFamily="34" charset="-122"/>
              </a:rPr>
              <a:t>&lt; </a:t>
            </a:r>
            <a:r>
              <a:rPr lang="en-US" altLang="zh-CN" dirty="0" smtClean="0">
                <a:latin typeface="微软雅黑" panose="020B0503020204020204" pitchFamily="34" charset="-122"/>
                <a:ea typeface="微软雅黑" panose="020B0503020204020204" pitchFamily="34" charset="-122"/>
              </a:rPr>
              <a:t>2T</a:t>
            </a:r>
            <a:endParaRPr lang="en-US" altLang="zh-CN" dirty="0">
              <a:latin typeface="微软雅黑" panose="020B0503020204020204" pitchFamily="34" charset="-122"/>
              <a:ea typeface="微软雅黑" panose="020B0503020204020204" pitchFamily="34" charset="-122"/>
            </a:endParaRPr>
          </a:p>
          <a:p>
            <a:pPr marL="1200150" lvl="2" indent="-285750">
              <a:buFont typeface="Arial" panose="020B0604020202020204" pitchFamily="34" charset="0"/>
              <a:buChar char="•"/>
            </a:pPr>
            <a:r>
              <a:rPr lang="en-US" altLang="zh-CN" dirty="0" err="1" smtClean="0">
                <a:latin typeface="微软雅黑" panose="020B0503020204020204" pitchFamily="34" charset="-122"/>
                <a:ea typeface="微软雅黑" panose="020B0503020204020204" pitchFamily="34" charset="-122"/>
              </a:rPr>
              <a:t>tps</a:t>
            </a:r>
            <a:r>
              <a:rPr lang="zh-CN" altLang="en-US" dirty="0" smtClean="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&lt; </a:t>
            </a:r>
            <a:r>
              <a:rPr lang="en-US" altLang="zh-CN" dirty="0" smtClean="0">
                <a:latin typeface="微软雅黑" panose="020B0503020204020204" pitchFamily="34" charset="-122"/>
                <a:ea typeface="微软雅黑" panose="020B0503020204020204" pitchFamily="34" charset="-122"/>
              </a:rPr>
              <a:t>8K/s</a:t>
            </a:r>
            <a:endParaRPr lang="en-US" altLang="zh-CN" dirty="0">
              <a:latin typeface="微软雅黑" panose="020B0503020204020204" pitchFamily="34" charset="-122"/>
              <a:ea typeface="微软雅黑" panose="020B0503020204020204" pitchFamily="34" charset="-122"/>
            </a:endParaRPr>
          </a:p>
          <a:p>
            <a:pPr marL="1200150" lvl="2"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通用性 </a:t>
            </a:r>
            <a:r>
              <a:rPr lang="en-US" altLang="zh-CN" dirty="0">
                <a:latin typeface="微软雅黑" panose="020B0503020204020204" pitchFamily="34" charset="-122"/>
                <a:ea typeface="微软雅黑" panose="020B0503020204020204" pitchFamily="34" charset="-122"/>
              </a:rPr>
              <a:t>&gt; </a:t>
            </a:r>
            <a:r>
              <a:rPr lang="zh-CN" altLang="en-US" dirty="0">
                <a:latin typeface="微软雅黑" panose="020B0503020204020204" pitchFamily="34" charset="-122"/>
                <a:ea typeface="微软雅黑" panose="020B0503020204020204" pitchFamily="34" charset="-122"/>
              </a:rPr>
              <a:t>容量伸缩</a:t>
            </a:r>
            <a:endParaRPr lang="en-US" altLang="zh-CN" dirty="0">
              <a:latin typeface="微软雅黑" panose="020B0503020204020204" pitchFamily="34" charset="-122"/>
              <a:ea typeface="微软雅黑" panose="020B0503020204020204" pitchFamily="34" charset="-122"/>
            </a:endParaRPr>
          </a:p>
        </p:txBody>
      </p:sp>
      <p:sp>
        <p:nvSpPr>
          <p:cNvPr id="19" name="矩形 18"/>
          <p:cNvSpPr/>
          <p:nvPr/>
        </p:nvSpPr>
        <p:spPr>
          <a:xfrm>
            <a:off x="3911600" y="3291205"/>
            <a:ext cx="4286885" cy="933450"/>
          </a:xfrm>
          <a:prstGeom prst="rect">
            <a:avLst/>
          </a:prstGeom>
        </p:spPr>
        <p:txBody>
          <a:bodyPr wrap="square">
            <a:spAutoFit/>
          </a:bodyPr>
          <a:p>
            <a:pPr marL="1200150" lvl="2"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数据量：</a:t>
            </a:r>
            <a:r>
              <a:rPr lang="en-US" altLang="zh-CN" dirty="0">
                <a:latin typeface="微软雅黑" panose="020B0503020204020204" pitchFamily="34" charset="-122"/>
                <a:ea typeface="微软雅黑" panose="020B0503020204020204" pitchFamily="34" charset="-122"/>
              </a:rPr>
              <a:t>&gt; </a:t>
            </a:r>
            <a:r>
              <a:rPr lang="en-US" altLang="zh-CN" dirty="0" smtClean="0">
                <a:latin typeface="微软雅黑" panose="020B0503020204020204" pitchFamily="34" charset="-122"/>
                <a:ea typeface="微软雅黑" panose="020B0503020204020204" pitchFamily="34" charset="-122"/>
              </a:rPr>
              <a:t>2T</a:t>
            </a:r>
            <a:endParaRPr lang="en-US" altLang="zh-CN" dirty="0">
              <a:latin typeface="微软雅黑" panose="020B0503020204020204" pitchFamily="34" charset="-122"/>
              <a:ea typeface="微软雅黑" panose="020B0503020204020204" pitchFamily="34" charset="-122"/>
            </a:endParaRPr>
          </a:p>
          <a:p>
            <a:pPr marL="1200150" lvl="2" indent="-285750">
              <a:buFont typeface="Arial" panose="020B0604020202020204" pitchFamily="34" charset="0"/>
              <a:buChar char="•"/>
            </a:pPr>
            <a:r>
              <a:rPr lang="en-US" altLang="zh-CN" dirty="0" err="1" smtClean="0">
                <a:latin typeface="微软雅黑" panose="020B0503020204020204" pitchFamily="34" charset="-122"/>
                <a:ea typeface="微软雅黑" panose="020B0503020204020204" pitchFamily="34" charset="-122"/>
              </a:rPr>
              <a:t>tps</a:t>
            </a:r>
            <a:r>
              <a:rPr lang="zh-CN" altLang="en-US" dirty="0" smtClean="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&gt; 8</a:t>
            </a:r>
            <a:r>
              <a:rPr lang="en-US" altLang="zh-CN" dirty="0" smtClean="0">
                <a:latin typeface="微软雅黑" panose="020B0503020204020204" pitchFamily="34" charset="-122"/>
                <a:ea typeface="微软雅黑" panose="020B0503020204020204" pitchFamily="34" charset="-122"/>
              </a:rPr>
              <a:t>K/s</a:t>
            </a:r>
            <a:endParaRPr lang="en-US" altLang="zh-CN" dirty="0">
              <a:latin typeface="微软雅黑" panose="020B0503020204020204" pitchFamily="34" charset="-122"/>
              <a:ea typeface="微软雅黑" panose="020B0503020204020204" pitchFamily="34" charset="-122"/>
            </a:endParaRPr>
          </a:p>
          <a:p>
            <a:pPr marL="1200150" lvl="2"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通用性 </a:t>
            </a:r>
            <a:r>
              <a:rPr lang="en-US" altLang="zh-CN" dirty="0">
                <a:latin typeface="微软雅黑" panose="020B0503020204020204" pitchFamily="34" charset="-122"/>
                <a:ea typeface="微软雅黑" panose="020B0503020204020204" pitchFamily="34" charset="-122"/>
              </a:rPr>
              <a:t>&lt; </a:t>
            </a:r>
            <a:r>
              <a:rPr lang="zh-CN" altLang="en-US" dirty="0">
                <a:latin typeface="微软雅黑" panose="020B0503020204020204" pitchFamily="34" charset="-122"/>
                <a:ea typeface="微软雅黑" panose="020B0503020204020204" pitchFamily="34" charset="-122"/>
              </a:rPr>
              <a:t>容量伸缩 </a:t>
            </a:r>
            <a:endParaRPr lang="en-US" altLang="zh-CN" dirty="0">
              <a:latin typeface="微软雅黑" panose="020B0503020204020204" pitchFamily="34" charset="-122"/>
              <a:ea typeface="微软雅黑" panose="020B0503020204020204" pitchFamily="34" charset="-122"/>
            </a:endParaRPr>
          </a:p>
        </p:txBody>
      </p:sp>
      <p:sp>
        <p:nvSpPr>
          <p:cNvPr id="20" name="矩形 19"/>
          <p:cNvSpPr/>
          <p:nvPr/>
        </p:nvSpPr>
        <p:spPr>
          <a:xfrm>
            <a:off x="1723051" y="4569975"/>
            <a:ext cx="1396365" cy="502920"/>
          </a:xfrm>
          <a:prstGeom prst="rect">
            <a:avLst/>
          </a:prstGeom>
        </p:spPr>
        <p:txBody>
          <a:bodyPr wrap="none">
            <a:spAutoFit/>
          </a:bodyPr>
          <a:p>
            <a:r>
              <a:rPr lang="en-US" altLang="zh-CN" sz="2700" b="1" dirty="0" err="1" smtClean="0">
                <a:latin typeface="等线 Light" panose="02010600030101010101" charset="-122"/>
                <a:ea typeface="等线 Light" panose="02010600030101010101" charset="-122"/>
              </a:rPr>
              <a:t>NoShard</a:t>
            </a:r>
            <a:endParaRPr lang="zh-CN" altLang="en-US" sz="2700" b="1" dirty="0">
              <a:latin typeface="等线 Light" panose="02010600030101010101" charset="-122"/>
              <a:ea typeface="等线 Light" panose="02010600030101010101" charset="-122"/>
            </a:endParaRPr>
          </a:p>
        </p:txBody>
      </p:sp>
      <p:sp>
        <p:nvSpPr>
          <p:cNvPr id="21" name="矩形 20"/>
          <p:cNvSpPr/>
          <p:nvPr/>
        </p:nvSpPr>
        <p:spPr>
          <a:xfrm>
            <a:off x="4720106" y="4631006"/>
            <a:ext cx="1049655" cy="502920"/>
          </a:xfrm>
          <a:prstGeom prst="rect">
            <a:avLst/>
          </a:prstGeom>
        </p:spPr>
        <p:txBody>
          <a:bodyPr wrap="none">
            <a:spAutoFit/>
          </a:bodyPr>
          <a:p>
            <a:r>
              <a:rPr lang="en-US" altLang="zh-CN" sz="2700" b="1" dirty="0" smtClean="0">
                <a:latin typeface="等线 Light" panose="02010600030101010101" charset="-122"/>
                <a:ea typeface="等线 Light" panose="02010600030101010101" charset="-122"/>
              </a:rPr>
              <a:t>Shard</a:t>
            </a:r>
            <a:endParaRPr lang="zh-CN" altLang="en-US" sz="2700" b="1" dirty="0">
              <a:latin typeface="等线 Light" panose="02010600030101010101" charset="-122"/>
              <a:ea typeface="等线 Light" panose="02010600030101010101" charset="-122"/>
            </a:endParaRPr>
          </a:p>
        </p:txBody>
      </p:sp>
      <p:sp>
        <p:nvSpPr>
          <p:cNvPr id="23" name="矩形 22"/>
          <p:cNvSpPr/>
          <p:nvPr/>
        </p:nvSpPr>
        <p:spPr>
          <a:xfrm>
            <a:off x="1210053" y="2792414"/>
            <a:ext cx="1864360" cy="457200"/>
          </a:xfrm>
          <a:prstGeom prst="rect">
            <a:avLst/>
          </a:prstGeom>
        </p:spPr>
        <p:txBody>
          <a:bodyPr wrap="none">
            <a:spAutoFit/>
          </a:bodyPr>
          <a:p>
            <a:pPr lvl="1" algn="ctr"/>
            <a:r>
              <a:rPr lang="zh-CN" altLang="en-US" sz="2400" b="1" dirty="0">
                <a:latin typeface="等线 Light" panose="02010600030101010101" charset="-122"/>
                <a:ea typeface="等线 Light" panose="02010600030101010101" charset="-122"/>
              </a:rPr>
              <a:t>中小规模</a:t>
            </a:r>
            <a:endParaRPr lang="en-US" altLang="zh-CN" sz="2400" b="1" dirty="0">
              <a:latin typeface="等线 Light" panose="02010600030101010101" charset="-122"/>
              <a:ea typeface="等线 Light" panose="02010600030101010101" charset="-122"/>
            </a:endParaRPr>
          </a:p>
        </p:txBody>
      </p:sp>
      <p:sp>
        <p:nvSpPr>
          <p:cNvPr id="24" name="矩形 23"/>
          <p:cNvSpPr/>
          <p:nvPr/>
        </p:nvSpPr>
        <p:spPr>
          <a:xfrm>
            <a:off x="4229468" y="2792413"/>
            <a:ext cx="1864360" cy="457200"/>
          </a:xfrm>
          <a:prstGeom prst="rect">
            <a:avLst/>
          </a:prstGeom>
        </p:spPr>
        <p:txBody>
          <a:bodyPr wrap="none">
            <a:spAutoFit/>
          </a:bodyPr>
          <a:p>
            <a:pPr lvl="1"/>
            <a:r>
              <a:rPr lang="zh-CN" altLang="en-US" sz="2400" b="1" dirty="0">
                <a:latin typeface="等线 Light" panose="02010600030101010101" charset="-122"/>
                <a:ea typeface="等线 Light" panose="02010600030101010101" charset="-122"/>
              </a:rPr>
              <a:t>巨大规模</a:t>
            </a:r>
            <a:endParaRPr lang="en-US" altLang="zh-CN" sz="2400" b="1" dirty="0">
              <a:latin typeface="等线 Light" panose="02010600030101010101" charset="-122"/>
              <a:ea typeface="等线 Light" panose="02010600030101010101" charset="-122"/>
            </a:endParaRPr>
          </a:p>
        </p:txBody>
      </p:sp>
      <p:sp>
        <p:nvSpPr>
          <p:cNvPr id="25" name="文本框 24"/>
          <p:cNvSpPr txBox="1"/>
          <p:nvPr/>
        </p:nvSpPr>
        <p:spPr>
          <a:xfrm>
            <a:off x="5534025" y="5458460"/>
            <a:ext cx="2664460" cy="384810"/>
          </a:xfrm>
          <a:prstGeom prst="rect">
            <a:avLst/>
          </a:prstGeom>
          <a:noFill/>
        </p:spPr>
        <p:txBody>
          <a:bodyPr wrap="square" rtlCol="0">
            <a:spAutoFit/>
          </a:bodyPr>
          <a:p>
            <a:r>
              <a:rPr lang="zh-CN" altLang="en-US" dirty="0" smtClean="0">
                <a:solidFill>
                  <a:srgbClr val="FF0000"/>
                </a:solidFill>
                <a:latin typeface="微软雅黑" panose="020B0503020204020204" pitchFamily="34" charset="-122"/>
                <a:ea typeface="微软雅黑" panose="020B0503020204020204" pitchFamily="34" charset="-122"/>
              </a:rPr>
              <a:t>需按照开发手册开发</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数据同步</a:t>
            </a:r>
            <a:endParaRPr lang="zh-CN" altLang="en-US" dirty="0"/>
          </a:p>
        </p:txBody>
      </p:sp>
      <p:sp>
        <p:nvSpPr>
          <p:cNvPr id="22" name="文本框 21"/>
          <p:cNvSpPr txBox="1"/>
          <p:nvPr/>
        </p:nvSpPr>
        <p:spPr>
          <a:xfrm>
            <a:off x="501015" y="1273810"/>
            <a:ext cx="7696200" cy="133159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应用场景</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汇总：多个数据库实例的数据同步到一个数据库实例，适用于分支&gt;总部</a:t>
            </a:r>
            <a:r>
              <a:rPr lang="zh-CN" altLang="en-US" sz="1200" dirty="0">
                <a:latin typeface="微软雅黑" panose="020B0503020204020204" pitchFamily="34" charset="-122"/>
                <a:ea typeface="微软雅黑" panose="020B0503020204020204" pitchFamily="34" charset="-122"/>
                <a:sym typeface="+mn-ea"/>
              </a:rPr>
              <a:t>子、系统&gt;总系统等系统架构</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迁移：异构数据库的迁移，将数据从</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同步到</a:t>
            </a:r>
            <a:r>
              <a:rPr lang="en-US" altLang="zh-CN" sz="1200" dirty="0">
                <a:latin typeface="微软雅黑" panose="020B0503020204020204" pitchFamily="34" charset="-122"/>
                <a:ea typeface="微软雅黑" panose="020B0503020204020204" pitchFamily="34" charset="-122"/>
              </a:rPr>
              <a:t>MySQL</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Oracle</a:t>
            </a:r>
            <a:r>
              <a:rPr lang="zh-CN" altLang="en-US" sz="1200" dirty="0">
                <a:latin typeface="微软雅黑" panose="020B0503020204020204" pitchFamily="34" charset="-122"/>
                <a:ea typeface="微软雅黑" panose="020B0503020204020204" pitchFamily="34" charset="-122"/>
              </a:rPr>
              <a:t>、PostgreSQL等数据库。</a:t>
            </a:r>
            <a:endParaRPr lang="zh-CN" altLang="en-US" sz="1200" dirty="0">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原理：将数据库日志灌入</a:t>
            </a:r>
            <a:r>
              <a:rPr lang="en-US" altLang="zh-CN" sz="1400" b="1" dirty="0">
                <a:solidFill>
                  <a:srgbClr val="FF0000"/>
                </a:solidFill>
                <a:latin typeface="微软雅黑" panose="020B0503020204020204" pitchFamily="34" charset="-122"/>
                <a:ea typeface="微软雅黑" panose="020B0503020204020204" pitchFamily="34" charset="-122"/>
              </a:rPr>
              <a:t>kafka</a:t>
            </a:r>
            <a:r>
              <a:rPr lang="zh-CN" altLang="zh-CN" sz="1400" b="1" dirty="0">
                <a:solidFill>
                  <a:srgbClr val="FF0000"/>
                </a:solidFill>
                <a:latin typeface="微软雅黑" panose="020B0503020204020204" pitchFamily="34" charset="-122"/>
                <a:ea typeface="微软雅黑" panose="020B0503020204020204" pitchFamily="34" charset="-122"/>
              </a:rPr>
              <a:t>，消费端读取</a:t>
            </a:r>
            <a:r>
              <a:rPr lang="en-US" altLang="zh-CN" sz="1400" b="1" dirty="0">
                <a:solidFill>
                  <a:srgbClr val="FF0000"/>
                </a:solidFill>
                <a:latin typeface="微软雅黑" panose="020B0503020204020204" pitchFamily="34" charset="-122"/>
                <a:ea typeface="微软雅黑" panose="020B0503020204020204" pitchFamily="34" charset="-122"/>
              </a:rPr>
              <a:t>kafka</a:t>
            </a:r>
            <a:r>
              <a:rPr lang="zh-CN" altLang="en-US" sz="1400" b="1" dirty="0">
                <a:solidFill>
                  <a:srgbClr val="FF0000"/>
                </a:solidFill>
                <a:latin typeface="微软雅黑" panose="020B0503020204020204" pitchFamily="34" charset="-122"/>
                <a:ea typeface="微软雅黑" panose="020B0503020204020204" pitchFamily="34" charset="-122"/>
              </a:rPr>
              <a:t>里的消息消费</a:t>
            </a:r>
            <a:endParaRPr lang="zh-CN" altLang="en-US" sz="1400" b="1" dirty="0">
              <a:solidFill>
                <a:srgbClr val="FF0000"/>
              </a:solidFill>
              <a:latin typeface="微软雅黑" panose="020B0503020204020204" pitchFamily="34" charset="-122"/>
              <a:ea typeface="微软雅黑" panose="020B0503020204020204" pitchFamily="34" charset="-122"/>
            </a:endParaRPr>
          </a:p>
        </p:txBody>
      </p:sp>
      <p:sp>
        <p:nvSpPr>
          <p:cNvPr id="4" name="圆角矩形 3"/>
          <p:cNvSpPr/>
          <p:nvPr/>
        </p:nvSpPr>
        <p:spPr>
          <a:xfrm rot="10800000" flipV="1">
            <a:off x="674844" y="3151230"/>
            <a:ext cx="1371044" cy="110067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b="1" dirty="0" smtClean="0">
                <a:solidFill>
                  <a:prstClr val="white"/>
                </a:solidFill>
                <a:latin typeface="微软雅黑" panose="020B0503020204020204" pitchFamily="34" charset="-122"/>
                <a:ea typeface="微软雅黑" panose="020B0503020204020204" pitchFamily="34" charset="-122"/>
              </a:rPr>
              <a:t>Set_A</a:t>
            </a:r>
            <a:endParaRPr lang="en-US" altLang="zh-CN" sz="1600" b="1" dirty="0" smtClean="0">
              <a:solidFill>
                <a:prstClr val="white"/>
              </a:solidFill>
              <a:latin typeface="微软雅黑" panose="020B0503020204020204" pitchFamily="34" charset="-122"/>
              <a:ea typeface="微软雅黑" panose="020B0503020204020204" pitchFamily="34" charset="-122"/>
            </a:endParaRPr>
          </a:p>
        </p:txBody>
      </p:sp>
      <p:sp>
        <p:nvSpPr>
          <p:cNvPr id="5" name="圆角矩形 4"/>
          <p:cNvSpPr/>
          <p:nvPr/>
        </p:nvSpPr>
        <p:spPr>
          <a:xfrm rot="10800000" flipV="1">
            <a:off x="682860" y="4613284"/>
            <a:ext cx="1371044" cy="110067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b="1" dirty="0" smtClean="0">
                <a:solidFill>
                  <a:prstClr val="white"/>
                </a:solidFill>
                <a:latin typeface="微软雅黑" panose="020B0503020204020204" pitchFamily="34" charset="-122"/>
                <a:ea typeface="微软雅黑" panose="020B0503020204020204" pitchFamily="34" charset="-122"/>
              </a:rPr>
              <a:t>Set_B</a:t>
            </a:r>
            <a:endParaRPr lang="en-US" altLang="zh-CN" sz="1600" b="1" dirty="0" smtClean="0">
              <a:solidFill>
                <a:prstClr val="white"/>
              </a:solidFill>
              <a:latin typeface="微软雅黑" panose="020B0503020204020204" pitchFamily="34" charset="-122"/>
              <a:ea typeface="微软雅黑" panose="020B0503020204020204" pitchFamily="34" charset="-122"/>
            </a:endParaRPr>
          </a:p>
        </p:txBody>
      </p:sp>
      <p:sp>
        <p:nvSpPr>
          <p:cNvPr id="6" name="圆角矩形 5"/>
          <p:cNvSpPr/>
          <p:nvPr/>
        </p:nvSpPr>
        <p:spPr>
          <a:xfrm rot="10800000" flipV="1">
            <a:off x="3766953" y="3856280"/>
            <a:ext cx="1371044" cy="110067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600" b="1" dirty="0">
                <a:solidFill>
                  <a:prstClr val="white"/>
                </a:solidFill>
                <a:latin typeface="微软雅黑" panose="020B0503020204020204" pitchFamily="34" charset="-122"/>
                <a:ea typeface="微软雅黑" panose="020B0503020204020204" pitchFamily="34" charset="-122"/>
              </a:rPr>
              <a:t>kafka</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a:r>
              <a:rPr lang="zh-CN" altLang="en-US" sz="1600" b="1" dirty="0">
                <a:solidFill>
                  <a:prstClr val="white"/>
                </a:solidFill>
                <a:latin typeface="微软雅黑" panose="020B0503020204020204" pitchFamily="34" charset="-122"/>
                <a:ea typeface="微软雅黑" panose="020B0503020204020204" pitchFamily="34" charset="-122"/>
              </a:rPr>
              <a:t>消息队列</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7" name="圆角矩形 6"/>
          <p:cNvSpPr/>
          <p:nvPr/>
        </p:nvSpPr>
        <p:spPr>
          <a:xfrm rot="10800000" flipV="1">
            <a:off x="6054725" y="3613150"/>
            <a:ext cx="2406015" cy="1574165"/>
          </a:xfrm>
          <a:prstGeom prst="roundRect">
            <a:avLst>
              <a:gd name="adj" fmla="val 9674"/>
            </a:avLst>
          </a:prstGeom>
          <a:solidFill>
            <a:schemeClr val="accent2">
              <a:lumMod val="75000"/>
            </a:schemeClr>
          </a:solidFill>
        </p:spPr>
        <p:style>
          <a:lnRef idx="2">
            <a:schemeClr val="dk1"/>
          </a:lnRef>
          <a:fillRef idx="1">
            <a:schemeClr val="lt1"/>
          </a:fillRef>
          <a:effectRef idx="0">
            <a:schemeClr val="dk1"/>
          </a:effectRef>
          <a:fontRef idx="minor">
            <a:schemeClr val="dk1"/>
          </a:fontRef>
        </p:style>
        <p:txBody>
          <a:bodyPr rtlCol="0" anchor="ctr"/>
          <a:p>
            <a:pPr algn="ctr"/>
            <a:r>
              <a:rPr lang="en-US" altLang="zh-CN" sz="1600" b="1" dirty="0" smtClean="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Set_</a:t>
            </a:r>
            <a:r>
              <a:rPr lang="zh-CN" altLang="en-US" sz="1600" b="1" dirty="0" smtClean="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总库</a:t>
            </a:r>
            <a:endParaRPr lang="en-US" sz="1600" b="1" dirty="0">
              <a:ln w="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cxnSp>
        <p:nvCxnSpPr>
          <p:cNvPr id="9" name="直接箭头连接符 8"/>
          <p:cNvCxnSpPr>
            <a:stCxn id="4" idx="1"/>
            <a:endCxn id="6" idx="3"/>
          </p:cNvCxnSpPr>
          <p:nvPr/>
        </p:nvCxnSpPr>
        <p:spPr>
          <a:xfrm>
            <a:off x="2045888" y="3709821"/>
            <a:ext cx="1720850" cy="704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a:stCxn id="5" idx="1"/>
            <a:endCxn id="6" idx="3"/>
          </p:cNvCxnSpPr>
          <p:nvPr/>
        </p:nvCxnSpPr>
        <p:spPr>
          <a:xfrm flipV="1">
            <a:off x="2053590" y="4414520"/>
            <a:ext cx="1713230" cy="756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6" idx="1"/>
            <a:endCxn id="7" idx="3"/>
          </p:cNvCxnSpPr>
          <p:nvPr/>
        </p:nvCxnSpPr>
        <p:spPr>
          <a:xfrm flipV="1">
            <a:off x="5137785" y="4408170"/>
            <a:ext cx="916940" cy="6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167957" y="4219994"/>
            <a:ext cx="1572127" cy="352425"/>
          </a:xfrm>
          <a:prstGeom prst="rect">
            <a:avLst/>
          </a:prstGeom>
          <a:noFill/>
        </p:spPr>
        <p:txBody>
          <a:bodyPr wrap="square" rtlCol="0">
            <a:spAutoFit/>
          </a:bodyPr>
          <a:p>
            <a:r>
              <a:rPr lang="zh-CN" altLang="en-US" sz="1600" dirty="0" smtClean="0">
                <a:latin typeface="微软雅黑" panose="020B0503020204020204" pitchFamily="34" charset="-122"/>
                <a:ea typeface="微软雅黑" panose="020B0503020204020204" pitchFamily="34" charset="-122"/>
              </a:rPr>
              <a:t>所有</a:t>
            </a:r>
            <a:r>
              <a:rPr lang="en-US" altLang="zh-CN" sz="1600" dirty="0" err="1" smtClean="0">
                <a:latin typeface="微软雅黑" panose="020B0503020204020204" pitchFamily="34" charset="-122"/>
                <a:ea typeface="微软雅黑" panose="020B0503020204020204" pitchFamily="34" charset="-122"/>
              </a:rPr>
              <a:t>binlog</a:t>
            </a:r>
            <a:endParaRPr lang="zh-CN" altLang="en-US" sz="1600" dirty="0">
              <a:latin typeface="微软雅黑" panose="020B0503020204020204" pitchFamily="34" charset="-122"/>
              <a:ea typeface="微软雅黑" panose="020B0503020204020204" pitchFamily="34" charset="-122"/>
            </a:endParaRPr>
          </a:p>
        </p:txBody>
      </p:sp>
      <p:sp>
        <p:nvSpPr>
          <p:cNvPr id="8" name="圆角矩形 7"/>
          <p:cNvSpPr/>
          <p:nvPr/>
        </p:nvSpPr>
        <p:spPr>
          <a:xfrm rot="10800000" flipV="1">
            <a:off x="6078855" y="5445125"/>
            <a:ext cx="2357120" cy="839470"/>
          </a:xfrm>
          <a:prstGeom prst="roundRect">
            <a:avLst>
              <a:gd name="adj" fmla="val 9674"/>
            </a:avLst>
          </a:prstGeom>
          <a:solidFill>
            <a:schemeClr val="accent3">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en-US" altLang="zh-CN" sz="1600" b="1" dirty="0" smtClean="0">
                <a:solidFill>
                  <a:prstClr val="white"/>
                </a:solidFill>
                <a:latin typeface="微软雅黑" panose="020B0503020204020204" pitchFamily="34" charset="-122"/>
                <a:ea typeface="微软雅黑" panose="020B0503020204020204" pitchFamily="34" charset="-122"/>
              </a:rPr>
              <a:t>Oracle、PostgreSQL</a:t>
            </a:r>
            <a:endParaRPr lang="en-US" altLang="zh-CN" sz="1600" b="1" dirty="0" smtClean="0">
              <a:solidFill>
                <a:prstClr val="white"/>
              </a:solidFill>
              <a:latin typeface="微软雅黑" panose="020B0503020204020204" pitchFamily="34" charset="-122"/>
              <a:ea typeface="微软雅黑" panose="020B0503020204020204" pitchFamily="34" charset="-122"/>
            </a:endParaRPr>
          </a:p>
        </p:txBody>
      </p:sp>
      <p:cxnSp>
        <p:nvCxnSpPr>
          <p:cNvPr id="12" name="肘形连接符 11"/>
          <p:cNvCxnSpPr>
            <a:stCxn id="6" idx="2"/>
            <a:endCxn id="8" idx="3"/>
          </p:cNvCxnSpPr>
          <p:nvPr/>
        </p:nvCxnSpPr>
        <p:spPr>
          <a:xfrm rot="5400000" flipV="1">
            <a:off x="4811395" y="4605020"/>
            <a:ext cx="908050" cy="1626870"/>
          </a:xfrm>
          <a:prstGeom prst="bentConnector2">
            <a:avLst/>
          </a:prstGeom>
          <a:ln w="9525">
            <a:tailEnd type="triangle"/>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898390" y="5559425"/>
            <a:ext cx="611505" cy="352425"/>
          </a:xfrm>
          <a:prstGeom prst="rect">
            <a:avLst/>
          </a:prstGeom>
          <a:noFill/>
        </p:spPr>
        <p:txBody>
          <a:bodyPr wrap="square" rtlCol="0">
            <a:spAutoFit/>
          </a:bodyPr>
          <a:p>
            <a:r>
              <a:rPr lang="zh-CN" altLang="en-US" sz="1600" dirty="0">
                <a:latin typeface="微软雅黑" panose="020B0503020204020204" pitchFamily="34" charset="-122"/>
                <a:ea typeface="微软雅黑" panose="020B0503020204020204" pitchFamily="34" charset="-122"/>
              </a:rPr>
              <a:t>迁移</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5239385" y="4086225"/>
            <a:ext cx="611505" cy="352425"/>
          </a:xfrm>
          <a:prstGeom prst="rect">
            <a:avLst/>
          </a:prstGeom>
          <a:noFill/>
        </p:spPr>
        <p:txBody>
          <a:bodyPr wrap="square" rtlCol="0">
            <a:spAutoFit/>
          </a:bodyPr>
          <a:p>
            <a:r>
              <a:rPr lang="zh-CN" altLang="en-US" sz="1600" dirty="0">
                <a:latin typeface="微软雅黑" panose="020B0503020204020204" pitchFamily="34" charset="-122"/>
                <a:ea typeface="微软雅黑" panose="020B0503020204020204" pitchFamily="34" charset="-122"/>
              </a:rPr>
              <a:t>汇总</a:t>
            </a:r>
            <a:endParaRPr lang="zh-CN" altLang="en-US" sz="1600" dirty="0">
              <a:latin typeface="微软雅黑" panose="020B0503020204020204" pitchFamily="34" charset="-122"/>
              <a:ea typeface="微软雅黑" panose="020B0503020204020204" pitchFamily="34" charset="-122"/>
            </a:endParaRPr>
          </a:p>
        </p:txBody>
      </p:sp>
      <p:sp>
        <p:nvSpPr>
          <p:cNvPr id="3" name="圆角矩形 2"/>
          <p:cNvSpPr/>
          <p:nvPr/>
        </p:nvSpPr>
        <p:spPr>
          <a:xfrm rot="10800000" flipV="1">
            <a:off x="6054725" y="2785110"/>
            <a:ext cx="2357120" cy="561975"/>
          </a:xfrm>
          <a:prstGeom prst="roundRect">
            <a:avLst>
              <a:gd name="adj" fmla="val 9674"/>
            </a:avLst>
          </a:prstGeom>
          <a:solidFill>
            <a:schemeClr val="accent6">
              <a:lumMod val="75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p>
            <a:pPr algn="ctr"/>
            <a:r>
              <a:rPr lang="zh-CN" altLang="en-US" sz="1600" b="1" dirty="0" smtClean="0">
                <a:solidFill>
                  <a:prstClr val="white"/>
                </a:solidFill>
                <a:latin typeface="微软雅黑" panose="020B0503020204020204" pitchFamily="34" charset="-122"/>
                <a:ea typeface="微软雅黑" panose="020B0503020204020204" pitchFamily="34" charset="-122"/>
              </a:rPr>
              <a:t>语法词法解析</a:t>
            </a:r>
            <a:endParaRPr lang="zh-CN" altLang="en-US" sz="1600" b="1" dirty="0" smtClean="0">
              <a:solidFill>
                <a:prstClr val="white"/>
              </a:solidFill>
              <a:latin typeface="微软雅黑" panose="020B0503020204020204" pitchFamily="34" charset="-122"/>
              <a:ea typeface="微软雅黑" panose="020B0503020204020204" pitchFamily="34" charset="-122"/>
            </a:endParaRPr>
          </a:p>
        </p:txBody>
      </p:sp>
      <p:cxnSp>
        <p:nvCxnSpPr>
          <p:cNvPr id="10" name="肘形连接符 9"/>
          <p:cNvCxnSpPr>
            <a:stCxn id="6" idx="0"/>
            <a:endCxn id="3" idx="3"/>
          </p:cNvCxnSpPr>
          <p:nvPr/>
        </p:nvCxnSpPr>
        <p:spPr>
          <a:xfrm rot="16200000">
            <a:off x="4858385" y="2660015"/>
            <a:ext cx="789940" cy="1602740"/>
          </a:xfrm>
          <a:prstGeom prst="bentConnector2">
            <a:avLst/>
          </a:prstGeom>
          <a:ln w="9525">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898390" y="2713990"/>
            <a:ext cx="611505" cy="352425"/>
          </a:xfrm>
          <a:prstGeom prst="rect">
            <a:avLst/>
          </a:prstGeom>
          <a:noFill/>
        </p:spPr>
        <p:txBody>
          <a:bodyPr wrap="square" rtlCol="0">
            <a:spAutoFit/>
          </a:bodyPr>
          <a:p>
            <a:r>
              <a:rPr lang="zh-CN" altLang="en-US" sz="1600" dirty="0">
                <a:latin typeface="微软雅黑" panose="020B0503020204020204" pitchFamily="34" charset="-122"/>
                <a:ea typeface="微软雅黑" panose="020B0503020204020204" pitchFamily="34" charset="-122"/>
              </a:rPr>
              <a:t>审计</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数据备份</a:t>
            </a:r>
            <a:endParaRPr lang="zh-CN" altLang="en-US" dirty="0"/>
          </a:p>
        </p:txBody>
      </p:sp>
      <p:sp>
        <p:nvSpPr>
          <p:cNvPr id="22" name="文本框 21"/>
          <p:cNvSpPr txBox="1"/>
          <p:nvPr/>
        </p:nvSpPr>
        <p:spPr>
          <a:xfrm>
            <a:off x="501015" y="1273810"/>
            <a:ext cx="7696200" cy="157035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en-US" altLang="zh-CN" sz="1400" dirty="0">
                <a:latin typeface="微软雅黑" panose="020B0503020204020204" pitchFamily="34" charset="-122"/>
                <a:ea typeface="微软雅黑" panose="020B0503020204020204" pitchFamily="34" charset="-122"/>
              </a:rPr>
              <a:t>TDSQL</a:t>
            </a:r>
            <a:r>
              <a:rPr lang="zh-CN" altLang="zh-CN" sz="1400" dirty="0">
                <a:latin typeface="微软雅黑" panose="020B0503020204020204" pitchFamily="34" charset="-122"/>
                <a:ea typeface="微软雅黑" panose="020B0503020204020204" pitchFamily="34" charset="-122"/>
              </a:rPr>
              <a:t>备份体系</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数据备份：采用</a:t>
            </a:r>
            <a:r>
              <a:rPr lang="zh-CN" altLang="en-US" sz="1200" dirty="0">
                <a:solidFill>
                  <a:srgbClr val="0000FF"/>
                </a:solidFill>
                <a:latin typeface="微软雅黑" panose="020B0503020204020204" pitchFamily="34" charset="-122"/>
                <a:ea typeface="微软雅黑" panose="020B0503020204020204" pitchFamily="34" charset="-122"/>
              </a:rPr>
              <a:t>增量</a:t>
            </a:r>
            <a:r>
              <a:rPr lang="en-US" altLang="zh-CN" sz="1200" dirty="0">
                <a:solidFill>
                  <a:srgbClr val="0000FF"/>
                </a:solidFill>
                <a:latin typeface="微软雅黑" panose="020B0503020204020204" pitchFamily="34" charset="-122"/>
                <a:ea typeface="微软雅黑" panose="020B0503020204020204" pitchFamily="34" charset="-122"/>
              </a:rPr>
              <a:t>+</a:t>
            </a:r>
            <a:r>
              <a:rPr lang="zh-CN" altLang="en-US" sz="1200" dirty="0">
                <a:solidFill>
                  <a:srgbClr val="0000FF"/>
                </a:solidFill>
                <a:latin typeface="微软雅黑" panose="020B0503020204020204" pitchFamily="34" charset="-122"/>
                <a:ea typeface="微软雅黑" panose="020B0503020204020204" pitchFamily="34" charset="-122"/>
              </a:rPr>
              <a:t>全量</a:t>
            </a:r>
            <a:r>
              <a:rPr lang="zh-CN" altLang="en-US" sz="1200" dirty="0">
                <a:latin typeface="微软雅黑" panose="020B0503020204020204" pitchFamily="34" charset="-122"/>
                <a:ea typeface="微软雅黑" panose="020B0503020204020204" pitchFamily="34" charset="-122"/>
              </a:rPr>
              <a:t>的备份方式。每天零点发起全量备份；增量通过实时备份</a:t>
            </a:r>
            <a:r>
              <a:rPr lang="en-US" altLang="zh-CN" sz="1200" dirty="0">
                <a:latin typeface="微软雅黑" panose="020B0503020204020204" pitchFamily="34" charset="-122"/>
                <a:ea typeface="微软雅黑" panose="020B0503020204020204" pitchFamily="34" charset="-122"/>
              </a:rPr>
              <a:t>binlog</a:t>
            </a:r>
            <a:r>
              <a:rPr lang="zh-CN" altLang="en-US" sz="1200" dirty="0">
                <a:latin typeface="微软雅黑" panose="020B0503020204020204" pitchFamily="34" charset="-122"/>
                <a:ea typeface="微软雅黑" panose="020B0503020204020204" pitchFamily="34" charset="-122"/>
              </a:rPr>
              <a:t>日志实现；</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dirty="0">
                <a:latin typeface="微软雅黑" panose="020B0503020204020204" pitchFamily="34" charset="-122"/>
                <a:ea typeface="微软雅黑" panose="020B0503020204020204" pitchFamily="34" charset="-122"/>
              </a:rPr>
              <a:t>备份结果可知、备份过程可知。</a:t>
            </a:r>
            <a:endParaRPr lang="en-US" altLang="zh-CN" sz="1200" b="1" dirty="0">
              <a:solidFill>
                <a:srgbClr val="FF0000"/>
              </a:solidFill>
              <a:latin typeface="微软雅黑" panose="020B0503020204020204" pitchFamily="34" charset="-122"/>
              <a:ea typeface="微软雅黑" panose="020B0503020204020204" pitchFamily="34" charset="-122"/>
            </a:endParaRPr>
          </a:p>
          <a:p>
            <a:pPr>
              <a:lnSpc>
                <a:spcPct val="130000"/>
              </a:lnSpc>
              <a:spcBef>
                <a:spcPts val="500"/>
              </a:spcBef>
            </a:pPr>
            <a:r>
              <a:rPr lang="zh-CN" altLang="en-US" sz="1400" b="1" dirty="0">
                <a:solidFill>
                  <a:srgbClr val="FF0000"/>
                </a:solidFill>
                <a:latin typeface="微软雅黑" panose="020B0503020204020204" pitchFamily="34" charset="-122"/>
                <a:ea typeface="微软雅黑" panose="020B0503020204020204" pitchFamily="34" charset="-122"/>
              </a:rPr>
              <a:t>注：全量备份支持物理、逻辑两种方式</a:t>
            </a:r>
            <a:endParaRPr lang="zh-CN" altLang="en-US" sz="1400" dirty="0">
              <a:latin typeface="微软雅黑" panose="020B0503020204020204" pitchFamily="34" charset="-122"/>
              <a:ea typeface="微软雅黑" panose="020B0503020204020204" pitchFamily="34" charset="-122"/>
            </a:endParaRPr>
          </a:p>
        </p:txBody>
      </p:sp>
      <p:sp>
        <p:nvSpPr>
          <p:cNvPr id="5" name="矩形 4"/>
          <p:cNvSpPr/>
          <p:nvPr/>
        </p:nvSpPr>
        <p:spPr>
          <a:xfrm>
            <a:off x="1696822" y="5387530"/>
            <a:ext cx="1366346" cy="52551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prstClr val="white"/>
                </a:solidFill>
                <a:effectLst/>
                <a:uLnTx/>
                <a:uFillTx/>
                <a:latin typeface="等线 Light" panose="02010600030101010101" charset="-122"/>
                <a:ea typeface="等线 Light" panose="02010600030101010101" charset="-122"/>
                <a:cs typeface="+mn-cs"/>
              </a:rPr>
              <a:t>主</a:t>
            </a:r>
            <a:endParaRPr kumimoji="0" lang="zh-CN" altLang="en-US" sz="2400" b="0" i="0" u="none" strike="noStrike" kern="1200" cap="none" spc="0" normalizeH="0" baseline="0" noProof="0" dirty="0">
              <a:ln>
                <a:noFill/>
              </a:ln>
              <a:solidFill>
                <a:prstClr val="white"/>
              </a:solidFill>
              <a:effectLst/>
              <a:uLnTx/>
              <a:uFillTx/>
              <a:latin typeface="等线 Light" panose="02010600030101010101" charset="-122"/>
              <a:ea typeface="等线 Light" panose="02010600030101010101" charset="-122"/>
              <a:cs typeface="+mn-cs"/>
            </a:endParaRPr>
          </a:p>
        </p:txBody>
      </p:sp>
      <p:sp>
        <p:nvSpPr>
          <p:cNvPr id="6" name="矩形 5"/>
          <p:cNvSpPr/>
          <p:nvPr/>
        </p:nvSpPr>
        <p:spPr>
          <a:xfrm>
            <a:off x="3240143" y="5387530"/>
            <a:ext cx="1366346" cy="5255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备</a:t>
            </a:r>
            <a:r>
              <a:rPr kumimoji="0" lang="en-US" altLang="zh-CN"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0</a:t>
            </a:r>
            <a:endParaRPr kumimoji="0" lang="zh-CN" altLang="en-US" sz="2000" b="0" i="0" u="none" strike="noStrike" kern="1200" cap="none" spc="0" normalizeH="0" baseline="0" noProof="0" dirty="0">
              <a:ln>
                <a:noFill/>
              </a:ln>
              <a:solidFill>
                <a:srgbClr val="FF0000"/>
              </a:solidFill>
              <a:effectLst/>
              <a:uLnTx/>
              <a:uFillTx/>
              <a:latin typeface="等线 Light" panose="02010600030101010101" charset="-122"/>
              <a:ea typeface="等线 Light" panose="02010600030101010101" charset="-122"/>
              <a:cs typeface="+mn-cs"/>
            </a:endParaRPr>
          </a:p>
        </p:txBody>
      </p:sp>
      <p:sp>
        <p:nvSpPr>
          <p:cNvPr id="7" name="矩形 6"/>
          <p:cNvSpPr/>
          <p:nvPr/>
        </p:nvSpPr>
        <p:spPr>
          <a:xfrm>
            <a:off x="5102174" y="5387530"/>
            <a:ext cx="1366346" cy="52551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备</a:t>
            </a:r>
            <a:r>
              <a:rPr kumimoji="0" lang="en-US" altLang="zh-CN"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(n-1)</a:t>
            </a:r>
            <a:endParaRPr kumimoji="0" lang="zh-CN" altLang="en-US" sz="2000" b="0" i="0" u="none" strike="noStrike" kern="1200" cap="none" spc="0" normalizeH="0" baseline="0" noProof="0" dirty="0">
              <a:ln>
                <a:noFill/>
              </a:ln>
              <a:solidFill>
                <a:srgbClr val="FF0000"/>
              </a:solidFill>
              <a:effectLst/>
              <a:uLnTx/>
              <a:uFillTx/>
              <a:latin typeface="等线 Light" panose="02010600030101010101" charset="-122"/>
              <a:ea typeface="等线 Light" panose="02010600030101010101" charset="-122"/>
              <a:cs typeface="+mn-cs"/>
            </a:endParaRPr>
          </a:p>
        </p:txBody>
      </p:sp>
      <p:sp>
        <p:nvSpPr>
          <p:cNvPr id="8" name="矩形 7"/>
          <p:cNvSpPr/>
          <p:nvPr/>
        </p:nvSpPr>
        <p:spPr>
          <a:xfrm>
            <a:off x="4689038" y="5423582"/>
            <a:ext cx="338554" cy="369332"/>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p:txBody>
      </p:sp>
      <p:sp>
        <p:nvSpPr>
          <p:cNvPr id="9" name="矩形 8"/>
          <p:cNvSpPr/>
          <p:nvPr/>
        </p:nvSpPr>
        <p:spPr>
          <a:xfrm>
            <a:off x="1581209" y="5299899"/>
            <a:ext cx="5034456" cy="686720"/>
          </a:xfrm>
          <a:prstGeom prst="rect">
            <a:avLst/>
          </a:prstGeom>
          <a:noFill/>
          <a:ln>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p:txBody>
      </p:sp>
      <p:sp>
        <p:nvSpPr>
          <p:cNvPr id="10" name="矩形 9"/>
          <p:cNvSpPr/>
          <p:nvPr/>
        </p:nvSpPr>
        <p:spPr>
          <a:xfrm>
            <a:off x="6549102" y="5458593"/>
            <a:ext cx="534121" cy="369332"/>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SET</a:t>
            </a:r>
            <a:endParaRPr kumimoji="0" lang="zh-CN" altLang="en-US" sz="18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p:txBody>
      </p:sp>
      <p:sp>
        <p:nvSpPr>
          <p:cNvPr id="11" name="矩形 10"/>
          <p:cNvSpPr/>
          <p:nvPr/>
        </p:nvSpPr>
        <p:spPr>
          <a:xfrm>
            <a:off x="2860040" y="3451225"/>
            <a:ext cx="2062480" cy="94361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备份中心</a:t>
            </a:r>
            <a:endParaRPr kumimoji="0" lang="en-US" altLang="zh-CN"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等线 Light" panose="02010600030101010101" charset="-122"/>
                <a:ea typeface="等线 Light" panose="02010600030101010101" charset="-122"/>
              </a:rPr>
              <a:t>HDFS/NFS/NAS</a:t>
            </a:r>
            <a:endParaRPr kumimoji="0" lang="en-US" altLang="zh-CN" sz="20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p:txBody>
      </p:sp>
      <p:cxnSp>
        <p:nvCxnSpPr>
          <p:cNvPr id="13" name="曲线连接符 12"/>
          <p:cNvCxnSpPr>
            <a:stCxn id="7" idx="0"/>
            <a:endCxn id="6" idx="0"/>
          </p:cNvCxnSpPr>
          <p:nvPr/>
        </p:nvCxnSpPr>
        <p:spPr>
          <a:xfrm rot="16200000" flipV="1">
            <a:off x="4854575" y="4456430"/>
            <a:ext cx="3175" cy="1861820"/>
          </a:xfrm>
          <a:prstGeom prst="curvedConnector3">
            <a:avLst>
              <a:gd name="adj1" fmla="val 7550000"/>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endCxn id="11" idx="2"/>
          </p:cNvCxnSpPr>
          <p:nvPr/>
        </p:nvCxnSpPr>
        <p:spPr>
          <a:xfrm flipV="1">
            <a:off x="3891380" y="4394776"/>
            <a:ext cx="0" cy="973390"/>
          </a:xfrm>
          <a:prstGeom prst="straightConnector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157217" y="4909252"/>
            <a:ext cx="1402080" cy="274320"/>
          </a:xfrm>
          <a:prstGeom prst="rect">
            <a:avLst/>
          </a:prstGeom>
        </p:spPr>
        <p:txBody>
          <a:bodyPr wrap="non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0000"/>
                </a:solidFill>
                <a:effectLst/>
                <a:uLnTx/>
                <a:uFillTx/>
                <a:latin typeface="等线 Light" panose="02010600030101010101" charset="-122"/>
                <a:ea typeface="等线 Light" panose="02010600030101010101" charset="-122"/>
                <a:cs typeface="+mn-cs"/>
              </a:rPr>
              <a:t>冷被节点智能选举</a:t>
            </a:r>
            <a:endParaRPr kumimoji="0" lang="zh-CN" altLang="en-US" sz="1200" b="0" i="0" u="none" strike="noStrike" kern="1200" cap="none" spc="0" normalizeH="0" baseline="0" noProof="0" dirty="0">
              <a:ln>
                <a:noFill/>
              </a:ln>
              <a:solidFill>
                <a:srgbClr val="FF0000"/>
              </a:solidFill>
              <a:effectLst/>
              <a:uLnTx/>
              <a:uFillTx/>
              <a:latin typeface="等线 Light" panose="02010600030101010101" charset="-122"/>
              <a:ea typeface="等线 Light" panose="02010600030101010101" charset="-122"/>
              <a:cs typeface="+mn-cs"/>
            </a:endParaRPr>
          </a:p>
        </p:txBody>
      </p:sp>
      <p:sp>
        <p:nvSpPr>
          <p:cNvPr id="20" name="矩形 19"/>
          <p:cNvSpPr/>
          <p:nvPr/>
        </p:nvSpPr>
        <p:spPr>
          <a:xfrm>
            <a:off x="3901440" y="4514850"/>
            <a:ext cx="1908810" cy="304800"/>
          </a:xfrm>
          <a:prstGeom prst="rect">
            <a:avLst/>
          </a:prstGeom>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全量镜像</a:t>
            </a:r>
            <a:r>
              <a:rPr kumimoji="0" lang="en-US" altLang="zh-CN" sz="14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a:t>
            </a:r>
            <a:r>
              <a:rPr kumimoji="0" lang="zh-CN" altLang="en-US" sz="14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异步</a:t>
            </a:r>
            <a:r>
              <a:rPr kumimoji="0" lang="en-US" altLang="zh-CN" sz="14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rPr>
              <a:t>binlog</a:t>
            </a:r>
            <a:endParaRPr kumimoji="0" lang="en-US" altLang="zh-CN" sz="1400" b="0" i="0" u="none" strike="noStrike" kern="1200" cap="none" spc="0" normalizeH="0" baseline="0" noProof="0" dirty="0">
              <a:ln>
                <a:noFill/>
              </a:ln>
              <a:solidFill>
                <a:prstClr val="black"/>
              </a:solidFill>
              <a:effectLst/>
              <a:uLnTx/>
              <a:uFillTx/>
              <a:latin typeface="等线 Light" panose="02010600030101010101" charset="-122"/>
              <a:ea typeface="等线 Light" panose="02010600030101010101" charset="-122"/>
              <a:cs typeface="+mn-cs"/>
            </a:endParaRPr>
          </a:p>
        </p:txBody>
      </p:sp>
      <p:sp>
        <p:nvSpPr>
          <p:cNvPr id="3" name="线形标注 1 2"/>
          <p:cNvSpPr/>
          <p:nvPr/>
        </p:nvSpPr>
        <p:spPr>
          <a:xfrm>
            <a:off x="5582285" y="3451225"/>
            <a:ext cx="1722755" cy="387985"/>
          </a:xfrm>
          <a:prstGeom prst="borderCallout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600">
                <a:solidFill>
                  <a:srgbClr val="FF0000"/>
                </a:solidFill>
              </a:rPr>
              <a:t>在线热备不停机</a:t>
            </a:r>
            <a:endParaRPr lang="zh-CN" altLang="en-US" sz="160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descr="http://img2.imgtn.bdimg.com/it/u=4211740412,2588455684&amp;fm=23&amp;gp=0.jpg"/>
          <p:cNvSpPr>
            <a:spLocks noChangeAspect="1" noChangeArrowheads="1"/>
          </p:cNvSpPr>
          <p:nvPr/>
        </p:nvSpPr>
        <p:spPr bwMode="auto">
          <a:xfrm>
            <a:off x="597218" y="712787"/>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8" name="AutoShape 6" descr="http://img2.imgtn.bdimg.com/it/u=4211740412,2588455684&amp;fm=23&amp;gp=0.jpg"/>
          <p:cNvSpPr>
            <a:spLocks noChangeAspect="1" noChangeArrowheads="1"/>
          </p:cNvSpPr>
          <p:nvPr/>
        </p:nvSpPr>
        <p:spPr bwMode="auto">
          <a:xfrm>
            <a:off x="871538" y="1017588"/>
            <a:ext cx="27432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82296" tIns="41148" rIns="82296" bIns="41148" numCol="1" anchor="t" anchorCtr="0" compatLnSpc="1"/>
          <a:lstStyle/>
          <a:p>
            <a:endParaRPr lang="zh-CN" altLang="en-US" sz="1620" dirty="0">
              <a:ea typeface="微软雅黑" panose="020B0503020204020204" pitchFamily="34" charset="-122"/>
            </a:endParaRPr>
          </a:p>
        </p:txBody>
      </p:sp>
      <p:sp>
        <p:nvSpPr>
          <p:cNvPr id="29698" name="矩形 9"/>
          <p:cNvSpPr/>
          <p:nvPr/>
        </p:nvSpPr>
        <p:spPr>
          <a:xfrm>
            <a:off x="4027170" y="3146425"/>
            <a:ext cx="2195195" cy="678815"/>
          </a:xfrm>
          <a:prstGeom prst="rect">
            <a:avLst/>
          </a:prstGeom>
          <a:noFill/>
          <a:ln w="9525">
            <a:noFill/>
          </a:ln>
        </p:spPr>
        <p:txBody>
          <a:bodyPr wrap="square">
            <a:spAutoFit/>
          </a:bodyPr>
          <a:p>
            <a:pPr lvl="0" eaLnBrk="1" hangingPunct="1">
              <a:buNone/>
            </a:pPr>
            <a:r>
              <a:rPr lang="zh-CN" altLang="en-US" sz="3600" b="1" dirty="0">
                <a:latin typeface="微软雅黑" panose="020B0503020204020204" pitchFamily="34" charset="-122"/>
                <a:ea typeface="微软雅黑" panose="020B0503020204020204" pitchFamily="34" charset="-122"/>
                <a:sym typeface="微软雅黑" panose="020B0503020204020204" pitchFamily="34" charset="-122"/>
              </a:rPr>
              <a:t>部署实践</a:t>
            </a:r>
            <a:endParaRPr lang="zh-CN" altLang="en-US" sz="3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699" name="组合 1"/>
          <p:cNvGrpSpPr/>
          <p:nvPr/>
        </p:nvGrpSpPr>
        <p:grpSpPr>
          <a:xfrm>
            <a:off x="2448243" y="2873693"/>
            <a:ext cx="1241425" cy="1223962"/>
            <a:chOff x="4907336" y="4651643"/>
            <a:chExt cx="1572990" cy="1550182"/>
          </a:xfrm>
        </p:grpSpPr>
        <p:sp>
          <p:nvSpPr>
            <p:cNvPr id="3" name="圆角矩形 2"/>
            <p:cNvSpPr/>
            <p:nvPr/>
          </p:nvSpPr>
          <p:spPr>
            <a:xfrm flipV="1">
              <a:off x="4907336" y="4651643"/>
              <a:ext cx="720116" cy="1550182"/>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18" name="圆角矩形 17"/>
            <p:cNvSpPr/>
            <p:nvPr/>
          </p:nvSpPr>
          <p:spPr>
            <a:xfrm flipV="1">
              <a:off x="5760210" y="4651643"/>
              <a:ext cx="720116" cy="1550182"/>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grpSp>
        <p:nvGrpSpPr>
          <p:cNvPr id="29700" name="组合 12"/>
          <p:cNvGrpSpPr/>
          <p:nvPr/>
        </p:nvGrpSpPr>
        <p:grpSpPr>
          <a:xfrm>
            <a:off x="2591118" y="3329305"/>
            <a:ext cx="955675" cy="314325"/>
            <a:chOff x="7869811" y="1634211"/>
            <a:chExt cx="2099348" cy="691035"/>
          </a:xfrm>
        </p:grpSpPr>
        <p:sp>
          <p:nvSpPr>
            <p:cNvPr id="21" name="圆角矩形 20"/>
            <p:cNvSpPr/>
            <p:nvPr/>
          </p:nvSpPr>
          <p:spPr>
            <a:xfrm>
              <a:off x="7869811" y="163421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sp>
          <p:nvSpPr>
            <p:cNvPr id="22" name="圆角矩形 21"/>
            <p:cNvSpPr/>
            <p:nvPr/>
          </p:nvSpPr>
          <p:spPr>
            <a:xfrm flipH="1" flipV="1">
              <a:off x="7869811" y="2087921"/>
              <a:ext cx="2099348" cy="2373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800" b="0" i="0" u="none" strike="noStrike" kern="1200" cap="none" spc="0" normalizeH="0" baseline="0" noProof="0" dirty="0">
                <a:ln>
                  <a:noFill/>
                </a:ln>
                <a:solidFill>
                  <a:prstClr val="white"/>
                </a:solidFill>
                <a:effectLst/>
                <a:uLnTx/>
                <a:uFillTx/>
                <a:latin typeface="等线 Light" panose="02010600030101010101" charset="-122"/>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28495"/>
    </mc:Choice>
    <mc:Fallback>
      <p:transition spd="slow" advTm="28495"/>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同城双中心</a:t>
            </a:r>
            <a:endParaRPr lang="zh-CN" altLang="en-US" dirty="0"/>
          </a:p>
        </p:txBody>
      </p:sp>
      <p:sp>
        <p:nvSpPr>
          <p:cNvPr id="63" name="Line 30"/>
          <p:cNvSpPr>
            <a:spLocks noChangeShapeType="1"/>
          </p:cNvSpPr>
          <p:nvPr/>
        </p:nvSpPr>
        <p:spPr bwMode="auto">
          <a:xfrm>
            <a:off x="4525918" y="2450200"/>
            <a:ext cx="34289" cy="3794760"/>
          </a:xfrm>
          <a:prstGeom prst="line">
            <a:avLst/>
          </a:prstGeom>
          <a:noFill/>
          <a:ln w="28575" cap="flat" cmpd="sng">
            <a:solidFill>
              <a:schemeClr val="accent2"/>
            </a:solidFill>
            <a:prstDash val="dash"/>
            <a:round/>
          </a:ln>
          <a:effectLst/>
        </p:spPr>
        <p:txBody>
          <a:bodyPr/>
          <a:p>
            <a:endParaRPr lang="zh-CN" altLang="en-US" sz="1350">
              <a:solidFill>
                <a:prstClr val="black"/>
              </a:solidFill>
            </a:endParaRPr>
          </a:p>
        </p:txBody>
      </p:sp>
      <p:sp>
        <p:nvSpPr>
          <p:cNvPr id="54" name="TextBox 53"/>
          <p:cNvSpPr txBox="1"/>
          <p:nvPr/>
        </p:nvSpPr>
        <p:spPr>
          <a:xfrm>
            <a:off x="3517795" y="2298174"/>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蛇口</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4336289" y="2298174"/>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观澜</a:t>
            </a:r>
            <a:endParaRPr lang="zh-CN" altLang="en-US" sz="1350" dirty="0">
              <a:solidFill>
                <a:prstClr val="black"/>
              </a:solidFill>
              <a:latin typeface="微软雅黑" panose="020B0503020204020204" pitchFamily="34" charset="-122"/>
              <a:ea typeface="微软雅黑" panose="020B0503020204020204" pitchFamily="34" charset="-122"/>
            </a:endParaRPr>
          </a:p>
        </p:txBody>
      </p:sp>
      <p:grpSp>
        <p:nvGrpSpPr>
          <p:cNvPr id="42" name="组 41"/>
          <p:cNvGrpSpPr/>
          <p:nvPr/>
        </p:nvGrpSpPr>
        <p:grpSpPr>
          <a:xfrm>
            <a:off x="436880" y="2748820"/>
            <a:ext cx="1437416" cy="1143985"/>
            <a:chOff x="4064751" y="1978147"/>
            <a:chExt cx="1916555" cy="1525313"/>
          </a:xfrm>
        </p:grpSpPr>
        <p:sp>
          <p:nvSpPr>
            <p:cNvPr id="115" name="圆角矩形 114"/>
            <p:cNvSpPr/>
            <p:nvPr/>
          </p:nvSpPr>
          <p:spPr>
            <a:xfrm>
              <a:off x="4064751" y="1978147"/>
              <a:ext cx="1916555" cy="1525313"/>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sp>
          <p:nvSpPr>
            <p:cNvPr id="86" name="圆角矩形 85"/>
            <p:cNvSpPr/>
            <p:nvPr/>
          </p:nvSpPr>
          <p:spPr>
            <a:xfrm rot="10800000" flipV="1">
              <a:off x="4427535" y="2815081"/>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#2</a:t>
              </a:r>
              <a:endParaRPr lang="en-US" sz="1200" dirty="0">
                <a:solidFill>
                  <a:prstClr val="white"/>
                </a:solidFill>
                <a:latin typeface="等线 Light" panose="02010600030101010101" charset="-122"/>
              </a:endParaRPr>
            </a:p>
          </p:txBody>
        </p:sp>
        <p:sp>
          <p:nvSpPr>
            <p:cNvPr id="113" name="圆角矩形 112"/>
            <p:cNvSpPr/>
            <p:nvPr/>
          </p:nvSpPr>
          <p:spPr>
            <a:xfrm rot="10800000" flipV="1">
              <a:off x="5144611" y="2815080"/>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#3</a:t>
              </a:r>
              <a:endParaRPr lang="en-US" sz="1200" dirty="0">
                <a:solidFill>
                  <a:prstClr val="white"/>
                </a:solidFill>
                <a:latin typeface="等线 Light" panose="02010600030101010101" charset="-122"/>
              </a:endParaRPr>
            </a:p>
          </p:txBody>
        </p:sp>
        <p:sp>
          <p:nvSpPr>
            <p:cNvPr id="114" name="圆角矩形 113"/>
            <p:cNvSpPr/>
            <p:nvPr/>
          </p:nvSpPr>
          <p:spPr>
            <a:xfrm rot="10800000" flipV="1">
              <a:off x="4789405" y="2082925"/>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#1</a:t>
              </a:r>
              <a:endParaRPr lang="en-US" sz="1200" dirty="0">
                <a:solidFill>
                  <a:prstClr val="white"/>
                </a:solidFill>
                <a:latin typeface="等线 Light" panose="02010600030101010101" charset="-122"/>
              </a:endParaRPr>
            </a:p>
          </p:txBody>
        </p:sp>
        <p:sp>
          <p:nvSpPr>
            <p:cNvPr id="41" name="文本框 40"/>
            <p:cNvSpPr txBox="1"/>
            <p:nvPr/>
          </p:nvSpPr>
          <p:spPr>
            <a:xfrm>
              <a:off x="4064751" y="1983593"/>
              <a:ext cx="478367" cy="398780"/>
            </a:xfrm>
            <a:prstGeom prst="rect">
              <a:avLst/>
            </a:prstGeom>
            <a:noFill/>
          </p:spPr>
          <p:txBody>
            <a:bodyPr wrap="none" rtlCol="0">
              <a:spAutoFit/>
            </a:bodyPr>
            <a:p>
              <a:r>
                <a:rPr kumimoji="1" lang="en-US" altLang="zh-CN" sz="1350" b="1" dirty="0" smtClean="0"/>
                <a:t>ZK</a:t>
              </a:r>
              <a:endParaRPr kumimoji="1" lang="zh-CN" altLang="en-US" sz="1350" b="1" dirty="0"/>
            </a:p>
          </p:txBody>
        </p:sp>
      </p:grpSp>
      <p:grpSp>
        <p:nvGrpSpPr>
          <p:cNvPr id="118" name="组 117"/>
          <p:cNvGrpSpPr/>
          <p:nvPr/>
        </p:nvGrpSpPr>
        <p:grpSpPr>
          <a:xfrm>
            <a:off x="7193284" y="2693114"/>
            <a:ext cx="1437416" cy="1143985"/>
            <a:chOff x="4064751" y="1978147"/>
            <a:chExt cx="1916555" cy="1525313"/>
          </a:xfrm>
        </p:grpSpPr>
        <p:sp>
          <p:nvSpPr>
            <p:cNvPr id="119" name="圆角矩形 118"/>
            <p:cNvSpPr/>
            <p:nvPr/>
          </p:nvSpPr>
          <p:spPr>
            <a:xfrm>
              <a:off x="4064751" y="1978147"/>
              <a:ext cx="1916555" cy="1525313"/>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sp>
          <p:nvSpPr>
            <p:cNvPr id="120" name="圆角矩形 119"/>
            <p:cNvSpPr/>
            <p:nvPr/>
          </p:nvSpPr>
          <p:spPr>
            <a:xfrm rot="10800000" flipV="1">
              <a:off x="4427535" y="2815081"/>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#2</a:t>
              </a:r>
              <a:endParaRPr lang="en-US" sz="1200" dirty="0">
                <a:solidFill>
                  <a:prstClr val="white"/>
                </a:solidFill>
                <a:latin typeface="等线 Light" panose="02010600030101010101" charset="-122"/>
              </a:endParaRPr>
            </a:p>
          </p:txBody>
        </p:sp>
        <p:sp>
          <p:nvSpPr>
            <p:cNvPr id="121" name="圆角矩形 120"/>
            <p:cNvSpPr/>
            <p:nvPr/>
          </p:nvSpPr>
          <p:spPr>
            <a:xfrm rot="10800000" flipV="1">
              <a:off x="5144611" y="2815080"/>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#3</a:t>
              </a:r>
              <a:endParaRPr lang="en-US" sz="1200" dirty="0">
                <a:solidFill>
                  <a:prstClr val="white"/>
                </a:solidFill>
                <a:latin typeface="等线 Light" panose="02010600030101010101" charset="-122"/>
              </a:endParaRPr>
            </a:p>
          </p:txBody>
        </p:sp>
        <p:sp>
          <p:nvSpPr>
            <p:cNvPr id="122" name="圆角矩形 121"/>
            <p:cNvSpPr/>
            <p:nvPr/>
          </p:nvSpPr>
          <p:spPr>
            <a:xfrm rot="10800000" flipV="1">
              <a:off x="4789405" y="2082925"/>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#1</a:t>
              </a:r>
              <a:endParaRPr lang="en-US" sz="1200" dirty="0">
                <a:solidFill>
                  <a:prstClr val="white"/>
                </a:solidFill>
                <a:latin typeface="等线 Light" panose="02010600030101010101" charset="-122"/>
              </a:endParaRPr>
            </a:p>
          </p:txBody>
        </p:sp>
        <p:sp>
          <p:nvSpPr>
            <p:cNvPr id="126" name="文本框 125"/>
            <p:cNvSpPr txBox="1"/>
            <p:nvPr/>
          </p:nvSpPr>
          <p:spPr>
            <a:xfrm>
              <a:off x="4064751" y="1983593"/>
              <a:ext cx="537633" cy="398780"/>
            </a:xfrm>
            <a:prstGeom prst="rect">
              <a:avLst/>
            </a:prstGeom>
            <a:noFill/>
          </p:spPr>
          <p:txBody>
            <a:bodyPr wrap="none" rtlCol="0">
              <a:spAutoFit/>
            </a:bodyPr>
            <a:p>
              <a:r>
                <a:rPr kumimoji="1" lang="en-US" altLang="zh-CN" sz="1350" b="1" dirty="0" smtClean="0"/>
                <a:t>ZK’</a:t>
              </a:r>
              <a:endParaRPr kumimoji="1" lang="zh-CN" altLang="en-US" sz="1350" b="1" dirty="0"/>
            </a:p>
          </p:txBody>
        </p:sp>
      </p:grpSp>
      <p:grpSp>
        <p:nvGrpSpPr>
          <p:cNvPr id="135" name="组 134"/>
          <p:cNvGrpSpPr/>
          <p:nvPr/>
        </p:nvGrpSpPr>
        <p:grpSpPr>
          <a:xfrm>
            <a:off x="1978298" y="4036975"/>
            <a:ext cx="2186447" cy="2066206"/>
            <a:chOff x="2740470" y="3798259"/>
            <a:chExt cx="2915263" cy="2754941"/>
          </a:xfrm>
        </p:grpSpPr>
        <p:sp>
          <p:nvSpPr>
            <p:cNvPr id="127" name="圆角矩形 126"/>
            <p:cNvSpPr/>
            <p:nvPr/>
          </p:nvSpPr>
          <p:spPr>
            <a:xfrm>
              <a:off x="2740470" y="3798259"/>
              <a:ext cx="2915263" cy="2754941"/>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grpSp>
          <p:nvGrpSpPr>
            <p:cNvPr id="74" name="组合 21"/>
            <p:cNvGrpSpPr/>
            <p:nvPr/>
          </p:nvGrpSpPr>
          <p:grpSpPr>
            <a:xfrm>
              <a:off x="3132668" y="3908713"/>
              <a:ext cx="2197938" cy="2514047"/>
              <a:chOff x="3123099" y="2767763"/>
              <a:chExt cx="1241424" cy="1419966"/>
            </a:xfrm>
          </p:grpSpPr>
          <p:sp>
            <p:nvSpPr>
              <p:cNvPr id="77" name="圆角矩形 76"/>
              <p:cNvSpPr/>
              <p:nvPr/>
            </p:nvSpPr>
            <p:spPr>
              <a:xfrm rot="10800000" flipV="1">
                <a:off x="3123099" y="2767763"/>
                <a:ext cx="1241424" cy="568233"/>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500" b="1" dirty="0">
                    <a:solidFill>
                      <a:prstClr val="white"/>
                    </a:solidFill>
                    <a:latin typeface="等线 Light" panose="02010600030101010101" charset="-122"/>
                  </a:rPr>
                  <a:t>Master</a:t>
                </a:r>
                <a:endParaRPr lang="en-US" sz="1500" b="1" dirty="0">
                  <a:solidFill>
                    <a:prstClr val="white"/>
                  </a:solidFill>
                  <a:latin typeface="等线 Light" panose="02010600030101010101" charset="-122"/>
                </a:endParaRPr>
              </a:p>
            </p:txBody>
          </p:sp>
          <p:sp>
            <p:nvSpPr>
              <p:cNvPr id="78" name="圆角矩形 77"/>
              <p:cNvSpPr/>
              <p:nvPr/>
            </p:nvSpPr>
            <p:spPr>
              <a:xfrm rot="10800000" flipV="1">
                <a:off x="3125682" y="3619495"/>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sp>
            <p:nvSpPr>
              <p:cNvPr id="79" name="圆角矩形 78"/>
              <p:cNvSpPr/>
              <p:nvPr/>
            </p:nvSpPr>
            <p:spPr>
              <a:xfrm rot="10800000" flipV="1">
                <a:off x="3796290" y="3619496"/>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grpSp>
        <p:sp>
          <p:nvSpPr>
            <p:cNvPr id="128" name="圆角矩形 127"/>
            <p:cNvSpPr/>
            <p:nvPr/>
          </p:nvSpPr>
          <p:spPr>
            <a:xfrm>
              <a:off x="3135126" y="4955593"/>
              <a:ext cx="2250751" cy="436134"/>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强同步</a:t>
              </a:r>
              <a:r>
                <a:rPr lang="zh-CN" altLang="en-US" sz="1350" dirty="0">
                  <a:solidFill>
                    <a:prstClr val="black"/>
                  </a:solidFill>
                  <a:latin typeface="等线 Light" panose="02010600030101010101" charset="-122"/>
                  <a:ea typeface="等线 Light" panose="02010600030101010101" charset="-122"/>
                </a:rPr>
                <a:t>复制</a:t>
              </a:r>
              <a:endParaRPr lang="en-US" sz="1350" dirty="0">
                <a:solidFill>
                  <a:prstClr val="black"/>
                </a:solidFill>
                <a:latin typeface="等线 Light" panose="02010600030101010101" charset="-122"/>
                <a:ea typeface="等线 Light" panose="02010600030101010101" charset="-122"/>
              </a:endParaRPr>
            </a:p>
          </p:txBody>
        </p:sp>
        <p:cxnSp>
          <p:nvCxnSpPr>
            <p:cNvPr id="132" name="直线箭头连接符 131"/>
            <p:cNvCxnSpPr/>
            <p:nvPr/>
          </p:nvCxnSpPr>
          <p:spPr>
            <a:xfrm flipV="1">
              <a:off x="3487872" y="4914768"/>
              <a:ext cx="0" cy="50193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3" name="直线箭头连接符 132"/>
            <p:cNvCxnSpPr/>
            <p:nvPr/>
          </p:nvCxnSpPr>
          <p:spPr>
            <a:xfrm flipV="1">
              <a:off x="4945707" y="4914767"/>
              <a:ext cx="0" cy="50193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136" name="组 135"/>
          <p:cNvGrpSpPr/>
          <p:nvPr/>
        </p:nvGrpSpPr>
        <p:grpSpPr>
          <a:xfrm>
            <a:off x="4927807" y="4036975"/>
            <a:ext cx="2186447" cy="2066206"/>
            <a:chOff x="2740470" y="3798259"/>
            <a:chExt cx="2915263" cy="2754941"/>
          </a:xfrm>
        </p:grpSpPr>
        <p:sp>
          <p:nvSpPr>
            <p:cNvPr id="137" name="圆角矩形 136"/>
            <p:cNvSpPr/>
            <p:nvPr/>
          </p:nvSpPr>
          <p:spPr>
            <a:xfrm>
              <a:off x="2740470" y="3798259"/>
              <a:ext cx="2915263" cy="2754941"/>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grpSp>
          <p:nvGrpSpPr>
            <p:cNvPr id="138" name="组合 21"/>
            <p:cNvGrpSpPr/>
            <p:nvPr/>
          </p:nvGrpSpPr>
          <p:grpSpPr>
            <a:xfrm>
              <a:off x="3132668" y="3908713"/>
              <a:ext cx="2197938" cy="2514047"/>
              <a:chOff x="3123099" y="2767763"/>
              <a:chExt cx="1241424" cy="1419966"/>
            </a:xfrm>
          </p:grpSpPr>
          <p:sp>
            <p:nvSpPr>
              <p:cNvPr id="142" name="圆角矩形 141"/>
              <p:cNvSpPr/>
              <p:nvPr/>
            </p:nvSpPr>
            <p:spPr>
              <a:xfrm rot="10800000" flipV="1">
                <a:off x="3123099" y="2767763"/>
                <a:ext cx="1241424" cy="568233"/>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500" b="1" dirty="0">
                    <a:solidFill>
                      <a:prstClr val="white"/>
                    </a:solidFill>
                    <a:latin typeface="等线 Light" panose="02010600030101010101" charset="-122"/>
                  </a:rPr>
                  <a:t>Master</a:t>
                </a:r>
                <a:endParaRPr lang="en-US" sz="1500" b="1" dirty="0">
                  <a:solidFill>
                    <a:prstClr val="white"/>
                  </a:solidFill>
                  <a:latin typeface="等线 Light" panose="02010600030101010101" charset="-122"/>
                </a:endParaRPr>
              </a:p>
            </p:txBody>
          </p:sp>
          <p:sp>
            <p:nvSpPr>
              <p:cNvPr id="143" name="圆角矩形 142"/>
              <p:cNvSpPr/>
              <p:nvPr/>
            </p:nvSpPr>
            <p:spPr>
              <a:xfrm rot="10800000" flipV="1">
                <a:off x="3125682" y="3619495"/>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sp>
            <p:nvSpPr>
              <p:cNvPr id="144" name="圆角矩形 143"/>
              <p:cNvSpPr/>
              <p:nvPr/>
            </p:nvSpPr>
            <p:spPr>
              <a:xfrm rot="10800000" flipV="1">
                <a:off x="3796290" y="3619496"/>
                <a:ext cx="568233" cy="568233"/>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grpSp>
        <p:sp>
          <p:nvSpPr>
            <p:cNvPr id="139" name="圆角矩形 138"/>
            <p:cNvSpPr/>
            <p:nvPr/>
          </p:nvSpPr>
          <p:spPr>
            <a:xfrm>
              <a:off x="3135126" y="4955593"/>
              <a:ext cx="2250751" cy="436134"/>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强同步</a:t>
              </a:r>
              <a:r>
                <a:rPr lang="zh-CN" altLang="en-US" sz="1350" dirty="0">
                  <a:solidFill>
                    <a:prstClr val="black"/>
                  </a:solidFill>
                  <a:latin typeface="等线 Light" panose="02010600030101010101" charset="-122"/>
                  <a:ea typeface="等线 Light" panose="02010600030101010101" charset="-122"/>
                </a:rPr>
                <a:t>复制</a:t>
              </a:r>
              <a:endParaRPr lang="en-US" sz="1350" dirty="0">
                <a:solidFill>
                  <a:prstClr val="black"/>
                </a:solidFill>
                <a:latin typeface="等线 Light" panose="02010600030101010101" charset="-122"/>
                <a:ea typeface="等线 Light" panose="02010600030101010101" charset="-122"/>
              </a:endParaRPr>
            </a:p>
          </p:txBody>
        </p:sp>
        <p:cxnSp>
          <p:nvCxnSpPr>
            <p:cNvPr id="140" name="直线箭头连接符 139"/>
            <p:cNvCxnSpPr/>
            <p:nvPr/>
          </p:nvCxnSpPr>
          <p:spPr>
            <a:xfrm flipV="1">
              <a:off x="3487872" y="4914768"/>
              <a:ext cx="0" cy="50193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41" name="直线箭头连接符 140"/>
            <p:cNvCxnSpPr/>
            <p:nvPr/>
          </p:nvCxnSpPr>
          <p:spPr>
            <a:xfrm flipV="1">
              <a:off x="4945707" y="4914767"/>
              <a:ext cx="0" cy="501935"/>
            </a:xfrm>
            <a:prstGeom prst="straightConnector1">
              <a:avLst/>
            </a:prstGeom>
            <a:ln w="25400">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146" name="直线箭头连接符 145"/>
          <p:cNvCxnSpPr/>
          <p:nvPr/>
        </p:nvCxnSpPr>
        <p:spPr>
          <a:xfrm>
            <a:off x="3920900" y="4497086"/>
            <a:ext cx="1301055" cy="0"/>
          </a:xfrm>
          <a:prstGeom prst="straightConnector1">
            <a:avLst/>
          </a:prstGeom>
          <a:ln w="50800">
            <a:prstDash val="dash"/>
            <a:tailEnd type="triangle"/>
          </a:ln>
        </p:spPr>
        <p:style>
          <a:lnRef idx="1">
            <a:schemeClr val="accent1"/>
          </a:lnRef>
          <a:fillRef idx="0">
            <a:schemeClr val="accent1"/>
          </a:fillRef>
          <a:effectRef idx="0">
            <a:schemeClr val="accent1"/>
          </a:effectRef>
          <a:fontRef idx="minor">
            <a:schemeClr val="tx1"/>
          </a:fontRef>
        </p:style>
      </p:cxnSp>
      <p:sp>
        <p:nvSpPr>
          <p:cNvPr id="151" name="圆角矩形 150"/>
          <p:cNvSpPr/>
          <p:nvPr/>
        </p:nvSpPr>
        <p:spPr>
          <a:xfrm>
            <a:off x="3699031" y="4167987"/>
            <a:ext cx="1688063" cy="327100"/>
          </a:xfrm>
          <a:prstGeom prst="roundRect">
            <a:avLst/>
          </a:prstGeom>
          <a:ln>
            <a:noFill/>
          </a:ln>
        </p:spPr>
        <p:txBody>
          <a:bodyPr wrap="square">
            <a:spAutoFit/>
          </a:bodyPr>
          <a:p>
            <a:pPr algn="ctr"/>
            <a:r>
              <a:rPr lang="zh-CN" altLang="en-US" sz="1350" smtClean="0">
                <a:solidFill>
                  <a:prstClr val="black"/>
                </a:solidFill>
                <a:latin typeface="等线 Light" panose="02010600030101010101" charset="-122"/>
                <a:ea typeface="等线 Light" panose="02010600030101010101" charset="-122"/>
              </a:rPr>
              <a:t>异步复制</a:t>
            </a:r>
            <a:endParaRPr lang="en-US" sz="1350" dirty="0">
              <a:solidFill>
                <a:prstClr val="black"/>
              </a:solidFill>
              <a:latin typeface="等线 Light" panose="02010600030101010101" charset="-122"/>
              <a:ea typeface="等线 Light" panose="02010600030101010101" charset="-122"/>
            </a:endParaRPr>
          </a:p>
        </p:txBody>
      </p:sp>
      <p:grpSp>
        <p:nvGrpSpPr>
          <p:cNvPr id="171" name="组 170"/>
          <p:cNvGrpSpPr/>
          <p:nvPr/>
        </p:nvGrpSpPr>
        <p:grpSpPr>
          <a:xfrm>
            <a:off x="2272446" y="2566359"/>
            <a:ext cx="1340955" cy="736058"/>
            <a:chOff x="3285621" y="1821612"/>
            <a:chExt cx="1787940" cy="981411"/>
          </a:xfrm>
        </p:grpSpPr>
        <p:sp>
          <p:nvSpPr>
            <p:cNvPr id="170" name="圆角矩形 169"/>
            <p:cNvSpPr/>
            <p:nvPr/>
          </p:nvSpPr>
          <p:spPr>
            <a:xfrm>
              <a:off x="3363426" y="1821612"/>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200" dirty="0">
                <a:solidFill>
                  <a:prstClr val="black">
                    <a:lumMod val="75000"/>
                    <a:lumOff val="25000"/>
                  </a:prstClr>
                </a:solidFill>
                <a:latin typeface="等线 Light" panose="02010600030101010101" charset="-122"/>
              </a:endParaRPr>
            </a:p>
          </p:txBody>
        </p:sp>
        <p:sp>
          <p:nvSpPr>
            <p:cNvPr id="158" name="圆角矩形 157"/>
            <p:cNvSpPr/>
            <p:nvPr/>
          </p:nvSpPr>
          <p:spPr>
            <a:xfrm>
              <a:off x="3505914" y="2005845"/>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200" dirty="0">
                <a:solidFill>
                  <a:prstClr val="black">
                    <a:lumMod val="75000"/>
                    <a:lumOff val="25000"/>
                  </a:prstClr>
                </a:solidFill>
                <a:latin typeface="等线 Light" panose="02010600030101010101" charset="-122"/>
              </a:endParaRPr>
            </a:p>
          </p:txBody>
        </p:sp>
        <p:sp>
          <p:nvSpPr>
            <p:cNvPr id="159" name="圆角矩形 158"/>
            <p:cNvSpPr/>
            <p:nvPr/>
          </p:nvSpPr>
          <p:spPr>
            <a:xfrm>
              <a:off x="3658314" y="2158245"/>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1200" dirty="0" smtClean="0">
                  <a:solidFill>
                    <a:prstClr val="black">
                      <a:lumMod val="75000"/>
                      <a:lumOff val="25000"/>
                    </a:prstClr>
                  </a:solidFill>
                  <a:latin typeface="等线 Light" panose="02010600030101010101" charset="-122"/>
                </a:rPr>
                <a:t>Application</a:t>
              </a:r>
              <a:endParaRPr kumimoji="1" lang="zh-CN" altLang="en-US" sz="1200" dirty="0">
                <a:solidFill>
                  <a:prstClr val="black">
                    <a:lumMod val="75000"/>
                    <a:lumOff val="25000"/>
                  </a:prstClr>
                </a:solidFill>
                <a:latin typeface="等线 Light" panose="02010600030101010101" charset="-122"/>
              </a:endParaRPr>
            </a:p>
          </p:txBody>
        </p:sp>
        <p:sp>
          <p:nvSpPr>
            <p:cNvPr id="164" name="文本框 163"/>
            <p:cNvSpPr txBox="1"/>
            <p:nvPr/>
          </p:nvSpPr>
          <p:spPr>
            <a:xfrm>
              <a:off x="3285621" y="1911760"/>
              <a:ext cx="413173" cy="398780"/>
            </a:xfrm>
            <a:prstGeom prst="rect">
              <a:avLst/>
            </a:prstGeom>
            <a:noFill/>
          </p:spPr>
          <p:txBody>
            <a:bodyPr wrap="none" rtlCol="0">
              <a:spAutoFit/>
            </a:bodyPr>
            <a:p>
              <a:endParaRPr kumimoji="1" lang="zh-CN" altLang="en-US" sz="1350" dirty="0"/>
            </a:p>
          </p:txBody>
        </p:sp>
      </p:grpSp>
      <p:cxnSp>
        <p:nvCxnSpPr>
          <p:cNvPr id="169" name="直线箭头连接符 168"/>
          <p:cNvCxnSpPr/>
          <p:nvPr/>
        </p:nvCxnSpPr>
        <p:spPr>
          <a:xfrm>
            <a:off x="3067228" y="3302417"/>
            <a:ext cx="0" cy="817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72" name="组 171"/>
          <p:cNvGrpSpPr/>
          <p:nvPr/>
        </p:nvGrpSpPr>
        <p:grpSpPr>
          <a:xfrm>
            <a:off x="5192967" y="2566359"/>
            <a:ext cx="1340955" cy="736058"/>
            <a:chOff x="3285621" y="1821612"/>
            <a:chExt cx="1787940" cy="981411"/>
          </a:xfrm>
        </p:grpSpPr>
        <p:sp>
          <p:nvSpPr>
            <p:cNvPr id="173" name="圆角矩形 172"/>
            <p:cNvSpPr/>
            <p:nvPr/>
          </p:nvSpPr>
          <p:spPr>
            <a:xfrm>
              <a:off x="3363426" y="1821612"/>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200" dirty="0">
                <a:solidFill>
                  <a:prstClr val="black">
                    <a:lumMod val="75000"/>
                    <a:lumOff val="25000"/>
                  </a:prstClr>
                </a:solidFill>
                <a:latin typeface="等线 Light" panose="02010600030101010101" charset="-122"/>
              </a:endParaRPr>
            </a:p>
          </p:txBody>
        </p:sp>
        <p:sp>
          <p:nvSpPr>
            <p:cNvPr id="174" name="圆角矩形 173"/>
            <p:cNvSpPr/>
            <p:nvPr/>
          </p:nvSpPr>
          <p:spPr>
            <a:xfrm>
              <a:off x="3505914" y="2005845"/>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1200" dirty="0">
                <a:solidFill>
                  <a:prstClr val="black">
                    <a:lumMod val="75000"/>
                    <a:lumOff val="25000"/>
                  </a:prstClr>
                </a:solidFill>
                <a:latin typeface="等线 Light" panose="02010600030101010101" charset="-122"/>
              </a:endParaRPr>
            </a:p>
          </p:txBody>
        </p:sp>
        <p:sp>
          <p:nvSpPr>
            <p:cNvPr id="175" name="圆角矩形 174"/>
            <p:cNvSpPr/>
            <p:nvPr/>
          </p:nvSpPr>
          <p:spPr>
            <a:xfrm>
              <a:off x="3658314" y="2158245"/>
              <a:ext cx="1415247" cy="644778"/>
            </a:xfrm>
            <a:prstGeom prst="round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kumimoji="1" lang="en-US" altLang="zh-CN" sz="1200" dirty="0" smtClean="0">
                  <a:solidFill>
                    <a:prstClr val="black">
                      <a:lumMod val="75000"/>
                      <a:lumOff val="25000"/>
                    </a:prstClr>
                  </a:solidFill>
                  <a:latin typeface="等线 Light" panose="02010600030101010101" charset="-122"/>
                </a:rPr>
                <a:t>Application</a:t>
              </a:r>
              <a:endParaRPr kumimoji="1" lang="zh-CN" altLang="en-US" sz="1200" dirty="0">
                <a:solidFill>
                  <a:prstClr val="black">
                    <a:lumMod val="75000"/>
                    <a:lumOff val="25000"/>
                  </a:prstClr>
                </a:solidFill>
                <a:latin typeface="等线 Light" panose="02010600030101010101" charset="-122"/>
              </a:endParaRPr>
            </a:p>
          </p:txBody>
        </p:sp>
        <p:sp>
          <p:nvSpPr>
            <p:cNvPr id="176" name="文本框 175"/>
            <p:cNvSpPr txBox="1"/>
            <p:nvPr/>
          </p:nvSpPr>
          <p:spPr>
            <a:xfrm>
              <a:off x="3285621" y="1911760"/>
              <a:ext cx="413173" cy="398780"/>
            </a:xfrm>
            <a:prstGeom prst="rect">
              <a:avLst/>
            </a:prstGeom>
            <a:noFill/>
          </p:spPr>
          <p:txBody>
            <a:bodyPr wrap="none" rtlCol="0">
              <a:spAutoFit/>
            </a:bodyPr>
            <a:p>
              <a:endParaRPr kumimoji="1" lang="zh-CN" altLang="en-US" sz="1350" dirty="0"/>
            </a:p>
          </p:txBody>
        </p:sp>
      </p:grpSp>
      <p:cxnSp>
        <p:nvCxnSpPr>
          <p:cNvPr id="177" name="直线箭头连接符 176"/>
          <p:cNvCxnSpPr/>
          <p:nvPr/>
        </p:nvCxnSpPr>
        <p:spPr>
          <a:xfrm>
            <a:off x="5987749" y="3302417"/>
            <a:ext cx="0" cy="817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1" name="肘形连接符 180"/>
          <p:cNvCxnSpPr/>
          <p:nvPr/>
        </p:nvCxnSpPr>
        <p:spPr>
          <a:xfrm rot="10800000">
            <a:off x="1155589" y="3892805"/>
            <a:ext cx="822710" cy="117727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2" name="肘形连接符 181"/>
          <p:cNvCxnSpPr/>
          <p:nvPr/>
        </p:nvCxnSpPr>
        <p:spPr>
          <a:xfrm flipV="1">
            <a:off x="7114254" y="3837098"/>
            <a:ext cx="797738" cy="123298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86" name="圆角矩形 185"/>
          <p:cNvSpPr/>
          <p:nvPr/>
        </p:nvSpPr>
        <p:spPr>
          <a:xfrm>
            <a:off x="2437666" y="3457831"/>
            <a:ext cx="1688063"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请求</a:t>
            </a:r>
            <a:endParaRPr lang="en-US" sz="1350" dirty="0">
              <a:solidFill>
                <a:prstClr val="black"/>
              </a:solidFill>
              <a:latin typeface="等线 Light" panose="02010600030101010101" charset="-122"/>
              <a:ea typeface="等线 Light" panose="02010600030101010101" charset="-122"/>
            </a:endParaRPr>
          </a:p>
        </p:txBody>
      </p:sp>
      <p:sp>
        <p:nvSpPr>
          <p:cNvPr id="187" name="圆角矩形 186"/>
          <p:cNvSpPr/>
          <p:nvPr/>
        </p:nvSpPr>
        <p:spPr>
          <a:xfrm>
            <a:off x="4938006" y="3444487"/>
            <a:ext cx="1688063"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请求</a:t>
            </a:r>
            <a:endParaRPr lang="en-US" sz="1350" dirty="0">
              <a:solidFill>
                <a:prstClr val="black"/>
              </a:solidFill>
              <a:latin typeface="等线 Light" panose="02010600030101010101" charset="-122"/>
              <a:ea typeface="等线 Light" panose="02010600030101010101" charset="-122"/>
            </a:endParaRPr>
          </a:p>
        </p:txBody>
      </p:sp>
      <p:sp>
        <p:nvSpPr>
          <p:cNvPr id="188" name="圆角矩形 187"/>
          <p:cNvSpPr/>
          <p:nvPr/>
        </p:nvSpPr>
        <p:spPr>
          <a:xfrm>
            <a:off x="469200" y="5088774"/>
            <a:ext cx="1688063"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心跳</a:t>
            </a:r>
            <a:r>
              <a:rPr lang="zh-CN" altLang="en-US" sz="1350" smtClean="0">
                <a:solidFill>
                  <a:prstClr val="black"/>
                </a:solidFill>
                <a:latin typeface="等线 Light" panose="02010600030101010101" charset="-122"/>
                <a:ea typeface="等线 Light" panose="02010600030101010101" charset="-122"/>
              </a:rPr>
              <a:t>及状态等</a:t>
            </a:r>
            <a:endParaRPr lang="en-US" sz="1350" dirty="0">
              <a:solidFill>
                <a:prstClr val="black"/>
              </a:solidFill>
              <a:latin typeface="等线 Light" panose="02010600030101010101" charset="-122"/>
              <a:ea typeface="等线 Light" panose="02010600030101010101" charset="-122"/>
            </a:endParaRPr>
          </a:p>
        </p:txBody>
      </p:sp>
      <p:sp>
        <p:nvSpPr>
          <p:cNvPr id="189" name="圆角矩形 188"/>
          <p:cNvSpPr/>
          <p:nvPr/>
        </p:nvSpPr>
        <p:spPr>
          <a:xfrm>
            <a:off x="6911862" y="5104852"/>
            <a:ext cx="1688063"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心跳</a:t>
            </a:r>
            <a:r>
              <a:rPr lang="zh-CN" altLang="en-US" sz="1350" smtClean="0">
                <a:solidFill>
                  <a:prstClr val="black"/>
                </a:solidFill>
                <a:latin typeface="等线 Light" panose="02010600030101010101" charset="-122"/>
                <a:ea typeface="等线 Light" panose="02010600030101010101" charset="-122"/>
              </a:rPr>
              <a:t>及状态等</a:t>
            </a:r>
            <a:endParaRPr lang="en-US" sz="1350" dirty="0">
              <a:solidFill>
                <a:prstClr val="black"/>
              </a:solidFill>
              <a:latin typeface="等线 Light" panose="02010600030101010101" charset="-122"/>
              <a:ea typeface="等线 Light" panose="02010600030101010101" charset="-122"/>
            </a:endParaRPr>
          </a:p>
        </p:txBody>
      </p:sp>
      <p:sp>
        <p:nvSpPr>
          <p:cNvPr id="4" name="文本框 3"/>
          <p:cNvSpPr txBox="1"/>
          <p:nvPr/>
        </p:nvSpPr>
        <p:spPr>
          <a:xfrm>
            <a:off x="571500" y="1207135"/>
            <a:ext cx="7696200" cy="920750"/>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部署体系</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400" dirty="0">
                <a:latin typeface="微软雅黑" panose="020B0503020204020204" pitchFamily="34" charset="-122"/>
                <a:ea typeface="微软雅黑" panose="020B0503020204020204" pitchFamily="34" charset="-122"/>
              </a:rPr>
              <a:t>由于成本限制只具备两个机房，只能做到跨机架级别容灾；</a:t>
            </a:r>
            <a:endParaRPr lang="zh-CN" altLang="en-US" sz="14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两地三中心</a:t>
            </a:r>
            <a:endParaRPr lang="zh-CN" altLang="en-US" dirty="0"/>
          </a:p>
        </p:txBody>
      </p:sp>
      <p:grpSp>
        <p:nvGrpSpPr>
          <p:cNvPr id="11" name="组 10"/>
          <p:cNvGrpSpPr/>
          <p:nvPr/>
        </p:nvGrpSpPr>
        <p:grpSpPr>
          <a:xfrm>
            <a:off x="1436987" y="5784548"/>
            <a:ext cx="4860821" cy="633911"/>
            <a:chOff x="1935901" y="6095999"/>
            <a:chExt cx="6481095" cy="845215"/>
          </a:xfrm>
        </p:grpSpPr>
        <p:sp>
          <p:nvSpPr>
            <p:cNvPr id="81" name="圆角矩形 80"/>
            <p:cNvSpPr/>
            <p:nvPr/>
          </p:nvSpPr>
          <p:spPr>
            <a:xfrm>
              <a:off x="1935901" y="6095999"/>
              <a:ext cx="6481095" cy="845215"/>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sp>
          <p:nvSpPr>
            <p:cNvPr id="82" name="圆角矩形 81"/>
            <p:cNvSpPr/>
            <p:nvPr/>
          </p:nvSpPr>
          <p:spPr>
            <a:xfrm rot="10800000" flipV="1">
              <a:off x="5883372" y="6266187"/>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#4</a:t>
              </a:r>
              <a:endParaRPr lang="en-US" sz="1200" dirty="0">
                <a:solidFill>
                  <a:prstClr val="white"/>
                </a:solidFill>
                <a:latin typeface="等线 Light" panose="02010600030101010101" charset="-122"/>
              </a:endParaRPr>
            </a:p>
          </p:txBody>
        </p:sp>
        <p:sp>
          <p:nvSpPr>
            <p:cNvPr id="83" name="圆角矩形 82"/>
            <p:cNvSpPr/>
            <p:nvPr/>
          </p:nvSpPr>
          <p:spPr>
            <a:xfrm rot="10800000" flipV="1">
              <a:off x="7540719" y="6266187"/>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#5</a:t>
              </a:r>
              <a:endParaRPr lang="en-US" sz="1200" dirty="0">
                <a:solidFill>
                  <a:prstClr val="white"/>
                </a:solidFill>
                <a:latin typeface="等线 Light" panose="02010600030101010101" charset="-122"/>
              </a:endParaRPr>
            </a:p>
          </p:txBody>
        </p:sp>
        <p:sp>
          <p:nvSpPr>
            <p:cNvPr id="84" name="圆角矩形 83"/>
            <p:cNvSpPr/>
            <p:nvPr/>
          </p:nvSpPr>
          <p:spPr>
            <a:xfrm rot="10800000" flipV="1">
              <a:off x="2883348" y="6271964"/>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#1</a:t>
              </a:r>
              <a:endParaRPr lang="en-US" sz="1200" dirty="0">
                <a:solidFill>
                  <a:prstClr val="white"/>
                </a:solidFill>
                <a:latin typeface="等线 Light" panose="02010600030101010101" charset="-122"/>
              </a:endParaRPr>
            </a:p>
          </p:txBody>
        </p:sp>
        <p:sp>
          <p:nvSpPr>
            <p:cNvPr id="88" name="文本框 87"/>
            <p:cNvSpPr txBox="1"/>
            <p:nvPr/>
          </p:nvSpPr>
          <p:spPr>
            <a:xfrm>
              <a:off x="2159580" y="6333940"/>
              <a:ext cx="478367" cy="398780"/>
            </a:xfrm>
            <a:prstGeom prst="rect">
              <a:avLst/>
            </a:prstGeom>
            <a:noFill/>
          </p:spPr>
          <p:txBody>
            <a:bodyPr wrap="none" rtlCol="0">
              <a:spAutoFit/>
            </a:bodyPr>
            <a:p>
              <a:r>
                <a:rPr kumimoji="1" lang="en-US" altLang="zh-CN" sz="1350" b="1" dirty="0" smtClean="0"/>
                <a:t>ZK</a:t>
              </a:r>
              <a:endParaRPr kumimoji="1" lang="zh-CN" altLang="en-US" sz="1350" b="1" dirty="0"/>
            </a:p>
          </p:txBody>
        </p:sp>
        <p:sp>
          <p:nvSpPr>
            <p:cNvPr id="49" name="圆角矩形 48"/>
            <p:cNvSpPr/>
            <p:nvPr/>
          </p:nvSpPr>
          <p:spPr>
            <a:xfrm rot="10800000" flipV="1">
              <a:off x="3543918" y="6271964"/>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#2</a:t>
              </a:r>
              <a:endParaRPr lang="en-US" sz="1200" dirty="0">
                <a:solidFill>
                  <a:prstClr val="white"/>
                </a:solidFill>
                <a:latin typeface="等线 Light" panose="02010600030101010101" charset="-122"/>
              </a:endParaRPr>
            </a:p>
          </p:txBody>
        </p:sp>
        <p:sp>
          <p:nvSpPr>
            <p:cNvPr id="50" name="圆角矩形 49"/>
            <p:cNvSpPr/>
            <p:nvPr/>
          </p:nvSpPr>
          <p:spPr>
            <a:xfrm rot="10800000" flipV="1">
              <a:off x="5202669" y="6271964"/>
              <a:ext cx="540000" cy="540000"/>
            </a:xfrm>
            <a:prstGeom prst="roundRect">
              <a:avLst>
                <a:gd name="adj" fmla="val 9674"/>
              </a:avLst>
            </a:prstGeom>
            <a:solidFill>
              <a:schemeClr val="bg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smtClean="0">
                  <a:solidFill>
                    <a:prstClr val="white"/>
                  </a:solidFill>
                  <a:latin typeface="等线 Light" panose="02010600030101010101" charset="-122"/>
                </a:rPr>
                <a:t>#3</a:t>
              </a:r>
              <a:endParaRPr lang="en-US" sz="1200" dirty="0">
                <a:solidFill>
                  <a:prstClr val="white"/>
                </a:solidFill>
                <a:latin typeface="等线 Light" panose="02010600030101010101" charset="-122"/>
              </a:endParaRPr>
            </a:p>
          </p:txBody>
        </p:sp>
      </p:grpSp>
      <p:sp>
        <p:nvSpPr>
          <p:cNvPr id="36" name="Line 30"/>
          <p:cNvSpPr>
            <a:spLocks noChangeShapeType="1"/>
          </p:cNvSpPr>
          <p:nvPr/>
        </p:nvSpPr>
        <p:spPr bwMode="auto">
          <a:xfrm>
            <a:off x="5481320" y="2907030"/>
            <a:ext cx="5715" cy="3735705"/>
          </a:xfrm>
          <a:prstGeom prst="line">
            <a:avLst/>
          </a:prstGeom>
          <a:noFill/>
          <a:ln w="28575" cap="flat" cmpd="sng">
            <a:solidFill>
              <a:schemeClr val="accent2"/>
            </a:solidFill>
            <a:prstDash val="dash"/>
            <a:round/>
          </a:ln>
          <a:effectLst/>
        </p:spPr>
        <p:txBody>
          <a:bodyPr/>
          <a:p>
            <a:endParaRPr lang="zh-CN" altLang="en-US" sz="1350">
              <a:solidFill>
                <a:prstClr val="black"/>
              </a:solidFill>
            </a:endParaRPr>
          </a:p>
        </p:txBody>
      </p:sp>
      <p:sp>
        <p:nvSpPr>
          <p:cNvPr id="71" name="TextBox 70"/>
          <p:cNvSpPr txBox="1"/>
          <p:nvPr/>
        </p:nvSpPr>
        <p:spPr>
          <a:xfrm>
            <a:off x="6503248" y="2515315"/>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上海</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3" name="TextBox 40"/>
          <p:cNvSpPr txBox="1"/>
          <p:nvPr/>
        </p:nvSpPr>
        <p:spPr>
          <a:xfrm>
            <a:off x="2552744" y="2515526"/>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深圳</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268777" y="3326114"/>
            <a:ext cx="1524427" cy="2066206"/>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grpSp>
        <p:nvGrpSpPr>
          <p:cNvPr id="31" name="组合 21"/>
          <p:cNvGrpSpPr/>
          <p:nvPr/>
        </p:nvGrpSpPr>
        <p:grpSpPr>
          <a:xfrm>
            <a:off x="1625992" y="3388721"/>
            <a:ext cx="810002" cy="1940993"/>
            <a:chOff x="3083917" y="2725998"/>
            <a:chExt cx="609999" cy="1461730"/>
          </a:xfrm>
        </p:grpSpPr>
        <p:sp>
          <p:nvSpPr>
            <p:cNvPr id="35" name="圆角矩形 34"/>
            <p:cNvSpPr/>
            <p:nvPr/>
          </p:nvSpPr>
          <p:spPr>
            <a:xfrm rot="10800000" flipV="1">
              <a:off x="3083917" y="2725998"/>
              <a:ext cx="609998" cy="609998"/>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500" b="1" dirty="0">
                  <a:solidFill>
                    <a:prstClr val="white"/>
                  </a:solidFill>
                  <a:latin typeface="等线 Light" panose="02010600030101010101" charset="-122"/>
                </a:rPr>
                <a:t>Master</a:t>
              </a:r>
              <a:endParaRPr lang="en-US" sz="1500" b="1" dirty="0">
                <a:solidFill>
                  <a:prstClr val="white"/>
                </a:solidFill>
                <a:latin typeface="等线 Light" panose="02010600030101010101" charset="-122"/>
              </a:endParaRPr>
            </a:p>
          </p:txBody>
        </p:sp>
        <p:sp>
          <p:nvSpPr>
            <p:cNvPr id="37" name="圆角矩形 36"/>
            <p:cNvSpPr/>
            <p:nvPr/>
          </p:nvSpPr>
          <p:spPr>
            <a:xfrm rot="10800000" flipV="1">
              <a:off x="3083918" y="3577730"/>
              <a:ext cx="609998" cy="609998"/>
            </a:xfrm>
            <a:prstGeom prst="roundRect">
              <a:avLst>
                <a:gd name="adj" fmla="val 9674"/>
              </a:avLst>
            </a:prstGeom>
            <a:solidFill>
              <a:schemeClr val="bg2">
                <a:lumMod val="90000"/>
              </a:schemeClr>
            </a:solidFill>
            <a:ln w="3175">
              <a:solidFill>
                <a:schemeClr val="bg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schemeClr val="tx1"/>
                  </a:solidFill>
                  <a:latin typeface="等线 Light" panose="02010600030101010101" charset="-122"/>
                </a:rPr>
                <a:t>Slave</a:t>
              </a:r>
              <a:endParaRPr lang="en-US" sz="1200" dirty="0">
                <a:solidFill>
                  <a:schemeClr val="tx1"/>
                </a:solidFill>
                <a:latin typeface="等线 Light" panose="02010600030101010101" charset="-122"/>
              </a:endParaRPr>
            </a:p>
          </p:txBody>
        </p:sp>
      </p:grpSp>
      <p:sp>
        <p:nvSpPr>
          <p:cNvPr id="32" name="圆角矩形 31"/>
          <p:cNvSpPr/>
          <p:nvPr/>
        </p:nvSpPr>
        <p:spPr>
          <a:xfrm>
            <a:off x="1451927" y="4205983"/>
            <a:ext cx="1158129"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异步  复制</a:t>
            </a:r>
            <a:endParaRPr lang="en-US" sz="1350" dirty="0">
              <a:solidFill>
                <a:prstClr val="black"/>
              </a:solidFill>
              <a:latin typeface="等线 Light" panose="02010600030101010101" charset="-122"/>
              <a:ea typeface="等线 Light" panose="02010600030101010101" charset="-122"/>
            </a:endParaRPr>
          </a:p>
        </p:txBody>
      </p:sp>
      <p:cxnSp>
        <p:nvCxnSpPr>
          <p:cNvPr id="9" name="直线箭头连接符 8"/>
          <p:cNvCxnSpPr/>
          <p:nvPr/>
        </p:nvCxnSpPr>
        <p:spPr>
          <a:xfrm>
            <a:off x="2030991" y="4198721"/>
            <a:ext cx="0" cy="320993"/>
          </a:xfrm>
          <a:prstGeom prst="straightConnector1">
            <a:avLst/>
          </a:prstGeom>
          <a:ln w="25400">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圆角矩形 44"/>
          <p:cNvSpPr/>
          <p:nvPr/>
        </p:nvSpPr>
        <p:spPr>
          <a:xfrm>
            <a:off x="3510185" y="3326114"/>
            <a:ext cx="1524427" cy="2066206"/>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grpSp>
        <p:nvGrpSpPr>
          <p:cNvPr id="46" name="组合 21"/>
          <p:cNvGrpSpPr/>
          <p:nvPr/>
        </p:nvGrpSpPr>
        <p:grpSpPr>
          <a:xfrm>
            <a:off x="3867399" y="3388721"/>
            <a:ext cx="810000" cy="1940993"/>
            <a:chOff x="3083917" y="2725998"/>
            <a:chExt cx="609998" cy="1461730"/>
          </a:xfrm>
        </p:grpSpPr>
        <p:sp>
          <p:nvSpPr>
            <p:cNvPr id="47" name="圆角矩形 46"/>
            <p:cNvSpPr/>
            <p:nvPr/>
          </p:nvSpPr>
          <p:spPr>
            <a:xfrm rot="10800000" flipV="1">
              <a:off x="3083917" y="2725998"/>
              <a:ext cx="609998" cy="609998"/>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sp>
          <p:nvSpPr>
            <p:cNvPr id="48" name="圆角矩形 47"/>
            <p:cNvSpPr/>
            <p:nvPr/>
          </p:nvSpPr>
          <p:spPr>
            <a:xfrm rot="10800000" flipV="1">
              <a:off x="3083917" y="3577730"/>
              <a:ext cx="609998" cy="609998"/>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grpSp>
      <p:cxnSp>
        <p:nvCxnSpPr>
          <p:cNvPr id="14" name="直线箭头连接符 13"/>
          <p:cNvCxnSpPr/>
          <p:nvPr/>
        </p:nvCxnSpPr>
        <p:spPr>
          <a:xfrm>
            <a:off x="2435991" y="3793721"/>
            <a:ext cx="1431408"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9" name="直线箭头连接符 18"/>
          <p:cNvCxnSpPr/>
          <p:nvPr/>
        </p:nvCxnSpPr>
        <p:spPr>
          <a:xfrm>
            <a:off x="2435991" y="3793721"/>
            <a:ext cx="1431408" cy="11309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 name="圆角矩形 3"/>
          <p:cNvSpPr/>
          <p:nvPr/>
        </p:nvSpPr>
        <p:spPr>
          <a:xfrm>
            <a:off x="6386877" y="3326114"/>
            <a:ext cx="1524427" cy="2066206"/>
          </a:xfrm>
          <a:prstGeom prst="roundRect">
            <a:avLst>
              <a:gd name="adj" fmla="val 2978"/>
            </a:avLst>
          </a:prstGeom>
          <a:solidFill>
            <a:schemeClr val="bg1">
              <a:lumMod val="95000"/>
              <a:alpha val="80000"/>
            </a:schemeClr>
          </a:solidFill>
          <a:ln w="317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p>
            <a:pPr>
              <a:defRPr/>
            </a:pPr>
            <a:endParaRPr lang="zh-CN" altLang="en-US" sz="1350" dirty="0">
              <a:solidFill>
                <a:prstClr val="black"/>
              </a:solidFill>
              <a:latin typeface="等线 Light" panose="02010600030101010101" charset="-122"/>
              <a:ea typeface="等线 Light" panose="02010600030101010101" charset="-122"/>
            </a:endParaRPr>
          </a:p>
        </p:txBody>
      </p:sp>
      <p:grpSp>
        <p:nvGrpSpPr>
          <p:cNvPr id="56" name="组合 21"/>
          <p:cNvGrpSpPr/>
          <p:nvPr/>
        </p:nvGrpSpPr>
        <p:grpSpPr>
          <a:xfrm>
            <a:off x="6744091" y="3388721"/>
            <a:ext cx="810000" cy="1940993"/>
            <a:chOff x="3083917" y="2725998"/>
            <a:chExt cx="609998" cy="1461730"/>
          </a:xfrm>
        </p:grpSpPr>
        <p:sp>
          <p:nvSpPr>
            <p:cNvPr id="57" name="圆角矩形 56"/>
            <p:cNvSpPr/>
            <p:nvPr/>
          </p:nvSpPr>
          <p:spPr>
            <a:xfrm rot="10800000" flipV="1">
              <a:off x="3083917" y="2725998"/>
              <a:ext cx="609998" cy="609998"/>
            </a:xfrm>
            <a:prstGeom prst="roundRect">
              <a:avLst>
                <a:gd name="adj" fmla="val 9674"/>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500" b="1" dirty="0">
                  <a:solidFill>
                    <a:prstClr val="white"/>
                  </a:solidFill>
                  <a:latin typeface="等线 Light" panose="02010600030101010101" charset="-122"/>
                </a:rPr>
                <a:t>Master</a:t>
              </a:r>
              <a:endParaRPr lang="en-US" sz="1500" b="1" dirty="0">
                <a:solidFill>
                  <a:prstClr val="white"/>
                </a:solidFill>
                <a:latin typeface="等线 Light" panose="02010600030101010101" charset="-122"/>
              </a:endParaRPr>
            </a:p>
          </p:txBody>
        </p:sp>
        <p:sp>
          <p:nvSpPr>
            <p:cNvPr id="58" name="圆角矩形 57"/>
            <p:cNvSpPr/>
            <p:nvPr/>
          </p:nvSpPr>
          <p:spPr>
            <a:xfrm rot="10800000" flipV="1">
              <a:off x="3083917" y="3577730"/>
              <a:ext cx="609998" cy="609998"/>
            </a:xfrm>
            <a:prstGeom prst="roundRect">
              <a:avLst>
                <a:gd name="adj" fmla="val 9674"/>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sz="1200" dirty="0">
                  <a:solidFill>
                    <a:prstClr val="white"/>
                  </a:solidFill>
                  <a:latin typeface="等线 Light" panose="02010600030101010101" charset="-122"/>
                </a:rPr>
                <a:t>Slave</a:t>
              </a:r>
              <a:endParaRPr lang="en-US" sz="1200" dirty="0">
                <a:solidFill>
                  <a:prstClr val="white"/>
                </a:solidFill>
                <a:latin typeface="等线 Light" panose="02010600030101010101" charset="-122"/>
              </a:endParaRPr>
            </a:p>
          </p:txBody>
        </p:sp>
      </p:grpSp>
      <p:sp>
        <p:nvSpPr>
          <p:cNvPr id="59" name="圆角矩形 58"/>
          <p:cNvSpPr/>
          <p:nvPr/>
        </p:nvSpPr>
        <p:spPr>
          <a:xfrm>
            <a:off x="6570026" y="4205983"/>
            <a:ext cx="1158129"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强同步复制</a:t>
            </a:r>
            <a:endParaRPr lang="zh-CN" altLang="en-US" sz="1350" dirty="0" smtClean="0">
              <a:solidFill>
                <a:prstClr val="black"/>
              </a:solidFill>
              <a:latin typeface="等线 Light" panose="02010600030101010101" charset="-122"/>
              <a:ea typeface="等线 Light" panose="02010600030101010101" charset="-122"/>
            </a:endParaRPr>
          </a:p>
        </p:txBody>
      </p:sp>
      <p:cxnSp>
        <p:nvCxnSpPr>
          <p:cNvPr id="60" name="直线箭头连接符 59"/>
          <p:cNvCxnSpPr/>
          <p:nvPr/>
        </p:nvCxnSpPr>
        <p:spPr>
          <a:xfrm>
            <a:off x="7149091" y="4198721"/>
            <a:ext cx="0" cy="32099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4" name="圆角矩形 63"/>
          <p:cNvSpPr/>
          <p:nvPr/>
        </p:nvSpPr>
        <p:spPr>
          <a:xfrm>
            <a:off x="2567984" y="3534291"/>
            <a:ext cx="1158129"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强同步复制</a:t>
            </a:r>
            <a:endParaRPr lang="zh-CN" altLang="en-US" sz="1350" dirty="0" smtClean="0">
              <a:solidFill>
                <a:prstClr val="black"/>
              </a:solidFill>
              <a:latin typeface="等线 Light" panose="02010600030101010101" charset="-122"/>
              <a:ea typeface="等线 Light" panose="02010600030101010101" charset="-122"/>
            </a:endParaRPr>
          </a:p>
        </p:txBody>
      </p:sp>
      <p:sp>
        <p:nvSpPr>
          <p:cNvPr id="66" name="圆角矩形 65"/>
          <p:cNvSpPr/>
          <p:nvPr/>
        </p:nvSpPr>
        <p:spPr>
          <a:xfrm rot="2255838">
            <a:off x="2681957" y="4142485"/>
            <a:ext cx="1158129"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强同步复制</a:t>
            </a:r>
            <a:endParaRPr lang="zh-CN" altLang="en-US" sz="1350" dirty="0" smtClean="0">
              <a:solidFill>
                <a:prstClr val="black"/>
              </a:solidFill>
              <a:latin typeface="等线 Light" panose="02010600030101010101" charset="-122"/>
              <a:ea typeface="等线 Light" panose="02010600030101010101" charset="-122"/>
            </a:endParaRPr>
          </a:p>
        </p:txBody>
      </p:sp>
      <p:cxnSp>
        <p:nvCxnSpPr>
          <p:cNvPr id="21" name="直线箭头连接符 20"/>
          <p:cNvCxnSpPr/>
          <p:nvPr/>
        </p:nvCxnSpPr>
        <p:spPr>
          <a:xfrm>
            <a:off x="4677399" y="3793721"/>
            <a:ext cx="2066692" cy="0"/>
          </a:xfrm>
          <a:prstGeom prst="straightConnector1">
            <a:avLst/>
          </a:prstGeom>
          <a:ln w="25400">
            <a:prstDash val="sysDash"/>
            <a:tailEnd type="triangle"/>
          </a:ln>
        </p:spPr>
        <p:style>
          <a:lnRef idx="1">
            <a:schemeClr val="accent1"/>
          </a:lnRef>
          <a:fillRef idx="0">
            <a:schemeClr val="accent1"/>
          </a:fillRef>
          <a:effectRef idx="0">
            <a:schemeClr val="accent1"/>
          </a:effectRef>
          <a:fontRef idx="minor">
            <a:schemeClr val="tx1"/>
          </a:fontRef>
        </p:style>
      </p:cxnSp>
      <p:sp>
        <p:nvSpPr>
          <p:cNvPr id="73" name="圆角矩形 72"/>
          <p:cNvSpPr/>
          <p:nvPr/>
        </p:nvSpPr>
        <p:spPr>
          <a:xfrm>
            <a:off x="4902410" y="3533543"/>
            <a:ext cx="1158129" cy="327100"/>
          </a:xfrm>
          <a:prstGeom prst="roundRect">
            <a:avLst/>
          </a:prstGeom>
          <a:ln>
            <a:noFill/>
          </a:ln>
        </p:spPr>
        <p:txBody>
          <a:bodyPr wrap="square">
            <a:spAutoFit/>
          </a:bodyPr>
          <a:p>
            <a:pPr algn="ctr"/>
            <a:r>
              <a:rPr lang="zh-CN" altLang="en-US" sz="1350" dirty="0" smtClean="0">
                <a:solidFill>
                  <a:prstClr val="black"/>
                </a:solidFill>
                <a:latin typeface="等线 Light" panose="02010600030101010101" charset="-122"/>
                <a:ea typeface="等线 Light" panose="02010600030101010101" charset="-122"/>
              </a:rPr>
              <a:t>异步  复制</a:t>
            </a:r>
            <a:endParaRPr lang="en-US" sz="1350" dirty="0">
              <a:solidFill>
                <a:prstClr val="black"/>
              </a:solidFill>
              <a:latin typeface="等线 Light" panose="02010600030101010101" charset="-122"/>
              <a:ea typeface="等线 Light" panose="02010600030101010101" charset="-122"/>
            </a:endParaRPr>
          </a:p>
        </p:txBody>
      </p:sp>
      <p:sp>
        <p:nvSpPr>
          <p:cNvPr id="5" name="Line 30"/>
          <p:cNvSpPr>
            <a:spLocks noChangeShapeType="1"/>
          </p:cNvSpPr>
          <p:nvPr/>
        </p:nvSpPr>
        <p:spPr bwMode="auto">
          <a:xfrm>
            <a:off x="3146704" y="2903691"/>
            <a:ext cx="9557" cy="3652447"/>
          </a:xfrm>
          <a:prstGeom prst="line">
            <a:avLst/>
          </a:prstGeom>
          <a:noFill/>
          <a:ln w="28575" cap="flat" cmpd="sng">
            <a:solidFill>
              <a:schemeClr val="accent2"/>
            </a:solidFill>
            <a:prstDash val="dash"/>
            <a:round/>
          </a:ln>
          <a:effectLst/>
        </p:spPr>
        <p:txBody>
          <a:bodyPr/>
          <a:p>
            <a:endParaRPr lang="zh-CN" altLang="en-US" sz="1350">
              <a:solidFill>
                <a:prstClr val="black"/>
              </a:solidFill>
            </a:endParaRPr>
          </a:p>
        </p:txBody>
      </p:sp>
      <p:sp>
        <p:nvSpPr>
          <p:cNvPr id="75" name="Line 30"/>
          <p:cNvSpPr>
            <a:spLocks noChangeShapeType="1"/>
          </p:cNvSpPr>
          <p:nvPr/>
        </p:nvSpPr>
        <p:spPr bwMode="auto">
          <a:xfrm flipH="1">
            <a:off x="0" y="2862208"/>
            <a:ext cx="9144000" cy="0"/>
          </a:xfrm>
          <a:prstGeom prst="line">
            <a:avLst/>
          </a:prstGeom>
          <a:noFill/>
          <a:ln w="28575" cap="flat" cmpd="sng">
            <a:solidFill>
              <a:schemeClr val="accent2"/>
            </a:solidFill>
            <a:prstDash val="dash"/>
            <a:round/>
          </a:ln>
          <a:effectLst/>
        </p:spPr>
        <p:txBody>
          <a:bodyPr/>
          <a:p>
            <a:endParaRPr lang="zh-CN" altLang="en-US" sz="1350" dirty="0">
              <a:solidFill>
                <a:prstClr val="black"/>
              </a:solidFill>
            </a:endParaRPr>
          </a:p>
        </p:txBody>
      </p:sp>
      <p:sp>
        <p:nvSpPr>
          <p:cNvPr id="76" name="TextBox 40"/>
          <p:cNvSpPr txBox="1"/>
          <p:nvPr/>
        </p:nvSpPr>
        <p:spPr>
          <a:xfrm>
            <a:off x="2215544" y="2897426"/>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观澜</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6" name="TextBox 40"/>
          <p:cNvSpPr txBox="1"/>
          <p:nvPr/>
        </p:nvSpPr>
        <p:spPr>
          <a:xfrm>
            <a:off x="2842850" y="2897426"/>
            <a:ext cx="836342" cy="311785"/>
          </a:xfrm>
          <a:prstGeom prst="rect">
            <a:avLst/>
          </a:prstGeom>
          <a:noFill/>
        </p:spPr>
        <p:txBody>
          <a:bodyPr wrap="square" rtlCol="0">
            <a:spAutoFit/>
          </a:bodyPr>
          <a:p>
            <a:pPr algn="r"/>
            <a:r>
              <a:rPr lang="zh-CN" altLang="en-US" sz="1350" dirty="0" smtClean="0">
                <a:solidFill>
                  <a:prstClr val="black"/>
                </a:solidFill>
                <a:latin typeface="微软雅黑" panose="020B0503020204020204" pitchFamily="34" charset="-122"/>
                <a:ea typeface="微软雅黑" panose="020B0503020204020204" pitchFamily="34" charset="-122"/>
              </a:rPr>
              <a:t>蛇口</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71500" y="1194435"/>
            <a:ext cx="7696200" cy="1340485"/>
          </a:xfrm>
          <a:prstGeom prst="rect">
            <a:avLst/>
          </a:prstGeom>
          <a:noFill/>
          <a:ln w="12700">
            <a:noFill/>
            <a:prstDash val="sysDot"/>
          </a:ln>
        </p:spPr>
        <p:txBody>
          <a:bodyPr wrap="square" lIns="180000" rtlCol="0">
            <a:noAutofit/>
          </a:bodyPr>
          <a:p>
            <a:pPr marL="228600" indent="-228600" defTabSz="914400">
              <a:spcBef>
                <a:spcPts val="1000"/>
              </a:spcBef>
              <a:buFont typeface="Arial" panose="020B0604020202020204" pitchFamily="34" charset="0"/>
              <a:buChar char="•"/>
            </a:pPr>
            <a:r>
              <a:rPr lang="zh-CN" altLang="zh-CN" sz="1400" dirty="0">
                <a:latin typeface="微软雅黑" panose="020B0503020204020204" pitchFamily="34" charset="-122"/>
                <a:ea typeface="微软雅黑" panose="020B0503020204020204" pitchFamily="34" charset="-122"/>
              </a:rPr>
              <a:t>部署体系</a:t>
            </a:r>
            <a:endParaRPr lang="zh-CN" altLang="zh-CN"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400" dirty="0">
                <a:latin typeface="微软雅黑" panose="020B0503020204020204" pitchFamily="34" charset="-122"/>
                <a:ea typeface="微软雅黑" panose="020B0503020204020204" pitchFamily="34" charset="-122"/>
              </a:rPr>
              <a:t>同城和异地分别有两个、一个</a:t>
            </a:r>
            <a:r>
              <a:rPr lang="en-US" altLang="zh-CN" sz="1400" dirty="0">
                <a:latin typeface="微软雅黑" panose="020B0503020204020204" pitchFamily="34" charset="-122"/>
                <a:ea typeface="微软雅黑" panose="020B0503020204020204" pitchFamily="34" charset="-122"/>
              </a:rPr>
              <a:t>IDC</a:t>
            </a:r>
            <a:r>
              <a:rPr lang="zh-CN" altLang="en-US" sz="1400" dirty="0">
                <a:latin typeface="微软雅黑" panose="020B0503020204020204" pitchFamily="34" charset="-122"/>
                <a:ea typeface="微软雅黑" panose="020B0503020204020204" pitchFamily="34" charset="-122"/>
              </a:rPr>
              <a:t>，经典的</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sym typeface="+mn-ea"/>
              </a:rPr>
              <a:t>两地三中心</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部署架构，可以做到跨</a:t>
            </a:r>
            <a:r>
              <a:rPr lang="en-US" altLang="zh-CN" sz="1400" dirty="0">
                <a:latin typeface="微软雅黑" panose="020B0503020204020204" pitchFamily="34" charset="-122"/>
                <a:ea typeface="微软雅黑" panose="020B0503020204020204" pitchFamily="34" charset="-122"/>
              </a:rPr>
              <a:t>IDC</a:t>
            </a:r>
            <a:r>
              <a:rPr lang="zh-CN" altLang="en-US" sz="1400" dirty="0">
                <a:latin typeface="微软雅黑" panose="020B0503020204020204" pitchFamily="34" charset="-122"/>
                <a:ea typeface="微软雅黑" panose="020B0503020204020204" pitchFamily="34" charset="-122"/>
              </a:rPr>
              <a:t>级别容灾；</a:t>
            </a:r>
            <a:endParaRPr lang="zh-CN" altLang="en-US" sz="14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r>
              <a:rPr lang="zh-CN" altLang="en-US" sz="1400" b="1" dirty="0">
                <a:solidFill>
                  <a:srgbClr val="FF0000"/>
                </a:solidFill>
                <a:latin typeface="微软雅黑" panose="020B0503020204020204" pitchFamily="34" charset="-122"/>
                <a:ea typeface="微软雅黑" panose="020B0503020204020204" pitchFamily="34" charset="-122"/>
                <a:sym typeface="+mn-ea"/>
              </a:rPr>
              <a:t>注：异地之间复制为异步复制</a:t>
            </a:r>
            <a:endParaRPr lang="zh-CN" altLang="en-US" sz="14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两地四中心</a:t>
            </a:r>
            <a:endParaRPr lang="zh-CN" altLang="en-US" dirty="0"/>
          </a:p>
        </p:txBody>
      </p:sp>
      <p:sp>
        <p:nvSpPr>
          <p:cNvPr id="68" name="矩形 67"/>
          <p:cNvSpPr/>
          <p:nvPr/>
        </p:nvSpPr>
        <p:spPr>
          <a:xfrm>
            <a:off x="746760" y="2122321"/>
            <a:ext cx="2023400" cy="2588518"/>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0" anchor="t"/>
          <a:p>
            <a:pPr algn="ctr"/>
            <a:r>
              <a:rPr lang="zh-CN" altLang="en-US" sz="1350" dirty="0">
                <a:solidFill>
                  <a:prstClr val="black"/>
                </a:solidFill>
                <a:latin typeface="微软雅黑" panose="020B0503020204020204" pitchFamily="34" charset="-122"/>
                <a:ea typeface="微软雅黑" panose="020B0503020204020204" pitchFamily="34" charset="-122"/>
              </a:rPr>
              <a:t>深圳同城</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6" name="矩形 5"/>
          <p:cNvSpPr/>
          <p:nvPr/>
        </p:nvSpPr>
        <p:spPr>
          <a:xfrm>
            <a:off x="1426886" y="2502649"/>
            <a:ext cx="648000" cy="540000"/>
          </a:xfrm>
          <a:prstGeom prst="rect">
            <a:avLst/>
          </a:prstGeom>
          <a:solidFill>
            <a:srgbClr val="005FB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500" b="1" dirty="0">
                <a:solidFill>
                  <a:prstClr val="white"/>
                </a:solidFill>
                <a:latin typeface="等线 Light" panose="02010600030101010101" charset="-122"/>
              </a:rPr>
              <a:t>M</a:t>
            </a:r>
            <a:endParaRPr lang="zh-CN" altLang="en-US" sz="1500" b="1" dirty="0">
              <a:solidFill>
                <a:prstClr val="white"/>
              </a:solidFill>
              <a:latin typeface="等线 Light" panose="02010600030101010101" charset="-122"/>
            </a:endParaRPr>
          </a:p>
        </p:txBody>
      </p:sp>
      <p:sp>
        <p:nvSpPr>
          <p:cNvPr id="7" name="矩形 6"/>
          <p:cNvSpPr/>
          <p:nvPr/>
        </p:nvSpPr>
        <p:spPr>
          <a:xfrm>
            <a:off x="898082" y="3843356"/>
            <a:ext cx="648000" cy="540000"/>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prstClr val="white"/>
                </a:solidFill>
                <a:latin typeface="等线 Light" panose="02010600030101010101" charset="-122"/>
              </a:rPr>
              <a:t>S</a:t>
            </a:r>
            <a:endParaRPr lang="zh-CN" altLang="en-US" sz="1200" dirty="0">
              <a:solidFill>
                <a:prstClr val="white"/>
              </a:solidFill>
              <a:latin typeface="等线 Light" panose="02010600030101010101" charset="-122"/>
            </a:endParaRPr>
          </a:p>
        </p:txBody>
      </p:sp>
      <p:sp>
        <p:nvSpPr>
          <p:cNvPr id="8" name="矩形 7"/>
          <p:cNvSpPr/>
          <p:nvPr/>
        </p:nvSpPr>
        <p:spPr>
          <a:xfrm>
            <a:off x="1973461" y="3843356"/>
            <a:ext cx="648000" cy="540000"/>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200" dirty="0">
                <a:solidFill>
                  <a:prstClr val="white"/>
                </a:solidFill>
                <a:latin typeface="等线 Light" panose="02010600030101010101" charset="-122"/>
              </a:rPr>
              <a:t>S</a:t>
            </a:r>
            <a:endParaRPr lang="zh-CN" altLang="en-US" sz="1200" dirty="0">
              <a:solidFill>
                <a:prstClr val="white"/>
              </a:solidFill>
              <a:latin typeface="等线 Light" panose="02010600030101010101" charset="-122"/>
            </a:endParaRPr>
          </a:p>
        </p:txBody>
      </p:sp>
      <p:cxnSp>
        <p:nvCxnSpPr>
          <p:cNvPr id="9" name="直接箭头连接符 8"/>
          <p:cNvCxnSpPr>
            <a:stCxn id="6" idx="2"/>
            <a:endCxn id="7" idx="0"/>
          </p:cNvCxnSpPr>
          <p:nvPr/>
        </p:nvCxnSpPr>
        <p:spPr>
          <a:xfrm flipH="1">
            <a:off x="1229551" y="3042014"/>
            <a:ext cx="528955" cy="801370"/>
          </a:xfrm>
          <a:prstGeom prst="straightConnector1">
            <a:avLst/>
          </a:prstGeom>
          <a:ln w="38100">
            <a:solidFill>
              <a:srgbClr val="404040"/>
            </a:solidFill>
            <a:tailEnd type="arrow"/>
          </a:ln>
        </p:spPr>
        <p:style>
          <a:lnRef idx="1">
            <a:schemeClr val="accent2"/>
          </a:lnRef>
          <a:fillRef idx="2">
            <a:schemeClr val="accent2"/>
          </a:fillRef>
          <a:effectRef idx="1">
            <a:schemeClr val="accent2"/>
          </a:effectRef>
          <a:fontRef idx="minor">
            <a:schemeClr val="dk1"/>
          </a:fontRef>
        </p:style>
      </p:cxnSp>
      <p:cxnSp>
        <p:nvCxnSpPr>
          <p:cNvPr id="10" name="直接箭头连接符 9"/>
          <p:cNvCxnSpPr>
            <a:stCxn id="6" idx="2"/>
            <a:endCxn id="8" idx="0"/>
          </p:cNvCxnSpPr>
          <p:nvPr/>
        </p:nvCxnSpPr>
        <p:spPr>
          <a:xfrm>
            <a:off x="1758506" y="3042014"/>
            <a:ext cx="546735" cy="801370"/>
          </a:xfrm>
          <a:prstGeom prst="straightConnector1">
            <a:avLst/>
          </a:prstGeom>
          <a:ln w="38100">
            <a:solidFill>
              <a:srgbClr val="404040"/>
            </a:solidFill>
            <a:tailEnd type="arrow"/>
          </a:ln>
        </p:spPr>
        <p:style>
          <a:lnRef idx="1">
            <a:schemeClr val="accent2"/>
          </a:lnRef>
          <a:fillRef idx="2">
            <a:schemeClr val="accent2"/>
          </a:fillRef>
          <a:effectRef idx="1">
            <a:schemeClr val="accent2"/>
          </a:effectRef>
          <a:fontRef idx="minor">
            <a:schemeClr val="dk1"/>
          </a:fontRef>
        </p:style>
      </p:cxnSp>
      <p:sp>
        <p:nvSpPr>
          <p:cNvPr id="11" name="TextBox 10"/>
          <p:cNvSpPr txBox="1"/>
          <p:nvPr/>
        </p:nvSpPr>
        <p:spPr>
          <a:xfrm>
            <a:off x="627390" y="2631153"/>
            <a:ext cx="836342" cy="311785"/>
          </a:xfrm>
          <a:prstGeom prst="rect">
            <a:avLst/>
          </a:prstGeom>
          <a:noFill/>
        </p:spPr>
        <p:txBody>
          <a:bodyPr wrap="square" rtlCol="0">
            <a:spAutoFit/>
          </a:bodyPr>
          <a:p>
            <a:pPr algn="r"/>
            <a:r>
              <a:rPr lang="zh-CN" altLang="en-US" sz="1350" dirty="0">
                <a:solidFill>
                  <a:prstClr val="black"/>
                </a:solidFill>
                <a:latin typeface="微软雅黑" panose="020B0503020204020204" pitchFamily="34" charset="-122"/>
                <a:ea typeface="微软雅黑" panose="020B0503020204020204" pitchFamily="34" charset="-122"/>
              </a:rPr>
              <a:t>福田</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03910" y="4432526"/>
            <a:ext cx="836342" cy="311785"/>
          </a:xfrm>
          <a:prstGeom prst="rect">
            <a:avLst/>
          </a:prstGeom>
          <a:noFill/>
        </p:spPr>
        <p:txBody>
          <a:bodyPr wrap="square" rtlCol="0">
            <a:spAutoFit/>
          </a:bodyPr>
          <a:p>
            <a:pPr algn="ctr"/>
            <a:r>
              <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rPr>
              <a:t>观澜</a:t>
            </a:r>
            <a:endPar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879289" y="4432526"/>
            <a:ext cx="836342" cy="311785"/>
          </a:xfrm>
          <a:prstGeom prst="rect">
            <a:avLst/>
          </a:prstGeom>
          <a:noFill/>
        </p:spPr>
        <p:txBody>
          <a:bodyPr wrap="square" rtlCol="0">
            <a:spAutoFit/>
          </a:bodyPr>
          <a:p>
            <a:pPr algn="ctr"/>
            <a:r>
              <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rPr>
              <a:t>蛇口</a:t>
            </a:r>
            <a:endPar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112090" y="3434856"/>
            <a:ext cx="719254" cy="311785"/>
          </a:xfrm>
          <a:prstGeom prst="rect">
            <a:avLst/>
          </a:prstGeom>
          <a:noFill/>
        </p:spPr>
        <p:txBody>
          <a:bodyPr wrap="square" rtlCol="0">
            <a:spAutoFit/>
          </a:bodyPr>
          <a:p>
            <a:r>
              <a:rPr lang="zh-CN" altLang="en-US" sz="1350" dirty="0">
                <a:solidFill>
                  <a:prstClr val="black"/>
                </a:solidFill>
                <a:latin typeface="微软雅黑" panose="020B0503020204020204" pitchFamily="34" charset="-122"/>
                <a:ea typeface="微软雅黑" panose="020B0503020204020204" pitchFamily="34" charset="-122"/>
              </a:rPr>
              <a:t>强同步</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4479" y="3434856"/>
            <a:ext cx="719254" cy="311785"/>
          </a:xfrm>
          <a:prstGeom prst="rect">
            <a:avLst/>
          </a:prstGeom>
          <a:noFill/>
        </p:spPr>
        <p:txBody>
          <a:bodyPr wrap="square" rtlCol="0">
            <a:spAutoFit/>
          </a:bodyPr>
          <a:p>
            <a:r>
              <a:rPr lang="zh-CN" altLang="en-US" sz="1350" dirty="0">
                <a:solidFill>
                  <a:prstClr val="black"/>
                </a:solidFill>
                <a:latin typeface="微软雅黑" panose="020B0503020204020204" pitchFamily="34" charset="-122"/>
                <a:ea typeface="微软雅黑" panose="020B0503020204020204" pitchFamily="34" charset="-122"/>
              </a:rPr>
              <a:t>强同步</a:t>
            </a:r>
            <a:endParaRPr lang="zh-CN" altLang="en-US" sz="1350" dirty="0">
              <a:solidFill>
                <a:prstClr val="black"/>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5879897" y="2046137"/>
            <a:ext cx="2428137" cy="3383280"/>
          </a:xfrm>
          <a:prstGeom prst="rect">
            <a:avLst/>
          </a:prstGeom>
          <a:noFill/>
        </p:spPr>
        <p:txBody>
          <a:bodyPr wrap="square" rtlCol="0">
            <a:spAutoFit/>
          </a:bodyPr>
          <a:p>
            <a:pPr marL="285750" indent="-285750">
              <a:lnSpc>
                <a:spcPct val="200000"/>
              </a:lnSpc>
              <a:buFont typeface="Arial" panose="020B0604020202020204" pitchFamily="34" charset="0"/>
              <a:buChar char="•"/>
            </a:pPr>
            <a:r>
              <a:rPr lang="zh-CN" altLang="en-US"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同城三中心集群化部署，简化同步策略，运营简单，数据可用性、一致性高</a:t>
            </a:r>
            <a:endParaRPr lang="en-US" altLang="zh-CN"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200000"/>
              </a:lnSpc>
              <a:buFont typeface="Arial" panose="020B0604020202020204" pitchFamily="34" charset="0"/>
              <a:buChar char="•"/>
            </a:pPr>
            <a:r>
              <a:rPr lang="zh-CN" altLang="en-US"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单中心故障不影响数据服务</a:t>
            </a:r>
            <a:endParaRPr lang="en-US" altLang="zh-CN"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200000"/>
              </a:lnSpc>
              <a:buFont typeface="Arial" panose="020B0604020202020204" pitchFamily="34" charset="0"/>
              <a:buChar char="•"/>
            </a:pPr>
            <a:r>
              <a:rPr lang="zh-CN" altLang="en-US"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深圳生产集群三中心多活</a:t>
            </a:r>
            <a:endParaRPr lang="en-US" altLang="zh-CN"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marL="285750" indent="-285750">
              <a:lnSpc>
                <a:spcPct val="200000"/>
              </a:lnSpc>
              <a:buFont typeface="Arial" panose="020B0604020202020204" pitchFamily="34" charset="0"/>
              <a:buChar char="•"/>
            </a:pPr>
            <a:r>
              <a:rPr lang="zh-CN" altLang="en-US"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整个城市故障可以人工切换</a:t>
            </a:r>
            <a:endParaRPr lang="zh-CN" altLang="en-US" sz="1350" dirty="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3566345" y="2122321"/>
            <a:ext cx="1823225" cy="993228"/>
          </a:xfrm>
          <a:prstGeom prst="rect">
            <a:avLst/>
          </a:prstGeom>
          <a:ln>
            <a:prstDash val="dashDot"/>
          </a:ln>
        </p:spPr>
        <p:style>
          <a:lnRef idx="2">
            <a:schemeClr val="dk1"/>
          </a:lnRef>
          <a:fillRef idx="1">
            <a:schemeClr val="lt1"/>
          </a:fillRef>
          <a:effectRef idx="0">
            <a:schemeClr val="dk1"/>
          </a:effectRef>
          <a:fontRef idx="minor">
            <a:schemeClr val="dk1"/>
          </a:fontRef>
        </p:style>
        <p:txBody>
          <a:bodyPr rtlCol="0" anchor="ctr"/>
          <a:p>
            <a:pPr algn="ctr"/>
            <a:endParaRPr lang="zh-CN" altLang="en-US" sz="1350">
              <a:solidFill>
                <a:prstClr val="black"/>
              </a:solidFill>
              <a:latin typeface="微软雅黑" panose="020B0503020204020204" pitchFamily="34" charset="-122"/>
              <a:ea typeface="微软雅黑" panose="020B0503020204020204" pitchFamily="34" charset="-122"/>
            </a:endParaRPr>
          </a:p>
        </p:txBody>
      </p:sp>
      <p:sp>
        <p:nvSpPr>
          <p:cNvPr id="32" name="矩形 31"/>
          <p:cNvSpPr/>
          <p:nvPr/>
        </p:nvSpPr>
        <p:spPr>
          <a:xfrm>
            <a:off x="3670616" y="2502649"/>
            <a:ext cx="648000" cy="540000"/>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prstClr val="white"/>
                </a:solidFill>
                <a:latin typeface="DengXian" charset="0"/>
                <a:ea typeface="DengXian" charset="0"/>
                <a:cs typeface="DengXian" charset="0"/>
              </a:rPr>
              <a:t>Ｓ</a:t>
            </a:r>
            <a:endParaRPr lang="zh-CN" altLang="en-US" sz="1200" dirty="0">
              <a:solidFill>
                <a:prstClr val="white"/>
              </a:solidFill>
              <a:latin typeface="DengXian" charset="0"/>
              <a:ea typeface="DengXian" charset="0"/>
              <a:cs typeface="DengXian" charset="0"/>
            </a:endParaRPr>
          </a:p>
        </p:txBody>
      </p:sp>
      <p:sp>
        <p:nvSpPr>
          <p:cNvPr id="33" name="矩形 32"/>
          <p:cNvSpPr/>
          <p:nvPr/>
        </p:nvSpPr>
        <p:spPr>
          <a:xfrm>
            <a:off x="4656494" y="2502649"/>
            <a:ext cx="648000" cy="540000"/>
          </a:xfrm>
          <a:prstGeom prst="rect">
            <a:avLst/>
          </a:prstGeom>
          <a:solidFill>
            <a:schemeClr val="tx1">
              <a:lumMod val="75000"/>
              <a:lumOff val="2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dirty="0">
                <a:solidFill>
                  <a:prstClr val="white"/>
                </a:solidFill>
                <a:latin typeface="DengXian" charset="0"/>
                <a:ea typeface="DengXian" charset="0"/>
                <a:cs typeface="DengXian" charset="0"/>
              </a:rPr>
              <a:t>Ｓ</a:t>
            </a:r>
            <a:endParaRPr lang="zh-CN" altLang="en-US" sz="1200" dirty="0">
              <a:solidFill>
                <a:prstClr val="white"/>
              </a:solidFill>
              <a:latin typeface="DengXian" charset="0"/>
              <a:ea typeface="DengXian" charset="0"/>
              <a:cs typeface="DengXian" charset="0"/>
            </a:endParaRPr>
          </a:p>
        </p:txBody>
      </p:sp>
      <p:cxnSp>
        <p:nvCxnSpPr>
          <p:cNvPr id="39" name="直接箭头连接符 38"/>
          <p:cNvCxnSpPr>
            <a:stCxn id="32" idx="3"/>
            <a:endCxn id="33" idx="1"/>
          </p:cNvCxnSpPr>
          <p:nvPr/>
        </p:nvCxnSpPr>
        <p:spPr>
          <a:xfrm>
            <a:off x="4325601" y="2772649"/>
            <a:ext cx="338455" cy="0"/>
          </a:xfrm>
          <a:prstGeom prst="straightConnector1">
            <a:avLst/>
          </a:prstGeom>
          <a:ln w="38100">
            <a:solidFill>
              <a:srgbClr val="404040"/>
            </a:solidFill>
            <a:prstDash val="dash"/>
            <a:tailEnd type="arrow"/>
          </a:ln>
        </p:spPr>
        <p:style>
          <a:lnRef idx="1">
            <a:schemeClr val="accent2"/>
          </a:lnRef>
          <a:fillRef idx="2">
            <a:schemeClr val="accent2"/>
          </a:fillRef>
          <a:effectRef idx="1">
            <a:schemeClr val="accent2"/>
          </a:effectRef>
          <a:fontRef idx="minor">
            <a:schemeClr val="dk1"/>
          </a:fontRef>
        </p:style>
      </p:cxnSp>
      <p:sp>
        <p:nvSpPr>
          <p:cNvPr id="41" name="TextBox 40"/>
          <p:cNvSpPr txBox="1"/>
          <p:nvPr/>
        </p:nvSpPr>
        <p:spPr>
          <a:xfrm>
            <a:off x="4060518" y="2169099"/>
            <a:ext cx="919976" cy="311785"/>
          </a:xfrm>
          <a:prstGeom prst="rect">
            <a:avLst/>
          </a:prstGeom>
          <a:noFill/>
        </p:spPr>
        <p:txBody>
          <a:bodyPr wrap="square" rtlCol="0">
            <a:spAutoFit/>
          </a:bodyPr>
          <a:p>
            <a:r>
              <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rPr>
              <a:t>上海异地</a:t>
            </a:r>
            <a:endParaRPr lang="zh-CN" altLang="en-US" sz="13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2944219" y="2495650"/>
            <a:ext cx="481025" cy="517525"/>
          </a:xfrm>
          <a:prstGeom prst="rect">
            <a:avLst/>
          </a:prstGeom>
          <a:noFill/>
        </p:spPr>
        <p:txBody>
          <a:bodyPr wrap="square" rtlCol="0">
            <a:spAutoFit/>
          </a:bodyPr>
          <a:p>
            <a:r>
              <a:rPr lang="zh-CN" altLang="en-US" sz="1350" dirty="0">
                <a:solidFill>
                  <a:prstClr val="black"/>
                </a:solidFill>
                <a:latin typeface="微软雅黑" panose="020B0503020204020204" pitchFamily="34" charset="-122"/>
                <a:ea typeface="微软雅黑" panose="020B0503020204020204" pitchFamily="34" charset="-122"/>
              </a:rPr>
              <a:t>异步</a:t>
            </a:r>
            <a:endParaRPr lang="zh-CN" altLang="en-US" sz="1350" dirty="0">
              <a:solidFill>
                <a:prstClr val="black"/>
              </a:solidFill>
              <a:latin typeface="微软雅黑" panose="020B0503020204020204" pitchFamily="34" charset="-122"/>
              <a:ea typeface="微软雅黑" panose="020B0503020204020204" pitchFamily="34" charset="-122"/>
            </a:endParaRPr>
          </a:p>
        </p:txBody>
      </p:sp>
      <p:cxnSp>
        <p:nvCxnSpPr>
          <p:cNvPr id="35" name="直接箭头连接符 34"/>
          <p:cNvCxnSpPr>
            <a:stCxn id="6" idx="3"/>
            <a:endCxn id="32" idx="1"/>
          </p:cNvCxnSpPr>
          <p:nvPr/>
        </p:nvCxnSpPr>
        <p:spPr>
          <a:xfrm>
            <a:off x="2081871" y="2772649"/>
            <a:ext cx="1595755" cy="0"/>
          </a:xfrm>
          <a:prstGeom prst="straightConnector1">
            <a:avLst/>
          </a:prstGeom>
          <a:ln w="38100">
            <a:solidFill>
              <a:srgbClr val="404040"/>
            </a:solidFill>
            <a:prstDash val="dash"/>
            <a:tailEnd type="arrow"/>
          </a:ln>
        </p:spPr>
        <p:style>
          <a:lnRef idx="1">
            <a:schemeClr val="accent2"/>
          </a:lnRef>
          <a:fillRef idx="2">
            <a:schemeClr val="accent2"/>
          </a:fillRef>
          <a:effectRef idx="1">
            <a:schemeClr val="accent2"/>
          </a:effectRef>
          <a:fontRef idx="minor">
            <a:schemeClr val="dk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常用术语回顾</a:t>
            </a:r>
            <a:endParaRPr lang="en-US" altLang="zh-CN" dirty="0"/>
          </a:p>
        </p:txBody>
      </p:sp>
      <p:sp>
        <p:nvSpPr>
          <p:cNvPr id="22" name="文本框 21"/>
          <p:cNvSpPr txBox="1"/>
          <p:nvPr/>
        </p:nvSpPr>
        <p:spPr>
          <a:xfrm>
            <a:off x="447040" y="1593215"/>
            <a:ext cx="7696200" cy="3162935"/>
          </a:xfrm>
          <a:prstGeom prst="rect">
            <a:avLst/>
          </a:prstGeom>
          <a:noFill/>
          <a:ln w="12700">
            <a:noFill/>
            <a:prstDash val="sysDot"/>
          </a:ln>
        </p:spPr>
        <p:txBody>
          <a:bodyPr wrap="square" lIns="180000" rtlCol="0">
            <a:noAutofit/>
          </a:bodyPr>
          <a:p>
            <a:pPr indent="0" defTabSz="914400">
              <a:spcBef>
                <a:spcPts val="1000"/>
              </a:spcBef>
              <a:buFont typeface="Arial" panose="020B0604020202020204" pitchFamily="34" charset="0"/>
              <a:buNone/>
            </a:pPr>
            <a:endParaRPr lang="en-US" altLang="zh-CN" sz="1200" dirty="0">
              <a:latin typeface="微软雅黑" panose="020B0503020204020204" pitchFamily="34" charset="-122"/>
              <a:ea typeface="微软雅黑" panose="020B0503020204020204" pitchFamily="34" charset="-122"/>
              <a:sym typeface="+mn-ea"/>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rPr>
              <a:t>集群：</a:t>
            </a:r>
            <a:r>
              <a:rPr lang="zh-CN" altLang="en-US" sz="1200" dirty="0">
                <a:solidFill>
                  <a:schemeClr val="tx1"/>
                </a:solidFill>
                <a:latin typeface="微软雅黑" panose="020B0503020204020204" pitchFamily="34" charset="-122"/>
                <a:ea typeface="微软雅黑" panose="020B0503020204020204" pitchFamily="34" charset="-122"/>
              </a:rPr>
              <a:t>一个独立网络区域的TDSQL服务器集合集群；一般来说，先有集群才能在集群上分配实例；</a:t>
            </a:r>
            <a:endParaRPr lang="zh-CN" altLang="en-US" sz="1200" dirty="0">
              <a:solidFill>
                <a:schemeClr val="tx1"/>
              </a:solidFill>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b="1" dirty="0">
                <a:solidFill>
                  <a:srgbClr val="FF0000"/>
                </a:solidFill>
                <a:latin typeface="微软雅黑" panose="020B0503020204020204" pitchFamily="34" charset="-122"/>
                <a:ea typeface="微软雅黑" panose="020B0503020204020204" pitchFamily="34" charset="-122"/>
              </a:rPr>
              <a:t>SET</a:t>
            </a:r>
            <a:r>
              <a:rPr lang="zh-CN" altLang="en-US" sz="1200" b="1" dirty="0">
                <a:solidFill>
                  <a:srgbClr val="FF0000"/>
                </a:solidFill>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最小数据单元，包含一主</a:t>
            </a:r>
            <a:r>
              <a:rPr lang="en-US" altLang="zh-CN" sz="1200" dirty="0">
                <a:latin typeface="微软雅黑" panose="020B0503020204020204" pitchFamily="34" charset="-122"/>
                <a:ea typeface="微软雅黑" panose="020B0503020204020204" pitchFamily="34" charset="-122"/>
              </a:rPr>
              <a:t>N</a:t>
            </a:r>
            <a:r>
              <a:rPr lang="zh-CN" altLang="en-US" sz="1200" dirty="0">
                <a:latin typeface="微软雅黑" panose="020B0503020204020204" pitchFamily="34" charset="-122"/>
                <a:ea typeface="微软雅黑" panose="020B0503020204020204" pitchFamily="34" charset="-122"/>
              </a:rPr>
              <a:t>备</a:t>
            </a:r>
            <a:r>
              <a:rPr lang="en-US" altLang="zh-CN" sz="1200" dirty="0">
                <a:latin typeface="微软雅黑" panose="020B0503020204020204" pitchFamily="34" charset="-122"/>
                <a:ea typeface="微软雅黑" panose="020B0503020204020204" pitchFamily="34" charset="-122"/>
              </a:rPr>
              <a:t>N+1</a:t>
            </a:r>
            <a:r>
              <a:rPr lang="zh-CN" altLang="en-US" sz="1200" dirty="0">
                <a:latin typeface="微软雅黑" panose="020B0503020204020204" pitchFamily="34" charset="-122"/>
                <a:ea typeface="微软雅黑" panose="020B0503020204020204" pitchFamily="34" charset="-122"/>
              </a:rPr>
              <a:t>个节点，在</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内部各模块之间通过</a:t>
            </a:r>
            <a:r>
              <a:rPr lang="en-US" altLang="zh-CN" sz="1200" dirty="0">
                <a:latin typeface="微软雅黑" panose="020B0503020204020204" pitchFamily="34" charset="-122"/>
                <a:ea typeface="微软雅黑" panose="020B0503020204020204" pitchFamily="34" charset="-122"/>
              </a:rPr>
              <a:t>set_xxxxx</a:t>
            </a:r>
            <a:r>
              <a:rPr lang="zh-CN" altLang="zh-CN" sz="1200" dirty="0">
                <a:latin typeface="微软雅黑" panose="020B0503020204020204" pitchFamily="34" charset="-122"/>
                <a:ea typeface="微软雅黑" panose="020B0503020204020204" pitchFamily="34" charset="-122"/>
              </a:rPr>
              <a:t>这样的名称标识一个</a:t>
            </a:r>
            <a:r>
              <a:rPr lang="en-US" altLang="zh-CN" sz="1200" dirty="0">
                <a:latin typeface="微软雅黑" panose="020B0503020204020204" pitchFamily="34" charset="-122"/>
                <a:ea typeface="微软雅黑" panose="020B0503020204020204" pitchFamily="34" charset="-122"/>
              </a:rPr>
              <a:t>SET</a:t>
            </a:r>
            <a:r>
              <a:rPr lang="zh-CN" altLang="zh-CN" sz="1200" dirty="0">
                <a:latin typeface="微软雅黑" panose="020B0503020204020204" pitchFamily="34" charset="-122"/>
                <a:ea typeface="微软雅黑" panose="020B0503020204020204" pitchFamily="34" charset="-122"/>
              </a:rPr>
              <a:t>；</a:t>
            </a:r>
            <a:endParaRPr lang="zh-CN" altLang="zh-CN"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sym typeface="+mn-ea"/>
              </a:rPr>
              <a:t>实例：</a:t>
            </a:r>
            <a:r>
              <a:rPr lang="zh-CN" altLang="en-US" sz="1200" dirty="0">
                <a:latin typeface="微软雅黑" panose="020B0503020204020204" pitchFamily="34" charset="-122"/>
                <a:ea typeface="微软雅黑" panose="020B0503020204020204" pitchFamily="34" charset="-122"/>
                <a:sym typeface="+mn-ea"/>
              </a:rPr>
              <a:t>用户实际使用的一个最小单位的数据库服务集合。分为分布式实例和非分布式实例，非分布式实例为单个</a:t>
            </a:r>
            <a:r>
              <a:rPr lang="en-US" altLang="zh-CN" sz="1200" dirty="0">
                <a:latin typeface="微软雅黑" panose="020B0503020204020204" pitchFamily="34" charset="-122"/>
                <a:ea typeface="微软雅黑" panose="020B0503020204020204" pitchFamily="34" charset="-122"/>
                <a:sym typeface="+mn-ea"/>
              </a:rPr>
              <a:t>SET</a:t>
            </a:r>
            <a:r>
              <a:rPr lang="zh-CN" altLang="en-US" sz="1200" dirty="0">
                <a:latin typeface="微软雅黑" panose="020B0503020204020204" pitchFamily="34" charset="-122"/>
                <a:ea typeface="微软雅黑" panose="020B0503020204020204" pitchFamily="34" charset="-122"/>
                <a:sym typeface="+mn-ea"/>
              </a:rPr>
              <a:t>，分布式实例一般为多个</a:t>
            </a:r>
            <a:r>
              <a:rPr lang="en-US" altLang="zh-CN" sz="1200" dirty="0">
                <a:latin typeface="微软雅黑" panose="020B0503020204020204" pitchFamily="34" charset="-122"/>
                <a:ea typeface="微软雅黑" panose="020B0503020204020204" pitchFamily="34" charset="-122"/>
                <a:sym typeface="+mn-ea"/>
              </a:rPr>
              <a:t>SET</a:t>
            </a:r>
            <a:r>
              <a:rPr lang="zh-CN" altLang="en-US" sz="1200" dirty="0">
                <a:latin typeface="微软雅黑" panose="020B0503020204020204" pitchFamily="34" charset="-122"/>
                <a:ea typeface="微软雅黑" panose="020B0503020204020204" pitchFamily="34" charset="-122"/>
                <a:sym typeface="+mn-ea"/>
              </a:rPr>
              <a:t>的集合；</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rPr>
              <a:t>主机：</a:t>
            </a:r>
            <a:r>
              <a:rPr lang="zh-CN" altLang="en-US" sz="1200" dirty="0">
                <a:latin typeface="微软雅黑" panose="020B0503020204020204" pitchFamily="34" charset="-122"/>
                <a:ea typeface="微软雅黑" panose="020B0503020204020204" pitchFamily="34" charset="-122"/>
              </a:rPr>
              <a:t>MySQL数据节点中，直接承担读写的节点，简称主机（Master）；</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rPr>
              <a:t>从机：</a:t>
            </a:r>
            <a:r>
              <a:rPr lang="zh-CN" altLang="en-US" sz="1200" dirty="0">
                <a:latin typeface="微软雅黑" panose="020B0503020204020204" pitchFamily="34" charset="-122"/>
                <a:ea typeface="微软雅黑" panose="020B0503020204020204" pitchFamily="34" charset="-122"/>
              </a:rPr>
              <a:t>通过主从复制协议和主机保持数据同步关系，在主机不可用时替换主机，简称从机（Slave）；从机通常只可读取数据，不可写入数据；</a:t>
            </a:r>
            <a:endParaRPr lang="zh-CN" altLang="en-US" sz="1200" dirty="0">
              <a:latin typeface="微软雅黑" panose="020B0503020204020204" pitchFamily="34" charset="-122"/>
              <a:ea typeface="微软雅黑" panose="020B0503020204020204" pitchFamily="34" charset="-122"/>
            </a:endParaRPr>
          </a:p>
          <a:p>
            <a:pPr marL="228600" lvl="1" indent="0">
              <a:lnSpc>
                <a:spcPct val="130000"/>
              </a:lnSpc>
              <a:spcBef>
                <a:spcPts val="500"/>
              </a:spcBef>
              <a:buFont typeface="+mj-lt"/>
              <a:buNone/>
            </a:pP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rPr>
              <a:t>分片：</a:t>
            </a:r>
            <a:r>
              <a:rPr lang="zh-CN" altLang="en-US" sz="1200" dirty="0">
                <a:latin typeface="微软雅黑" panose="020B0503020204020204" pitchFamily="34" charset="-122"/>
                <a:ea typeface="微软雅黑" panose="020B0503020204020204" pitchFamily="34" charset="-122"/>
              </a:rPr>
              <a:t>分布式</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中一个</a:t>
            </a:r>
            <a:r>
              <a:rPr lang="en-US" altLang="zh-CN" sz="1200" dirty="0">
                <a:latin typeface="微软雅黑" panose="020B0503020204020204" pitchFamily="34" charset="-122"/>
                <a:ea typeface="微软雅黑" panose="020B0503020204020204" pitchFamily="34" charset="-122"/>
              </a:rPr>
              <a:t>SET</a:t>
            </a:r>
            <a:r>
              <a:rPr lang="zh-CN" altLang="zh-CN" sz="1200" dirty="0">
                <a:latin typeface="微软雅黑" panose="020B0503020204020204" pitchFamily="34" charset="-122"/>
                <a:ea typeface="微软雅黑" panose="020B0503020204020204" pitchFamily="34" charset="-122"/>
              </a:rPr>
              <a:t>又成为一个分片；</a:t>
            </a:r>
            <a:endParaRPr lang="zh-CN" altLang="zh-CN"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b="1" dirty="0">
                <a:solidFill>
                  <a:srgbClr val="FF0000"/>
                </a:solidFill>
                <a:latin typeface="微软雅黑" panose="020B0503020204020204" pitchFamily="34" charset="-122"/>
                <a:ea typeface="微软雅黑" panose="020B0503020204020204" pitchFamily="34" charset="-122"/>
              </a:rPr>
              <a:t>Shardkey</a:t>
            </a:r>
            <a:r>
              <a:rPr lang="zh-CN" altLang="en-US" sz="1200" b="1" dirty="0">
                <a:solidFill>
                  <a:srgbClr val="FF0000"/>
                </a:solidFill>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路由键，也叫分片关键字，</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根据一个表中的</a:t>
            </a:r>
            <a:r>
              <a:rPr lang="en-US" altLang="zh-CN" sz="1200" dirty="0">
                <a:latin typeface="微软雅黑" panose="020B0503020204020204" pitchFamily="34" charset="-122"/>
                <a:ea typeface="微软雅黑" panose="020B0503020204020204" pitchFamily="34" charset="-122"/>
              </a:rPr>
              <a:t>shardkey</a:t>
            </a:r>
            <a:r>
              <a:rPr lang="zh-CN" altLang="en-US" sz="1200" dirty="0">
                <a:latin typeface="微软雅黑" panose="020B0503020204020204" pitchFamily="34" charset="-122"/>
                <a:ea typeface="微软雅黑" panose="020B0503020204020204" pitchFamily="34" charset="-122"/>
              </a:rPr>
              <a:t>对该表进行拆分。</a:t>
            </a:r>
            <a:endParaRPr lang="zh-CN" altLang="en-US"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en-US" altLang="zh-CN" sz="1200" b="1" dirty="0">
                <a:solidFill>
                  <a:srgbClr val="FF0000"/>
                </a:solidFill>
                <a:latin typeface="微软雅黑" panose="020B0503020204020204" pitchFamily="34" charset="-122"/>
                <a:ea typeface="微软雅黑" panose="020B0503020204020204" pitchFamily="34" charset="-122"/>
              </a:rPr>
              <a:t>Group</a:t>
            </a:r>
            <a:r>
              <a:rPr lang="zh-CN" altLang="en-US" sz="1200" b="1" dirty="0">
                <a:solidFill>
                  <a:srgbClr val="FF0000"/>
                </a:solidFill>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一个分布式实例又叫一个</a:t>
            </a:r>
            <a:r>
              <a:rPr lang="en-US" altLang="zh-CN" sz="1200" dirty="0">
                <a:latin typeface="微软雅黑" panose="020B0503020204020204" pitchFamily="34" charset="-122"/>
                <a:ea typeface="微软雅黑" panose="020B0503020204020204" pitchFamily="34" charset="-122"/>
              </a:rPr>
              <a:t>group</a:t>
            </a:r>
            <a:r>
              <a:rPr lang="zh-CN" altLang="en-US" sz="1200" dirty="0">
                <a:latin typeface="微软雅黑" panose="020B0503020204020204" pitchFamily="34" charset="-122"/>
                <a:ea typeface="微软雅黑" panose="020B0503020204020204" pitchFamily="34" charset="-122"/>
              </a:rPr>
              <a:t>，在</a:t>
            </a:r>
            <a:r>
              <a:rPr lang="en-US" altLang="zh-CN" sz="1200" dirty="0">
                <a:latin typeface="微软雅黑" panose="020B0503020204020204" pitchFamily="34" charset="-122"/>
                <a:ea typeface="微软雅黑" panose="020B0503020204020204" pitchFamily="34" charset="-122"/>
              </a:rPr>
              <a:t>TDSQL</a:t>
            </a:r>
            <a:r>
              <a:rPr lang="zh-CN" altLang="en-US" sz="1200" dirty="0">
                <a:latin typeface="微软雅黑" panose="020B0503020204020204" pitchFamily="34" charset="-122"/>
                <a:ea typeface="微软雅黑" panose="020B0503020204020204" pitchFamily="34" charset="-122"/>
              </a:rPr>
              <a:t>内部常用</a:t>
            </a:r>
            <a:r>
              <a:rPr lang="en-US" altLang="zh-CN" sz="1200" dirty="0">
                <a:latin typeface="微软雅黑" panose="020B0503020204020204" pitchFamily="34" charset="-122"/>
                <a:ea typeface="微软雅黑" panose="020B0503020204020204" pitchFamily="34" charset="-122"/>
              </a:rPr>
              <a:t>group_xxxx </a:t>
            </a:r>
            <a:r>
              <a:rPr lang="zh-CN" altLang="zh-CN" sz="1200" dirty="0">
                <a:latin typeface="微软雅黑" panose="020B0503020204020204" pitchFamily="34" charset="-122"/>
                <a:ea typeface="微软雅黑" panose="020B0503020204020204" pitchFamily="34" charset="-122"/>
              </a:rPr>
              <a:t>来标识一个</a:t>
            </a:r>
            <a:r>
              <a:rPr lang="en-US" altLang="zh-CN" sz="1200" dirty="0">
                <a:latin typeface="微软雅黑" panose="020B0503020204020204" pitchFamily="34" charset="-122"/>
                <a:ea typeface="微软雅黑" panose="020B0503020204020204" pitchFamily="34" charset="-122"/>
              </a:rPr>
              <a:t>group</a:t>
            </a:r>
            <a:r>
              <a:rPr lang="zh-CN" altLang="en-US"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a:p>
            <a:pPr lvl="1" indent="-228600">
              <a:lnSpc>
                <a:spcPct val="130000"/>
              </a:lnSpc>
              <a:spcBef>
                <a:spcPts val="500"/>
              </a:spcBef>
              <a:buFont typeface="+mj-lt"/>
              <a:buChar char="–"/>
            </a:pPr>
            <a:r>
              <a:rPr lang="zh-CN" altLang="en-US" sz="1200" b="1" dirty="0">
                <a:solidFill>
                  <a:srgbClr val="FF0000"/>
                </a:solidFill>
                <a:latin typeface="微软雅黑" panose="020B0503020204020204" pitchFamily="34" charset="-122"/>
                <a:ea typeface="微软雅黑" panose="020B0503020204020204" pitchFamily="34" charset="-122"/>
              </a:rPr>
              <a:t>路由：</a:t>
            </a:r>
            <a:r>
              <a:rPr lang="zh-CN" altLang="en-US" sz="1200" dirty="0">
                <a:latin typeface="微软雅黑" panose="020B0503020204020204" pitchFamily="34" charset="-122"/>
                <a:ea typeface="微软雅黑" panose="020B0503020204020204" pitchFamily="34" charset="-122"/>
              </a:rPr>
              <a:t>保存在</a:t>
            </a:r>
            <a:r>
              <a:rPr lang="en-US" altLang="zh-CN" sz="1200" dirty="0">
                <a:latin typeface="微软雅黑" panose="020B0503020204020204" pitchFamily="34" charset="-122"/>
                <a:ea typeface="微软雅黑" panose="020B0503020204020204" pitchFamily="34" charset="-122"/>
              </a:rPr>
              <a:t>zk</a:t>
            </a:r>
            <a:r>
              <a:rPr lang="zh-CN" altLang="en-US" sz="1200" dirty="0">
                <a:latin typeface="微软雅黑" panose="020B0503020204020204" pitchFamily="34" charset="-122"/>
                <a:ea typeface="微软雅黑" panose="020B0503020204020204" pitchFamily="34" charset="-122"/>
              </a:rPr>
              <a:t>上的一组元数据信息，用来指导网关将</a:t>
            </a:r>
            <a:r>
              <a:rPr lang="en-US" altLang="zh-CN" sz="1200" dirty="0">
                <a:latin typeface="微软雅黑" panose="020B0503020204020204" pitchFamily="34" charset="-122"/>
                <a:ea typeface="微软雅黑" panose="020B0503020204020204" pitchFamily="34" charset="-122"/>
              </a:rPr>
              <a:t>sql</a:t>
            </a:r>
            <a:r>
              <a:rPr lang="zh-CN" altLang="en-US" sz="1200" dirty="0">
                <a:latin typeface="微软雅黑" panose="020B0503020204020204" pitchFamily="34" charset="-122"/>
                <a:ea typeface="微软雅黑" panose="020B0503020204020204" pitchFamily="34" charset="-122"/>
              </a:rPr>
              <a:t>发往指定分片。</a:t>
            </a:r>
            <a:endParaRPr lang="zh-CN" altLang="en-US" sz="1200" dirty="0">
              <a:latin typeface="微软雅黑" panose="020B0503020204020204" pitchFamily="34" charset="-122"/>
              <a:ea typeface="微软雅黑" panose="020B0503020204020204" pitchFamily="34" charset="-122"/>
            </a:endParaRPr>
          </a:p>
          <a:p>
            <a:pPr marL="0" lvl="1" indent="0" defTabSz="914400">
              <a:lnSpc>
                <a:spcPct val="120000"/>
              </a:lnSpc>
              <a:spcBef>
                <a:spcPts val="1000"/>
              </a:spcBef>
              <a:buFont typeface="Arial" panose="020B0604020202020204" pitchFamily="34" charset="0"/>
              <a:buNone/>
            </a:pPr>
            <a:endParaRPr lang="en-US" altLang="zh-CN" sz="1400" dirty="0">
              <a:latin typeface="微软雅黑" panose="020B0503020204020204" pitchFamily="34" charset="-122"/>
              <a:ea typeface="微软雅黑" panose="020B0503020204020204" pitchFamily="34" charset="-122"/>
            </a:endParaRPr>
          </a:p>
          <a:p>
            <a:pPr marL="742950" lvl="1" indent="-285750" defTabSz="914400">
              <a:lnSpc>
                <a:spcPct val="90000"/>
              </a:lnSpc>
              <a:spcBef>
                <a:spcPts val="1000"/>
              </a:spcBef>
              <a:buFont typeface="Wingdings" panose="05000000000000000000" pitchFamily="2" charset="2"/>
              <a:buChar char="ü"/>
            </a:pPr>
            <a:endParaRPr lang="en-US" altLang="zh-CN" sz="1200" dirty="0">
              <a:latin typeface="微软雅黑" panose="020B0503020204020204" pitchFamily="34" charset="-122"/>
              <a:ea typeface="微软雅黑" panose="020B0503020204020204" pitchFamily="34" charset="-122"/>
            </a:endParaRPr>
          </a:p>
          <a:p>
            <a:pPr marL="228600" lvl="1" indent="-228600" defTabSz="914400">
              <a:lnSpc>
                <a:spcPct val="120000"/>
              </a:lnSpc>
              <a:spcBef>
                <a:spcPts val="1000"/>
              </a:spcBef>
              <a:buFont typeface="Arial" panose="020B0604020202020204" pitchFamily="34" charset="0"/>
              <a:buChar char="•"/>
            </a:pP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赤兔管理台</a:t>
            </a:r>
            <a:endParaRPr lang="zh-CN" altLang="en-US" dirty="0"/>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6189" y="1662818"/>
            <a:ext cx="7050998" cy="401281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i="1" dirty="0"/>
              <a:t>Thanks!</a:t>
            </a:r>
            <a:endParaRPr lang="zh-CN" altLang="en-US" i="1" dirty="0"/>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5038</Words>
  <Application>WPS 演示</Application>
  <PresentationFormat>全屏显示(4:3)</PresentationFormat>
  <Paragraphs>964</Paragraphs>
  <Slides>42</Slides>
  <Notes>14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42</vt:i4>
      </vt:variant>
    </vt:vector>
  </HeadingPairs>
  <TitlesOfParts>
    <vt:vector size="57" baseType="lpstr">
      <vt:lpstr>Arial</vt:lpstr>
      <vt:lpstr>宋体</vt:lpstr>
      <vt:lpstr>Wingdings</vt:lpstr>
      <vt:lpstr>微软雅黑</vt:lpstr>
      <vt:lpstr>Calibri</vt:lpstr>
      <vt:lpstr>等线 Light</vt:lpstr>
      <vt:lpstr>TTTGB Medium</vt:lpstr>
      <vt:lpstr>方正兰亭超细黑简体</vt:lpstr>
      <vt:lpstr>DengXian</vt:lpstr>
      <vt:lpstr>Segoe Print</vt:lpstr>
      <vt:lpstr>Calibri Light</vt:lpstr>
      <vt:lpstr>等线</vt:lpstr>
      <vt:lpstr>等线</vt:lpstr>
      <vt:lpstr>等线 Light</vt:lpstr>
      <vt:lpstr>Office 主题​​</vt:lpstr>
      <vt:lpstr>PowerPoint 演示文稿</vt:lpstr>
      <vt:lpstr>目录</vt:lpstr>
      <vt:lpstr>PowerPoint 演示文稿</vt:lpstr>
      <vt:lpstr>定位</vt:lpstr>
      <vt:lpstr>适用场景</vt:lpstr>
      <vt:lpstr>MySQL兼容性</vt:lpstr>
      <vt:lpstr>PowerPoint 演示文稿</vt:lpstr>
      <vt:lpstr>系统总览</vt:lpstr>
      <vt:lpstr>核心架构</vt:lpstr>
      <vt:lpstr>模块划分：管控模块</vt:lpstr>
      <vt:lpstr>模块划分：DB节点</vt:lpstr>
      <vt:lpstr>模块划分：SQL引擎（组）节点</vt:lpstr>
      <vt:lpstr>PowerPoint 演示文稿</vt:lpstr>
      <vt:lpstr>主备数据复制方式</vt:lpstr>
      <vt:lpstr>核心功能：强同步</vt:lpstr>
      <vt:lpstr>数据复制比较</vt:lpstr>
      <vt:lpstr>强同步改造</vt:lpstr>
      <vt:lpstr>数据复制比较</vt:lpstr>
      <vt:lpstr>核心功能：容灾切换</vt:lpstr>
      <vt:lpstr>数据强一致性</vt:lpstr>
      <vt:lpstr>PowerPoint 演示文稿</vt:lpstr>
      <vt:lpstr>核心功能：分表</vt:lpstr>
      <vt:lpstr>核心功能：水平拆分</vt:lpstr>
      <vt:lpstr>核心功能—分表</vt:lpstr>
      <vt:lpstr>核心功能：水平拆分</vt:lpstr>
      <vt:lpstr>分布式事务</vt:lpstr>
      <vt:lpstr>分布式事务</vt:lpstr>
      <vt:lpstr>分布式事务－Prepare 超时或者失败</vt:lpstr>
      <vt:lpstr>分布式事务－Commit log写失败</vt:lpstr>
      <vt:lpstr>分布式事务－Commit log写超时</vt:lpstr>
      <vt:lpstr>分布式事务－Commit超时或者失败</vt:lpstr>
      <vt:lpstr>分布式总结</vt:lpstr>
      <vt:lpstr>分布式总结</vt:lpstr>
      <vt:lpstr>核心功能—数据同步</vt:lpstr>
      <vt:lpstr>核心功能—数据备份</vt:lpstr>
      <vt:lpstr>PowerPoint 演示文稿</vt:lpstr>
      <vt:lpstr>同城双中心</vt:lpstr>
      <vt:lpstr>两地三中心</vt:lpstr>
      <vt:lpstr>两地四中心</vt:lpstr>
      <vt:lpstr>常用术语回顾</vt:lpstr>
      <vt:lpstr>赤兔管理台</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wutongjiang(姜雾彤)</dc:creator>
  <cp:lastModifiedBy>sevenwzhang</cp:lastModifiedBy>
  <cp:revision>1918</cp:revision>
  <cp:lastPrinted>2017-08-22T06:45:00Z</cp:lastPrinted>
  <dcterms:created xsi:type="dcterms:W3CDTF">2017-08-12T10:20:00Z</dcterms:created>
  <dcterms:modified xsi:type="dcterms:W3CDTF">2018-12-22T00:46:03Z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2052-10.1.0.5973</vt:lpwstr>
  </property>
</Properties>
</file>